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9" r:id="rId2"/>
    <p:sldId id="1119" r:id="rId3"/>
    <p:sldId id="1120" r:id="rId4"/>
    <p:sldId id="1083" r:id="rId5"/>
    <p:sldId id="1099" r:id="rId6"/>
    <p:sldId id="1100" r:id="rId7"/>
    <p:sldId id="1101" r:id="rId8"/>
    <p:sldId id="1102" r:id="rId9"/>
    <p:sldId id="1103" r:id="rId10"/>
    <p:sldId id="1104" r:id="rId11"/>
    <p:sldId id="1105" r:id="rId12"/>
    <p:sldId id="1106" r:id="rId13"/>
    <p:sldId id="1107" r:id="rId14"/>
    <p:sldId id="1108" r:id="rId15"/>
    <p:sldId id="1109" r:id="rId16"/>
    <p:sldId id="1111" r:id="rId17"/>
    <p:sldId id="1113" r:id="rId18"/>
    <p:sldId id="1121" r:id="rId19"/>
    <p:sldId id="1122" r:id="rId20"/>
    <p:sldId id="1115" r:id="rId21"/>
    <p:sldId id="1116" r:id="rId22"/>
    <p:sldId id="1117" r:id="rId23"/>
    <p:sldId id="1118" r:id="rId24"/>
    <p:sldId id="1123" r:id="rId25"/>
  </p:sldIdLst>
  <p:sldSz cx="9144000" cy="6858000" type="screen4x3"/>
  <p:notesSz cx="9928225" cy="6797675"/>
  <p:embeddedFontLst>
    <p:embeddedFont>
      <p:font typeface="OfficinaSansBold" panose="00000400000000000000" pitchFamily="2" charset="0"/>
      <p:regular r:id="rId28"/>
    </p:embeddedFont>
    <p:embeddedFont>
      <p:font typeface="SimSun" panose="02010600030101010101" pitchFamily="2" charset="-122"/>
      <p:regular r:id="rId2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00"/>
    <a:srgbClr val="FF9900"/>
    <a:srgbClr val="FF9999"/>
    <a:srgbClr val="FFCCCC"/>
    <a:srgbClr val="00FFCC"/>
    <a:srgbClr val="FF0066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1841" autoAdjust="0"/>
  </p:normalViewPr>
  <p:slideViewPr>
    <p:cSldViewPr snapToGrid="0">
      <p:cViewPr varScale="1">
        <p:scale>
          <a:sx n="112" d="100"/>
          <a:sy n="112" d="100"/>
        </p:scale>
        <p:origin x="-10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3" d="100"/>
          <a:sy n="133" d="100"/>
        </p:scale>
        <p:origin x="-1482" y="-78"/>
      </p:cViewPr>
      <p:guideLst>
        <p:guide orient="horz" pos="2141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37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99" tIns="44100" rIns="88199" bIns="44100" numCol="1" anchor="t" anchorCtr="0" compatLnSpc="1">
            <a:prstTxWarp prst="textNoShape">
              <a:avLst/>
            </a:prstTxWarp>
          </a:bodyPr>
          <a:lstStyle>
            <a:lvl1pPr defTabSz="882295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622925" y="0"/>
            <a:ext cx="43037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99" tIns="44100" rIns="88199" bIns="44100" numCol="1" anchor="t" anchorCtr="0" compatLnSpc="1">
            <a:prstTxWarp prst="textNoShape">
              <a:avLst/>
            </a:prstTxWarp>
          </a:bodyPr>
          <a:lstStyle>
            <a:lvl1pPr algn="r" defTabSz="882295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11182C0-EBA8-4247-82F3-D9604648A45C}" type="datetimeFigureOut">
              <a:rPr lang="de-CH"/>
              <a:pPr>
                <a:defRPr/>
              </a:pPr>
              <a:t>10.03.2015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99" tIns="44100" rIns="88199" bIns="44100" numCol="1" anchor="b" anchorCtr="0" compatLnSpc="1">
            <a:prstTxWarp prst="textNoShape">
              <a:avLst/>
            </a:prstTxWarp>
          </a:bodyPr>
          <a:lstStyle>
            <a:lvl1pPr defTabSz="882295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99" tIns="44100" rIns="88199" bIns="44100" numCol="1" anchor="b" anchorCtr="0" compatLnSpc="1">
            <a:prstTxWarp prst="textNoShape">
              <a:avLst/>
            </a:prstTxWarp>
          </a:bodyPr>
          <a:lstStyle>
            <a:lvl1pPr algn="r" defTabSz="882295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E45A37-D792-46B8-BBF3-D94B523C279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t" anchorCtr="0" compatLnSpc="1">
            <a:prstTxWarp prst="textNoShape">
              <a:avLst/>
            </a:prstTxWarp>
          </a:bodyPr>
          <a:lstStyle>
            <a:lvl1pPr defTabSz="914147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t" anchorCtr="0" compatLnSpc="1">
            <a:prstTxWarp prst="textNoShape">
              <a:avLst/>
            </a:prstTxWarp>
          </a:bodyPr>
          <a:lstStyle>
            <a:lvl1pPr algn="r" defTabSz="914147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3227388"/>
            <a:ext cx="794702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9538"/>
            <a:ext cx="430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b" anchorCtr="0" compatLnSpc="1">
            <a:prstTxWarp prst="textNoShape">
              <a:avLst/>
            </a:prstTxWarp>
          </a:bodyPr>
          <a:lstStyle>
            <a:lvl1pPr defTabSz="914147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9538"/>
            <a:ext cx="430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b" anchorCtr="0" compatLnSpc="1">
            <a:prstTxWarp prst="textNoShape">
              <a:avLst/>
            </a:prstTxWarp>
          </a:bodyPr>
          <a:lstStyle>
            <a:lvl1pPr algn="r" defTabSz="914147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8A4455-C45A-4FA5-A36F-94BC6E3DA542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357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CF89DA-C94F-437A-87A4-0201D90C139B}" type="slidenum">
              <a:rPr lang="de-CH" altLang="de-DE" sz="1400" smtClean="0">
                <a:cs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CH" altLang="de-DE" sz="1400" smtClean="0"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CH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901D30-AAA1-45B1-AE92-A2618DE1C8EE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2D5BE9-2F9B-4329-B39E-22B33108AEE7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E8C73F-D84C-4D97-AE95-43CDB9AFF2BC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77E12-51DB-4619-8B1C-A2EF08729A40}" type="slidenum">
              <a:rPr lang="de-CH" smtClean="0"/>
              <a:pPr>
                <a:defRPr/>
              </a:pPr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EC5831-E7FE-4434-95D5-401E85E8D5D3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1C9DA0-351E-4D6C-B9D2-0772D2DDB7F6}" type="slidenum">
              <a:rPr lang="de-CH" smtClean="0"/>
              <a:pPr>
                <a:defRPr/>
              </a:pPr>
              <a:t>15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FDF5A-125D-4FCB-8438-DE49F41F1F3C}" type="slidenum">
              <a:rPr lang="de-CH" smtClean="0"/>
              <a:pPr>
                <a:defRPr/>
              </a:pPr>
              <a:t>16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A7D91E-89B4-4EBB-9855-08C43865880E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A7D91E-89B4-4EBB-9855-08C43865880E}" type="slidenum">
              <a:rPr lang="de-CH" smtClean="0"/>
              <a:pPr>
                <a:defRPr/>
              </a:pPr>
              <a:t>18</a:t>
            </a:fld>
            <a:endParaRPr lang="de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A7D91E-89B4-4EBB-9855-08C43865880E}" type="slidenum">
              <a:rPr lang="de-CH" smtClean="0"/>
              <a:pPr>
                <a:defRPr/>
              </a:pPr>
              <a:t>19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5602A-B9AF-4CDE-9AEB-2B05BE960B97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EBE0D0-75CD-4924-9612-C3EFFB759DD4}" type="slidenum">
              <a:rPr lang="de-CH" smtClean="0"/>
              <a:pPr>
                <a:defRPr/>
              </a:pPr>
              <a:t>20</a:t>
            </a:fld>
            <a:endParaRPr lang="de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1BFAF-F1FB-454A-860B-E0C7BBB5396C}" type="slidenum">
              <a:rPr lang="de-CH" smtClean="0"/>
              <a:pPr>
                <a:defRPr/>
              </a:pPr>
              <a:t>21</a:t>
            </a:fld>
            <a:endParaRPr lang="de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D8D668-5789-4E2E-92F9-82F855994E09}" type="slidenum">
              <a:rPr lang="de-CH" smtClean="0"/>
              <a:pPr>
                <a:defRPr/>
              </a:pPr>
              <a:t>22</a:t>
            </a:fld>
            <a:endParaRPr lang="de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347E5-D5FA-4F7F-9346-804B9BDAF221}" type="slidenum">
              <a:rPr lang="de-CH" smtClean="0"/>
              <a:pPr>
                <a:defRPr/>
              </a:pPr>
              <a:t>23</a:t>
            </a:fld>
            <a:endParaRPr lang="de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347E5-D5FA-4F7F-9346-804B9BDAF221}" type="slidenum">
              <a:rPr lang="de-CH" smtClean="0"/>
              <a:pPr>
                <a:defRPr/>
              </a:pPr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5602A-B9AF-4CDE-9AEB-2B05BE960B97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B0FA9F-E6F0-4735-81DA-26BF83C8C3CF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422E4E-D548-4B51-A2A1-6D682F1F413F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FE1909-74CB-4AD7-996E-A6040AB7DD69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2D6FD8-8A83-4EE5-B7FF-74F5A3E54FFC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F8F20C-E402-4563-8C22-EA47B1E0D869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530563-17C6-4E15-B2AE-3E1E8186C896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2190750" y="6340475"/>
            <a:ext cx="64039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539750" y="466725"/>
            <a:ext cx="8054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1" y="5961203"/>
            <a:ext cx="1695541" cy="7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82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2190750" y="6340475"/>
            <a:ext cx="6405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027" name="Picture 8" descr="PES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5450"/>
            <a:ext cx="18002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2470150" y="466725"/>
            <a:ext cx="612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029" name="Picture 10" descr="eth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116638"/>
            <a:ext cx="15113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115175" y="6249988"/>
            <a:ext cx="1281113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31" name="Picture 7" descr="APEC_logo_mo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6262688"/>
            <a:ext cx="10080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4" name="Picture 22" descr="http://www.infineon.com/export/sites/default/media/press/Image/press_photo/thinQx-G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0" y="1938135"/>
            <a:ext cx="1028647" cy="74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merchantvice.com.tr/images/merchantvicecopper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73" y="1102019"/>
            <a:ext cx="933508" cy="9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58775" y="333375"/>
            <a:ext cx="8605838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CH" altLang="de-DE"/>
          </a:p>
          <a:p>
            <a:pPr eaLnBrk="1" hangingPunct="1">
              <a:spcBef>
                <a:spcPct val="50000"/>
              </a:spcBef>
            </a:pPr>
            <a:endParaRPr lang="de-DE" altLang="de-DE"/>
          </a:p>
        </p:txBody>
      </p:sp>
      <p:pic>
        <p:nvPicPr>
          <p:cNvPr id="3077" name="Picture 6" descr="eth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6052290"/>
            <a:ext cx="945620" cy="23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1802606" y="472625"/>
            <a:ext cx="5538787" cy="38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de-DE" sz="2700" dirty="0" smtClean="0">
                <a:solidFill>
                  <a:srgbClr val="336600"/>
                </a:solidFill>
                <a:latin typeface="DINOT-Bold" pitchFamily="50" charset="0"/>
                <a:ea typeface="SimSun" pitchFamily="2" charset="-122"/>
              </a:rPr>
              <a:t>Gecko Swiss </a:t>
            </a:r>
            <a:r>
              <a:rPr lang="en-US" altLang="de-DE" sz="2700" dirty="0">
                <a:solidFill>
                  <a:srgbClr val="336600"/>
                </a:solidFill>
                <a:latin typeface="DINOT-Bold" pitchFamily="50" charset="0"/>
                <a:ea typeface="SimSun" pitchFamily="2" charset="-122"/>
              </a:rPr>
              <a:t>Rectifier </a:t>
            </a:r>
            <a:r>
              <a:rPr lang="en-US" altLang="de-DE" sz="2700" dirty="0" smtClean="0">
                <a:solidFill>
                  <a:srgbClr val="336600"/>
                </a:solidFill>
                <a:latin typeface="DINOT-Bold" pitchFamily="50" charset="0"/>
                <a:ea typeface="SimSun" pitchFamily="2" charset="-122"/>
              </a:rPr>
              <a:t>Optimizer</a:t>
            </a:r>
            <a:endParaRPr lang="en-US" altLang="de-DE" sz="2700" dirty="0">
              <a:solidFill>
                <a:srgbClr val="336600"/>
              </a:solidFill>
              <a:latin typeface="DINOT-Bold" pitchFamily="50" charset="0"/>
              <a:ea typeface="SimSun" pitchFamily="2" charset="-122"/>
            </a:endParaRPr>
          </a:p>
        </p:txBody>
      </p:sp>
      <p:sp>
        <p:nvSpPr>
          <p:cNvPr id="3080" name="Slide Number Placeholder 12"/>
          <p:cNvSpPr txBox="1">
            <a:spLocks noGrp="1"/>
          </p:cNvSpPr>
          <p:nvPr/>
        </p:nvSpPr>
        <p:spPr bwMode="auto">
          <a:xfrm>
            <a:off x="7631113" y="342900"/>
            <a:ext cx="760412" cy="24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35A6DEDA-DD43-4DEA-BCDF-DAD1A7B23AB2}" type="slidenum">
              <a:rPr lang="de-CH" altLang="de-DE" sz="1200">
                <a:solidFill>
                  <a:schemeClr val="bg1"/>
                </a:solidFill>
                <a:latin typeface="OfficinaSansBold" pitchFamily="2" charset="0"/>
              </a:rPr>
              <a:pPr algn="ctr" eaLnBrk="1" hangingPunct="1"/>
              <a:t>1</a:t>
            </a:fld>
            <a:r>
              <a:rPr lang="de-CH" altLang="de-DE" sz="1200">
                <a:solidFill>
                  <a:schemeClr val="bg1"/>
                </a:solidFill>
                <a:latin typeface="OfficinaSansBold" pitchFamily="2" charset="0"/>
              </a:rPr>
              <a:t>/150</a:t>
            </a:r>
          </a:p>
        </p:txBody>
      </p:sp>
      <p:pic>
        <p:nvPicPr>
          <p:cNvPr id="3081" name="Picture 8" descr="PES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7" y="6116095"/>
            <a:ext cx="1353873" cy="17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2606" y="860167"/>
            <a:ext cx="5538787" cy="26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de-DE" sz="1600" dirty="0" smtClean="0">
                <a:solidFill>
                  <a:srgbClr val="FF9900"/>
                </a:solidFill>
                <a:latin typeface="DINOT-Bold" pitchFamily="50" charset="0"/>
                <a:ea typeface="SimSun" pitchFamily="2" charset="-122"/>
              </a:rPr>
              <a:t>FREE</a:t>
            </a:r>
            <a:r>
              <a:rPr lang="en-US" altLang="de-DE" sz="1600" dirty="0" smtClean="0">
                <a:solidFill>
                  <a:srgbClr val="336600"/>
                </a:solidFill>
                <a:latin typeface="DINOT-Bold" pitchFamily="50" charset="0"/>
                <a:ea typeface="SimSun" pitchFamily="2" charset="-122"/>
              </a:rPr>
              <a:t> </a:t>
            </a:r>
            <a:r>
              <a:rPr lang="en-US" altLang="de-DE" sz="1600" dirty="0" smtClean="0">
                <a:solidFill>
                  <a:srgbClr val="92D050"/>
                </a:solidFill>
                <a:latin typeface="DINOT-Bold" pitchFamily="50" charset="0"/>
                <a:ea typeface="SimSun" pitchFamily="2" charset="-122"/>
              </a:rPr>
              <a:t>Feature Demonstrator Application</a:t>
            </a:r>
            <a:endParaRPr lang="en-US" altLang="de-DE" sz="1600" dirty="0">
              <a:solidFill>
                <a:srgbClr val="92D050"/>
              </a:solidFill>
              <a:latin typeface="DINOT-Bold" pitchFamily="50" charset="0"/>
              <a:ea typeface="SimSun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20157" y="1102019"/>
            <a:ext cx="4103686" cy="21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de-DE" sz="1050" dirty="0" smtClean="0">
                <a:latin typeface="DINOT-Bold" pitchFamily="50" charset="0"/>
                <a:ea typeface="SimSun" pitchFamily="2" charset="-122"/>
              </a:rPr>
              <a:t>Download at http://www.gecko-simulations.com/apec2015</a:t>
            </a:r>
            <a:endParaRPr lang="en-US" altLang="de-DE" sz="1050" dirty="0">
              <a:latin typeface="DINOT-Bold" pitchFamily="50" charset="0"/>
              <a:ea typeface="SimSun" pitchFamily="2" charset="-122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97" y="1570832"/>
            <a:ext cx="1765064" cy="96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82597" y="2532450"/>
            <a:ext cx="173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rgbClr val="336600"/>
                </a:solidFill>
                <a:latin typeface="DINOT-Medium" pitchFamily="50" charset="0"/>
              </a:rPr>
              <a:t>Circuit simulation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chemeClr val="tx1"/>
                </a:solidFill>
                <a:latin typeface="DINOT-Medium" pitchFamily="50" charset="0"/>
              </a:rPr>
              <a:t>(electrical &amp; thermal)</a:t>
            </a:r>
            <a:endParaRPr lang="en-US" altLang="de-DE" sz="1200" dirty="0">
              <a:solidFill>
                <a:schemeClr val="tx1"/>
              </a:solidFill>
              <a:latin typeface="DINOT-Medium" pitchFamily="50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520157" y="1938135"/>
            <a:ext cx="688710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  <p:pic>
        <p:nvPicPr>
          <p:cNvPr id="3084" name="Picture 12" descr="http://www.dextermag.com/media/catalog/product/cache/1/image/9df78eab33525d08d6e5fb8d27136e95/D/e/Dexter_EPCOS_E_Core_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89" y="1466770"/>
            <a:ext cx="1051320" cy="6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4" descr="http://merchantvice.com.tr/images/merchantvicecopper4.jpg"/>
          <p:cNvSpPr>
            <a:spLocks noChangeAspect="1" noChangeArrowheads="1"/>
          </p:cNvSpPr>
          <p:nvPr/>
        </p:nvSpPr>
        <p:spPr bwMode="auto">
          <a:xfrm>
            <a:off x="155575" y="-22860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3090" name="Picture 18" descr="http://i01.i.aliimg.com/photo/v0/1942858257/heatsink_aluminium_extrusio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89" y="860167"/>
            <a:ext cx="744261" cy="59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949773" y="2624782"/>
            <a:ext cx="21243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rgbClr val="336600"/>
                </a:solidFill>
                <a:latin typeface="DINOT-Medium" pitchFamily="50" charset="0"/>
              </a:rPr>
              <a:t>Component Design Space</a:t>
            </a:r>
          </a:p>
        </p:txBody>
      </p:sp>
      <p:sp>
        <p:nvSpPr>
          <p:cNvPr id="25" name="Right Arrow 24"/>
          <p:cNvSpPr/>
          <p:nvPr/>
        </p:nvSpPr>
        <p:spPr bwMode="auto">
          <a:xfrm rot="10800000">
            <a:off x="5513970" y="1966242"/>
            <a:ext cx="688710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78" y="1350072"/>
            <a:ext cx="1304888" cy="137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543166" y="2720981"/>
            <a:ext cx="173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rgbClr val="336600"/>
                </a:solidFill>
                <a:latin typeface="DINOT-Medium" pitchFamily="50" charset="0"/>
              </a:rPr>
              <a:t>Magnetic simulation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chemeClr val="tx1"/>
                </a:solidFill>
                <a:latin typeface="DINOT-Medium" pitchFamily="50" charset="0"/>
              </a:rPr>
              <a:t>(with thermal model)</a:t>
            </a:r>
            <a:endParaRPr lang="en-US" altLang="de-DE" sz="1200" dirty="0">
              <a:solidFill>
                <a:schemeClr val="tx1"/>
              </a:solidFill>
              <a:latin typeface="DINOT-Medium" pitchFamily="50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5400000">
            <a:off x="4206276" y="3232851"/>
            <a:ext cx="344355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59819" y="3581400"/>
            <a:ext cx="1837267" cy="304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3529735" y="3648013"/>
            <a:ext cx="1697433" cy="20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de-DE" sz="1050" dirty="0" smtClean="0">
                <a:latin typeface="DINOT-Bold" pitchFamily="50" charset="0"/>
                <a:ea typeface="SimSun" pitchFamily="2" charset="-122"/>
              </a:rPr>
              <a:t>Optimization Algorithm</a:t>
            </a:r>
            <a:endParaRPr lang="en-US" altLang="de-DE" sz="1050" dirty="0">
              <a:latin typeface="DINOT-Bold" pitchFamily="50" charset="0"/>
              <a:ea typeface="SimSun" pitchFamily="2" charset="-122"/>
            </a:endParaRPr>
          </a:p>
        </p:txBody>
      </p:sp>
      <p:sp>
        <p:nvSpPr>
          <p:cNvPr id="31" name="Right Arrow 30"/>
          <p:cNvSpPr/>
          <p:nvPr/>
        </p:nvSpPr>
        <p:spPr bwMode="auto">
          <a:xfrm rot="5400000">
            <a:off x="4206273" y="4020251"/>
            <a:ext cx="344355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06" y="4708107"/>
            <a:ext cx="1935354" cy="132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853662" y="4394953"/>
            <a:ext cx="3068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rgbClr val="336600"/>
                </a:solidFill>
                <a:latin typeface="DINOT-Medium" pitchFamily="50" charset="0"/>
              </a:rPr>
              <a:t>Optimized Maximum-Efficiency Converter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30458"/>
          <a:stretch>
            <a:fillRect/>
          </a:stretch>
        </p:blipFill>
        <p:spPr bwMode="auto">
          <a:xfrm>
            <a:off x="673857" y="3705860"/>
            <a:ext cx="2089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29" y="3182646"/>
            <a:ext cx="2066328" cy="25346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3"/>
          <p:cNvSpPr txBox="1">
            <a:spLocks noChangeArrowheads="1"/>
          </p:cNvSpPr>
          <p:nvPr/>
        </p:nvSpPr>
        <p:spPr bwMode="auto">
          <a:xfrm>
            <a:off x="4959350" y="1363663"/>
            <a:ext cx="3486150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The most different parameters to 	set are for the output inductor 	</a:t>
            </a:r>
            <a:r>
              <a:rPr lang="en-US" altLang="de-DE" sz="1400" dirty="0" smtClean="0">
                <a:latin typeface="DINOT-Medium" pitchFamily="50" charset="0"/>
              </a:rPr>
              <a:t>design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Output Inductors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6" y="1257036"/>
            <a:ext cx="3680269" cy="453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959350" y="2001574"/>
            <a:ext cx="348615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Here you can select a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core material </a:t>
            </a:r>
            <a:r>
              <a:rPr lang="en-US" altLang="de-DE" sz="1400" dirty="0" smtClean="0">
                <a:latin typeface="DINOT-Medium" pitchFamily="50" charset="0"/>
              </a:rPr>
              <a:t>–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several are offered – this choice </a:t>
            </a:r>
            <a:r>
              <a:rPr lang="en-US" altLang="de-DE" sz="1400" dirty="0">
                <a:latin typeface="DINOT-Medium" pitchFamily="50" charset="0"/>
              </a:rPr>
              <a:t>is </a:t>
            </a:r>
            <a:r>
              <a:rPr lang="en-US" altLang="de-DE" sz="1400" dirty="0" smtClean="0">
                <a:latin typeface="DINOT-Medium" pitchFamily="50" charset="0"/>
              </a:rPr>
              <a:t>a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</a:t>
            </a:r>
            <a:r>
              <a:rPr lang="en-US" altLang="de-DE" sz="1400" dirty="0">
                <a:latin typeface="DINOT-Medium" pitchFamily="50" charset="0"/>
              </a:rPr>
              <a:t>fixed </a:t>
            </a:r>
            <a:r>
              <a:rPr lang="en-US" altLang="de-DE" sz="1400" dirty="0" smtClean="0">
                <a:latin typeface="DINOT-Medium" pitchFamily="50" charset="0"/>
              </a:rPr>
              <a:t>parameter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959347" y="2719491"/>
            <a:ext cx="3486150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The main parameter for inductor 	design is the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current ripple </a:t>
            </a:r>
            <a:r>
              <a:rPr lang="en-US" altLang="de-DE" sz="1400" dirty="0">
                <a:latin typeface="DINOT-Medium" pitchFamily="50" charset="0"/>
              </a:rPr>
              <a:t>– this 	can be specified as a range, and in 	turn determines the required 	inductance </a:t>
            </a:r>
            <a:r>
              <a:rPr lang="en-US" altLang="de-DE" sz="1400" i="1" dirty="0" smtClean="0">
                <a:latin typeface="DINOT-Medium" pitchFamily="50" charset="0"/>
              </a:rPr>
              <a:t>L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959347" y="3906517"/>
            <a:ext cx="3486150" cy="66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A </a:t>
            </a:r>
            <a:r>
              <a:rPr lang="en-US" altLang="de-DE" sz="1400" dirty="0">
                <a:solidFill>
                  <a:srgbClr val="FF0000"/>
                </a:solidFill>
                <a:latin typeface="DINOT-Medium" pitchFamily="50" charset="0"/>
              </a:rPr>
              <a:t>maximum allowed volume </a:t>
            </a:r>
            <a:r>
              <a:rPr lang="en-US" altLang="de-DE" sz="1400" dirty="0">
                <a:latin typeface="DINOT-Medium" pitchFamily="50" charset="0"/>
              </a:rPr>
              <a:t>must 	also be specified</a:t>
            </a: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321" y="1913467"/>
            <a:ext cx="1217746" cy="3707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2583788" y="1951690"/>
            <a:ext cx="2064412" cy="2665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2583788" y="2237378"/>
            <a:ext cx="2064412" cy="3449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39" y="1199093"/>
            <a:ext cx="3874945" cy="476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13"/>
          <p:cNvSpPr txBox="1">
            <a:spLocks noChangeArrowheads="1"/>
          </p:cNvSpPr>
          <p:nvPr/>
        </p:nvSpPr>
        <p:spPr bwMode="auto">
          <a:xfrm>
            <a:off x="5196417" y="1363662"/>
            <a:ext cx="3486150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Cores:</a:t>
            </a:r>
            <a:r>
              <a:rPr lang="en-US" altLang="de-DE" sz="1400" dirty="0">
                <a:latin typeface="DINOT-Medium" pitchFamily="50" charset="0"/>
              </a:rPr>
              <a:t> Only </a:t>
            </a:r>
            <a:r>
              <a:rPr lang="en-US" altLang="de-DE" sz="1400" dirty="0" smtClean="0">
                <a:latin typeface="DINOT-Medium" pitchFamily="50" charset="0"/>
              </a:rPr>
              <a:t>EE-Cores with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three air gaps are available</a:t>
            </a: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2" y="3453343"/>
            <a:ext cx="2032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Output Inductors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196417" y="1881518"/>
            <a:ext cx="348615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You can select a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predefined core </a:t>
            </a:r>
            <a:r>
              <a:rPr lang="en-US" altLang="de-DE" sz="1400" dirty="0" smtClean="0">
                <a:latin typeface="DINOT-Medium" pitchFamily="50" charset="0"/>
              </a:rPr>
              <a:t>from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the drop-down </a:t>
            </a:r>
            <a:r>
              <a:rPr lang="en-US" altLang="de-DE" sz="1400" dirty="0">
                <a:latin typeface="DINOT-Medium" pitchFamily="50" charset="0"/>
              </a:rPr>
              <a:t>list, </a:t>
            </a:r>
            <a:r>
              <a:rPr lang="en-US" altLang="de-DE" sz="1400" dirty="0" smtClean="0">
                <a:latin typeface="DINOT-Medium" pitchFamily="50" charset="0"/>
              </a:rPr>
              <a:t>or define </a:t>
            </a:r>
            <a:r>
              <a:rPr lang="en-US" altLang="de-DE" sz="1400" dirty="0">
                <a:latin typeface="DINOT-Medium" pitchFamily="50" charset="0"/>
              </a:rPr>
              <a:t>a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custom </a:t>
            </a:r>
            <a:endParaRPr lang="en-US" altLang="de-DE" sz="1400" dirty="0" smtClean="0">
              <a:solidFill>
                <a:srgbClr val="00B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    core</a:t>
            </a:r>
            <a:r>
              <a:rPr lang="en-US" altLang="de-DE" sz="1400" dirty="0" smtClean="0">
                <a:latin typeface="DINOT-Medium" pitchFamily="50" charset="0"/>
              </a:rPr>
              <a:t> by defining a value range for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each core dimension parameter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196417" y="2740227"/>
            <a:ext cx="3486150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Besides setting ranges for a custom 	</a:t>
            </a:r>
            <a:r>
              <a:rPr lang="en-US" altLang="de-DE" sz="1400" dirty="0" smtClean="0">
                <a:latin typeface="DINOT-Medium" pitchFamily="50" charset="0"/>
              </a:rPr>
              <a:t>EE-Core </a:t>
            </a:r>
            <a:r>
              <a:rPr lang="en-US" altLang="de-DE" sz="1400" dirty="0">
                <a:latin typeface="DINOT-Medium" pitchFamily="50" charset="0"/>
              </a:rPr>
              <a:t>geometry, </a:t>
            </a:r>
            <a:r>
              <a:rPr lang="en-US" altLang="de-DE" sz="1400" dirty="0" smtClean="0">
                <a:latin typeface="DINOT-Medium" pitchFamily="50" charset="0"/>
              </a:rPr>
              <a:t>you can also do </a:t>
            </a:r>
            <a:r>
              <a:rPr lang="en-US" altLang="de-DE" sz="1400" dirty="0">
                <a:latin typeface="DINOT-Medium" pitchFamily="50" charset="0"/>
              </a:rPr>
              <a:t>a 	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multiple selection of predefined 	cores</a:t>
            </a:r>
            <a:r>
              <a:rPr lang="en-US" altLang="de-DE" sz="1400" dirty="0">
                <a:latin typeface="DINOT-Medium" pitchFamily="50" charset="0"/>
              </a:rPr>
              <a:t>, so that the program tries out 	all of </a:t>
            </a:r>
            <a:r>
              <a:rPr lang="en-US" altLang="de-DE" sz="1400" dirty="0" smtClean="0">
                <a:latin typeface="DINOT-Medium" pitchFamily="50" charset="0"/>
              </a:rPr>
              <a:t>them</a:t>
            </a: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213351" y="3896761"/>
            <a:ext cx="348615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Whether using predefined cores or a 	custom core</a:t>
            </a:r>
            <a:r>
              <a:rPr lang="en-US" altLang="de-DE" sz="1400" dirty="0" smtClean="0">
                <a:latin typeface="DINOT-Medium" pitchFamily="50" charset="0"/>
              </a:rPr>
              <a:t>, you must define </a:t>
            </a:r>
            <a:r>
              <a:rPr lang="en-US" altLang="de-DE" sz="1400" dirty="0">
                <a:latin typeface="DINOT-Medium" pitchFamily="50" charset="0"/>
              </a:rPr>
              <a:t>the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air </a:t>
            </a:r>
            <a:endParaRPr lang="en-US" altLang="de-DE" sz="1400" dirty="0" smtClean="0">
              <a:solidFill>
                <a:srgbClr val="00B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      gap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range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and the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number of stacked </a:t>
            </a:r>
            <a:endParaRPr lang="en-US" altLang="de-DE" sz="1400" dirty="0" smtClean="0">
              <a:solidFill>
                <a:srgbClr val="00B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     cores</a:t>
            </a:r>
            <a:r>
              <a:rPr lang="en-US" altLang="de-DE" sz="1400" dirty="0" smtClean="0">
                <a:latin typeface="DINOT-Medium" pitchFamily="50" charset="0"/>
              </a:rPr>
              <a:t> </a:t>
            </a:r>
            <a:r>
              <a:rPr lang="en-US" altLang="de-DE" sz="1400" dirty="0">
                <a:latin typeface="DINOT-Medium" pitchFamily="50" charset="0"/>
              </a:rPr>
              <a:t>(</a:t>
            </a:r>
            <a:r>
              <a:rPr lang="en-US" altLang="de-DE" sz="1400" dirty="0" smtClean="0">
                <a:latin typeface="DINOT-Medium" pitchFamily="50" charset="0"/>
              </a:rPr>
              <a:t>also variable)</a:t>
            </a: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321" y="2872943"/>
            <a:ext cx="1319346" cy="185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381521" y="3237960"/>
            <a:ext cx="1573346" cy="14271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2608461" y="2801388"/>
            <a:ext cx="487161" cy="2569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381521" y="4684362"/>
            <a:ext cx="1573346" cy="522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3"/>
          <p:cNvSpPr txBox="1">
            <a:spLocks noChangeArrowheads="1"/>
          </p:cNvSpPr>
          <p:nvPr/>
        </p:nvSpPr>
        <p:spPr bwMode="auto">
          <a:xfrm>
            <a:off x="4959350" y="1363663"/>
            <a:ext cx="348615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Windings:</a:t>
            </a: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you can </a:t>
            </a:r>
            <a:r>
              <a:rPr lang="en-US" altLang="de-DE" sz="1400" dirty="0">
                <a:latin typeface="DINOT-Medium" pitchFamily="50" charset="0"/>
              </a:rPr>
              <a:t>select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solid round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    </a:t>
            </a:r>
            <a:r>
              <a:rPr lang="en-US" altLang="de-DE" sz="1400" dirty="0" smtClean="0">
                <a:latin typeface="DINOT-Medium" pitchFamily="50" charset="0"/>
              </a:rPr>
              <a:t>or </a:t>
            </a:r>
            <a:r>
              <a:rPr lang="en-US" altLang="de-DE" sz="1400" dirty="0" err="1" smtClean="0">
                <a:solidFill>
                  <a:srgbClr val="92D050"/>
                </a:solidFill>
                <a:latin typeface="DINOT-Medium" pitchFamily="50" charset="0"/>
              </a:rPr>
              <a:t>litz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wire </a:t>
            </a:r>
            <a:r>
              <a:rPr lang="en-US" altLang="de-DE" sz="1400" dirty="0">
                <a:latin typeface="DINOT-Medium" pitchFamily="50" charset="0"/>
              </a:rPr>
              <a:t>(but not both at the same 	time</a:t>
            </a:r>
            <a:r>
              <a:rPr lang="en-US" altLang="de-DE" sz="1400" dirty="0" smtClean="0">
                <a:latin typeface="DINOT-Medium" pitchFamily="50" charset="0"/>
              </a:rPr>
              <a:t>)</a:t>
            </a: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Output Inductors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172664"/>
            <a:ext cx="3830007" cy="471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967814" y="2101583"/>
            <a:ext cx="3486150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One fixed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winding material </a:t>
            </a:r>
            <a:r>
              <a:rPr lang="en-US" altLang="de-DE" sz="1400" dirty="0">
                <a:latin typeface="DINOT-Medium" pitchFamily="50" charset="0"/>
              </a:rPr>
              <a:t>(several 	predefined available</a:t>
            </a:r>
            <a:r>
              <a:rPr lang="en-US" altLang="de-DE" sz="1400" dirty="0" smtClean="0">
                <a:latin typeface="DINOT-Medium" pitchFamily="50" charset="0"/>
              </a:rPr>
              <a:t>)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967814" y="2804316"/>
            <a:ext cx="3486150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Like with </a:t>
            </a:r>
            <a:r>
              <a:rPr lang="en-US" altLang="de-DE" sz="1400" dirty="0" smtClean="0">
                <a:latin typeface="DINOT-Medium" pitchFamily="50" charset="0"/>
              </a:rPr>
              <a:t>cores, you can select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one</a:t>
            </a:r>
            <a:r>
              <a:rPr lang="en-US" altLang="de-DE" sz="1400" dirty="0" smtClean="0">
                <a:latin typeface="DINOT-Medium" pitchFamily="50" charset="0"/>
              </a:rPr>
              <a:t> or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multiple pre-defined </a:t>
            </a:r>
            <a:r>
              <a:rPr lang="en-US" altLang="de-DE" sz="1400" dirty="0" smtClean="0">
                <a:latin typeface="DINOT-Medium" pitchFamily="50" charset="0"/>
              </a:rPr>
              <a:t>windings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976278" y="3645014"/>
            <a:ext cx="3486150" cy="12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However, if </a:t>
            </a:r>
            <a:r>
              <a:rPr lang="en-US" altLang="de-DE" sz="1400" dirty="0" smtClean="0">
                <a:latin typeface="DINOT-Medium" pitchFamily="50" charset="0"/>
              </a:rPr>
              <a:t>you choose </a:t>
            </a:r>
            <a:r>
              <a:rPr lang="en-US" altLang="de-DE" sz="1400" dirty="0">
                <a:latin typeface="DINOT-Medium" pitchFamily="50" charset="0"/>
              </a:rPr>
              <a:t>a 	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custom wire</a:t>
            </a:r>
            <a:r>
              <a:rPr lang="en-US" altLang="de-DE" sz="1400" dirty="0">
                <a:latin typeface="DINOT-Medium" pitchFamily="50" charset="0"/>
              </a:rPr>
              <a:t>, the parameters are 	</a:t>
            </a:r>
            <a:r>
              <a:rPr lang="en-US" altLang="de-DE" sz="1400" dirty="0">
                <a:solidFill>
                  <a:srgbClr val="C00000"/>
                </a:solidFill>
                <a:latin typeface="DINOT-Medium" pitchFamily="50" charset="0"/>
              </a:rPr>
              <a:t>fixed </a:t>
            </a:r>
            <a:r>
              <a:rPr lang="en-US" altLang="de-DE" sz="1400" dirty="0">
                <a:latin typeface="DINOT-Medium" pitchFamily="50" charset="0"/>
              </a:rPr>
              <a:t>– no range can be defined, and 	only that single wire is used during 	the entire optimization process</a:t>
            </a: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4921" y="3518461"/>
            <a:ext cx="1446346" cy="185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3111365" y="2711631"/>
            <a:ext cx="1519902" cy="185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3111365" y="3703830"/>
            <a:ext cx="1519902" cy="3855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3111365" y="4253963"/>
            <a:ext cx="1519902" cy="766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172664"/>
            <a:ext cx="3830007" cy="471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13"/>
          <p:cNvSpPr txBox="1">
            <a:spLocks noChangeArrowheads="1"/>
          </p:cNvSpPr>
          <p:nvPr/>
        </p:nvSpPr>
        <p:spPr bwMode="auto">
          <a:xfrm>
            <a:off x="4959350" y="1363663"/>
            <a:ext cx="348615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Whenever </a:t>
            </a:r>
            <a:r>
              <a:rPr lang="en-US" altLang="de-DE" sz="1400" dirty="0" smtClean="0">
                <a:latin typeface="DINOT-Medium" pitchFamily="50" charset="0"/>
              </a:rPr>
              <a:t>you click on a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“View 	Geometry”</a:t>
            </a:r>
            <a:r>
              <a:rPr lang="en-US" altLang="de-DE" sz="1400" dirty="0">
                <a:latin typeface="DINOT-Medium" pitchFamily="50" charset="0"/>
              </a:rPr>
              <a:t> or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“View Properties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”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     </a:t>
            </a:r>
            <a:r>
              <a:rPr lang="en-US" altLang="de-DE" sz="1400" dirty="0" smtClean="0">
                <a:latin typeface="DINOT-Medium" pitchFamily="50" charset="0"/>
              </a:rPr>
              <a:t>button, the magnetic component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 database - </a:t>
            </a:r>
            <a:r>
              <a:rPr lang="en-US" altLang="de-DE" sz="1400" dirty="0" err="1" smtClean="0">
                <a:solidFill>
                  <a:srgbClr val="00B050"/>
                </a:solidFill>
                <a:latin typeface="DINOT-Medium" pitchFamily="50" charset="0"/>
              </a:rPr>
              <a:t>GeckoDB</a:t>
            </a:r>
            <a:r>
              <a:rPr lang="en-US" altLang="de-DE" sz="1400" dirty="0" smtClean="0">
                <a:latin typeface="DINOT-Medium" pitchFamily="50" charset="0"/>
              </a:rPr>
              <a:t> - </a:t>
            </a:r>
            <a:r>
              <a:rPr lang="en-US" altLang="de-DE" sz="1400" dirty="0">
                <a:latin typeface="DINOT-Medium" pitchFamily="50" charset="0"/>
              </a:rPr>
              <a:t>opens </a:t>
            </a:r>
            <a:r>
              <a:rPr lang="en-US" altLang="de-DE" sz="1400" dirty="0" smtClean="0">
                <a:latin typeface="DINOT-Medium" pitchFamily="50" charset="0"/>
              </a:rPr>
              <a:t>up</a:t>
            </a: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Output Inductors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044017" y="3016430"/>
            <a:ext cx="3486150" cy="121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Here you can define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your own core and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    wire sizes and core materials </a:t>
            </a:r>
            <a:r>
              <a:rPr lang="en-US" altLang="de-DE" sz="1400" dirty="0" smtClean="0">
                <a:latin typeface="DINOT-Medium" pitchFamily="50" charset="0"/>
              </a:rPr>
              <a:t>– any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changes or additions to make are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saved to disk </a:t>
            </a:r>
            <a:r>
              <a:rPr lang="en-US" altLang="de-DE" sz="1400" dirty="0" smtClean="0">
                <a:latin typeface="DINOT-Medium" pitchFamily="50" charset="0"/>
              </a:rPr>
              <a:t>and are available next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time you start the program</a:t>
            </a: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6898" y="3016430"/>
            <a:ext cx="884902" cy="185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3847965" y="2891277"/>
            <a:ext cx="749435" cy="185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3847965" y="3873409"/>
            <a:ext cx="749435" cy="383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678312" y="2357877"/>
            <a:ext cx="749435" cy="185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951428" y="2831060"/>
            <a:ext cx="544053" cy="185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0" y="2661926"/>
            <a:ext cx="3402012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172664"/>
            <a:ext cx="3830007" cy="471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13"/>
          <p:cNvSpPr txBox="1">
            <a:spLocks noChangeArrowheads="1"/>
          </p:cNvSpPr>
          <p:nvPr/>
        </p:nvSpPr>
        <p:spPr bwMode="auto">
          <a:xfrm>
            <a:off x="4959350" y="1363663"/>
            <a:ext cx="348615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The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thermal properties </a:t>
            </a:r>
            <a:r>
              <a:rPr lang="en-US" altLang="de-DE" sz="1400" dirty="0">
                <a:latin typeface="DINOT-Medium" pitchFamily="50" charset="0"/>
              </a:rPr>
              <a:t>are set in a 	separate window by clicking on the 	lower-right </a:t>
            </a:r>
            <a:r>
              <a:rPr lang="en-US" altLang="de-DE" sz="1400" dirty="0" smtClean="0">
                <a:latin typeface="DINOT-Medium" pitchFamily="50" charset="0"/>
              </a:rPr>
              <a:t>button</a:t>
            </a: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55" y="1661583"/>
            <a:ext cx="1862137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Output Inductors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959350" y="2022840"/>
            <a:ext cx="3486150" cy="137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You can </a:t>
            </a:r>
            <a:r>
              <a:rPr lang="en-US" altLang="de-DE" sz="1400" dirty="0">
                <a:latin typeface="DINOT-Medium" pitchFamily="50" charset="0"/>
              </a:rPr>
              <a:t>select the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type of 	convection</a:t>
            </a:r>
            <a:r>
              <a:rPr lang="en-US" altLang="de-DE" sz="1400" dirty="0">
                <a:latin typeface="DINOT-Medium" pitchFamily="50" charset="0"/>
              </a:rPr>
              <a:t> (</a:t>
            </a:r>
            <a:r>
              <a:rPr lang="en-US" altLang="de-DE" sz="1400" dirty="0">
                <a:solidFill>
                  <a:srgbClr val="FF9900"/>
                </a:solidFill>
                <a:latin typeface="DINOT-Medium" pitchFamily="50" charset="0"/>
              </a:rPr>
              <a:t>natural</a:t>
            </a:r>
            <a:r>
              <a:rPr lang="en-US" altLang="de-DE" sz="1400" dirty="0">
                <a:latin typeface="DINOT-Medium" pitchFamily="50" charset="0"/>
              </a:rPr>
              <a:t> or </a:t>
            </a:r>
            <a:r>
              <a:rPr lang="en-US" altLang="de-DE" sz="1400" dirty="0">
                <a:solidFill>
                  <a:srgbClr val="FF9900"/>
                </a:solidFill>
                <a:latin typeface="DINOT-Medium" pitchFamily="50" charset="0"/>
              </a:rPr>
              <a:t>forced</a:t>
            </a:r>
            <a:r>
              <a:rPr lang="en-US" altLang="de-DE" sz="1400" dirty="0">
                <a:latin typeface="DINOT-Medium" pitchFamily="50" charset="0"/>
              </a:rPr>
              <a:t> – and 	if forced, at which </a:t>
            </a:r>
            <a:r>
              <a:rPr lang="en-US" altLang="de-DE" sz="1400" dirty="0">
                <a:solidFill>
                  <a:srgbClr val="FF9900"/>
                </a:solidFill>
                <a:latin typeface="DINOT-Medium" pitchFamily="50" charset="0"/>
              </a:rPr>
              <a:t>air speed and in 	which direction of airflow</a:t>
            </a:r>
            <a:r>
              <a:rPr lang="en-US" altLang="de-DE" sz="1400" dirty="0">
                <a:latin typeface="DINOT-Medium" pitchFamily="50" charset="0"/>
              </a:rPr>
              <a:t>), the 	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orientation</a:t>
            </a:r>
            <a:r>
              <a:rPr lang="en-US" altLang="de-DE" sz="1400" dirty="0">
                <a:latin typeface="DINOT-Medium" pitchFamily="50" charset="0"/>
              </a:rPr>
              <a:t> of the core with respect 	to gravity, and which of the sides 	are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exposed</a:t>
            </a:r>
            <a:r>
              <a:rPr lang="en-US" altLang="de-DE" sz="1400" dirty="0">
                <a:latin typeface="DINOT-Medium" pitchFamily="50" charset="0"/>
              </a:rPr>
              <a:t> to air </a:t>
            </a:r>
            <a:r>
              <a:rPr lang="en-US" altLang="de-DE" sz="1400" dirty="0" smtClean="0">
                <a:latin typeface="DINOT-Medium" pitchFamily="50" charset="0"/>
              </a:rPr>
              <a:t>flow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998503" y="3479828"/>
            <a:ext cx="3486150" cy="215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Thermal model is only stationary 	(resistances, no capacitances)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Sides not exposed to air are 	assumed to transfer no heat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Volume or losses of the fan blowing 	if forced convection is selected are 	not taken into account at this point</a:t>
            </a: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8512" y="5007943"/>
            <a:ext cx="1268088" cy="185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2782623" y="1848653"/>
            <a:ext cx="841110" cy="8612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941512" y="2871435"/>
            <a:ext cx="1336999" cy="8612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13"/>
          <p:cNvSpPr txBox="1">
            <a:spLocks noChangeArrowheads="1"/>
          </p:cNvSpPr>
          <p:nvPr/>
        </p:nvSpPr>
        <p:spPr bwMode="auto">
          <a:xfrm>
            <a:off x="4430713" y="1363663"/>
            <a:ext cx="4014787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For the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EMI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filter</a:t>
            </a:r>
            <a:r>
              <a:rPr lang="en-US" altLang="de-DE" sz="1400" dirty="0" smtClean="0">
                <a:latin typeface="DINOT-Medium" pitchFamily="50" charset="0"/>
              </a:rPr>
              <a:t>, you can specify </a:t>
            </a:r>
            <a:r>
              <a:rPr lang="en-US" altLang="de-DE" sz="1400" dirty="0">
                <a:latin typeface="DINOT-Medium" pitchFamily="50" charset="0"/>
              </a:rPr>
              <a:t>the 	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limits</a:t>
            </a:r>
            <a:r>
              <a:rPr lang="en-US" altLang="de-DE" sz="1400" dirty="0">
                <a:latin typeface="DINOT-Medium" pitchFamily="50" charset="0"/>
              </a:rPr>
              <a:t> of the standard being used, the 	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safety margin </a:t>
            </a:r>
            <a:r>
              <a:rPr lang="en-US" altLang="de-DE" sz="1400" dirty="0">
                <a:latin typeface="DINOT-Medium" pitchFamily="50" charset="0"/>
              </a:rPr>
              <a:t>for the attenuation, and the 	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volumetric constants </a:t>
            </a:r>
            <a:r>
              <a:rPr lang="en-US" altLang="de-DE" sz="1400" dirty="0">
                <a:latin typeface="DINOT-Medium" pitchFamily="50" charset="0"/>
              </a:rPr>
              <a:t>of the inductors and 	capacitors that are to be used for the filter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After a converter is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optimized at a certain </a:t>
            </a:r>
            <a:endParaRPr lang="en-US" altLang="de-DE" sz="1400" dirty="0" smtClean="0">
              <a:solidFill>
                <a:srgbClr val="92D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    switching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frequency</a:t>
            </a:r>
            <a:r>
              <a:rPr lang="en-US" altLang="de-DE" sz="1400" dirty="0">
                <a:latin typeface="DINOT-Medium" pitchFamily="50" charset="0"/>
              </a:rPr>
              <a:t>, from simulation </a:t>
            </a:r>
            <a:r>
              <a:rPr lang="en-US" altLang="de-DE" sz="1400" dirty="0" smtClean="0">
                <a:latin typeface="DINOT-Medium" pitchFamily="50" charset="0"/>
              </a:rPr>
              <a:t>data of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the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differential mode current </a:t>
            </a:r>
            <a:r>
              <a:rPr lang="en-US" altLang="de-DE" sz="1400" dirty="0">
                <a:latin typeface="DINOT-Medium" pitchFamily="50" charset="0"/>
              </a:rPr>
              <a:t>the </a:t>
            </a:r>
            <a:r>
              <a:rPr lang="en-US" altLang="de-DE" sz="1400" dirty="0" smtClean="0">
                <a:latin typeface="DINOT-Medium" pitchFamily="50" charset="0"/>
              </a:rPr>
              <a:t>required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   attenuation </a:t>
            </a:r>
            <a:r>
              <a:rPr lang="en-US" altLang="de-DE" sz="1400" dirty="0">
                <a:latin typeface="DINOT-Medium" pitchFamily="50" charset="0"/>
              </a:rPr>
              <a:t>is </a:t>
            </a:r>
            <a:r>
              <a:rPr lang="en-US" altLang="de-DE" sz="1400" dirty="0" smtClean="0">
                <a:latin typeface="DINOT-Medium" pitchFamily="50" charset="0"/>
              </a:rPr>
              <a:t>calculated</a:t>
            </a:r>
            <a:endParaRPr lang="en-US" altLang="de-DE" sz="1400" dirty="0">
              <a:latin typeface="OfficinaSansBold" pitchFamily="2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EMI Filter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8" y="1287463"/>
            <a:ext cx="3568398" cy="438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422246" y="3374991"/>
            <a:ext cx="4014787" cy="247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From this attenuation,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a </a:t>
            </a:r>
            <a:r>
              <a:rPr lang="en-US" altLang="de-DE" sz="1400" u="sng" dirty="0">
                <a:solidFill>
                  <a:srgbClr val="00B050"/>
                </a:solidFill>
                <a:latin typeface="DINOT-Medium" pitchFamily="50" charset="0"/>
              </a:rPr>
              <a:t>two-stage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</a:t>
            </a:r>
            <a:r>
              <a:rPr lang="en-US" altLang="de-DE" sz="1400" i="1" dirty="0">
                <a:solidFill>
                  <a:srgbClr val="00B050"/>
                </a:solidFill>
                <a:latin typeface="DINOT-Medium" pitchFamily="50" charset="0"/>
              </a:rPr>
              <a:t>LC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	input </a:t>
            </a:r>
            <a:r>
              <a:rPr lang="en-US" altLang="de-DE" sz="1400" u="sng" dirty="0">
                <a:solidFill>
                  <a:srgbClr val="00B050"/>
                </a:solidFill>
                <a:latin typeface="DINOT-Medium" pitchFamily="50" charset="0"/>
              </a:rPr>
              <a:t>DM</a:t>
            </a:r>
            <a:r>
              <a:rPr lang="en-US" altLang="de-DE" sz="1400" dirty="0">
                <a:latin typeface="DINOT-Medium" pitchFamily="50" charset="0"/>
              </a:rPr>
              <a:t> EMI filter is calculated, </a:t>
            </a:r>
            <a:r>
              <a:rPr lang="en-US" altLang="de-DE" sz="1400" dirty="0" smtClean="0">
                <a:latin typeface="DINOT-Medium" pitchFamily="50" charset="0"/>
              </a:rPr>
              <a:t>with the   	volume calculated based </a:t>
            </a:r>
            <a:r>
              <a:rPr lang="en-US" altLang="de-DE" sz="1400" dirty="0">
                <a:latin typeface="DINOT-Medium" pitchFamily="50" charset="0"/>
              </a:rPr>
              <a:t>on the volumetric </a:t>
            </a: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constants</a:t>
            </a: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CM filter </a:t>
            </a:r>
            <a:r>
              <a:rPr lang="en-US" altLang="de-DE" sz="1400" dirty="0">
                <a:latin typeface="DINOT-Medium" pitchFamily="50" charset="0"/>
              </a:rPr>
              <a:t>is </a:t>
            </a:r>
            <a:r>
              <a:rPr lang="en-US" altLang="de-DE" sz="1400" dirty="0">
                <a:solidFill>
                  <a:srgbClr val="C00000"/>
                </a:solidFill>
                <a:latin typeface="DINOT-Medium" pitchFamily="50" charset="0"/>
              </a:rPr>
              <a:t>not</a:t>
            </a:r>
            <a:r>
              <a:rPr lang="en-US" altLang="de-DE" sz="1400" dirty="0">
                <a:latin typeface="DINOT-Medium" pitchFamily="50" charset="0"/>
              </a:rPr>
              <a:t> calculated; volume of DM 	filter is increased by 30% to approximate 	the effect of the CM filter on total </a:t>
            </a:r>
            <a:r>
              <a:rPr lang="en-US" altLang="de-DE" sz="1400" dirty="0" smtClean="0">
                <a:latin typeface="DINOT-Medium" pitchFamily="50" charset="0"/>
              </a:rPr>
              <a:t>volume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DM filter LC values (1</a:t>
            </a:r>
            <a:r>
              <a:rPr lang="en-US" altLang="de-DE" sz="1400" baseline="30000" dirty="0" smtClean="0">
                <a:solidFill>
                  <a:srgbClr val="00B050"/>
                </a:solidFill>
                <a:latin typeface="DINOT-Medium" pitchFamily="50" charset="0"/>
              </a:rPr>
              <a:t>st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and 2</a:t>
            </a:r>
            <a:r>
              <a:rPr lang="en-US" altLang="de-DE" sz="1400" baseline="30000" dirty="0" smtClean="0">
                <a:solidFill>
                  <a:srgbClr val="00B050"/>
                </a:solidFill>
                <a:latin typeface="DINOT-Medium" pitchFamily="50" charset="0"/>
              </a:rPr>
              <a:t>nd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stage) are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   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given in the Output Window and in the output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   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file at the end of the optimization</a:t>
            </a: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3"/>
          <p:cNvSpPr txBox="1">
            <a:spLocks noChangeArrowheads="1"/>
          </p:cNvSpPr>
          <p:nvPr/>
        </p:nvSpPr>
        <p:spPr bwMode="auto">
          <a:xfrm>
            <a:off x="4430713" y="1363663"/>
            <a:ext cx="401478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</a:t>
            </a:r>
            <a:r>
              <a:rPr lang="en-US" altLang="de-DE" sz="1400" dirty="0" smtClean="0">
                <a:latin typeface="DINOT-Medium" pitchFamily="50" charset="0"/>
              </a:rPr>
              <a:t>To perform a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detailed optimization of the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   EMI filter</a:t>
            </a:r>
            <a:r>
              <a:rPr lang="en-US" altLang="de-DE" sz="1400" dirty="0" smtClean="0">
                <a:latin typeface="DINOT-Medium" pitchFamily="50" charset="0"/>
              </a:rPr>
              <a:t> for a particular efficiency optimized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converter design, including all losses and the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</a:t>
            </a:r>
            <a:r>
              <a:rPr lang="en-US" altLang="de-DE" sz="1400" dirty="0" smtClean="0">
                <a:solidFill>
                  <a:schemeClr val="accent1">
                    <a:lumMod val="50000"/>
                  </a:schemeClr>
                </a:solidFill>
                <a:latin typeface="DINOT-Medium" pitchFamily="50" charset="0"/>
              </a:rPr>
              <a:t>CM filter </a:t>
            </a:r>
            <a:r>
              <a:rPr lang="en-US" altLang="de-DE" sz="1400" dirty="0" smtClean="0">
                <a:latin typeface="DINOT-Medium" pitchFamily="50" charset="0"/>
              </a:rPr>
              <a:t>design, select the options to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save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    the DM current and CM voltage</a:t>
            </a:r>
            <a:endParaRPr lang="en-US" altLang="de-DE" sz="1400" dirty="0">
              <a:solidFill>
                <a:srgbClr val="92D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</a:t>
            </a:r>
            <a:r>
              <a:rPr lang="en-US" altLang="de-DE" sz="1400" dirty="0" smtClean="0">
                <a:latin typeface="DINOT-Medium" pitchFamily="50" charset="0"/>
              </a:rPr>
              <a:t>Then load these saved waveforms into the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Swiss Rectifier CM and DM noise models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supplied with this program and load them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into the </a:t>
            </a:r>
            <a:r>
              <a:rPr lang="en-US" altLang="de-DE" sz="1400" dirty="0" smtClean="0">
                <a:solidFill>
                  <a:srgbClr val="336600"/>
                </a:solidFill>
                <a:latin typeface="DINOT-Medium" pitchFamily="50" charset="0"/>
              </a:rPr>
              <a:t>Gecko Three-Phase EMI Filter    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33660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336600"/>
                </a:solidFill>
                <a:latin typeface="DINOT-Medium" pitchFamily="50" charset="0"/>
              </a:rPr>
              <a:t>     Optimizer</a:t>
            </a:r>
            <a:endParaRPr lang="en-US" altLang="de-DE" sz="1400" dirty="0">
              <a:solidFill>
                <a:srgbClr val="33660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latin typeface="OfficinaSansBold" pitchFamily="2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8" y="1363663"/>
            <a:ext cx="3568398" cy="438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EMI Filter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574" y="3559866"/>
            <a:ext cx="1588559" cy="504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13"/>
          <p:cNvSpPr txBox="1">
            <a:spLocks noChangeArrowheads="1"/>
          </p:cNvSpPr>
          <p:nvPr/>
        </p:nvSpPr>
        <p:spPr bwMode="auto">
          <a:xfrm>
            <a:off x="4430713" y="1363663"/>
            <a:ext cx="4014787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</a:t>
            </a:r>
            <a:r>
              <a:rPr lang="en-US" altLang="de-DE" sz="1400" dirty="0" smtClean="0">
                <a:latin typeface="DINOT-Medium" pitchFamily="50" charset="0"/>
              </a:rPr>
              <a:t>Here you must specify: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Optimization Settings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22" y="1295401"/>
            <a:ext cx="3605841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7808" y="1639123"/>
            <a:ext cx="27363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de-DE" sz="1400" dirty="0" smtClean="0">
                <a:latin typeface="DINOT-Medium" pitchFamily="50" charset="0"/>
              </a:rPr>
              <a:t>The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output file </a:t>
            </a:r>
            <a:r>
              <a:rPr lang="en-US" altLang="de-DE" sz="1400" dirty="0" smtClean="0">
                <a:latin typeface="DINOT-Medium" pitchFamily="50" charset="0"/>
              </a:rPr>
              <a:t>to which the optimization results will be written</a:t>
            </a:r>
            <a:endParaRPr lang="de-CH" sz="1400" dirty="0">
              <a:latin typeface="DINOT-Medium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7574" y="3176021"/>
            <a:ext cx="2994026" cy="185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4957808" y="2377787"/>
            <a:ext cx="27363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Simulation settings: </a:t>
            </a:r>
            <a:r>
              <a:rPr lang="en-US" altLang="de-DE" sz="1400" dirty="0" smtClean="0">
                <a:latin typeface="DINOT-Medium" pitchFamily="50" charset="0"/>
              </a:rPr>
              <a:t>the time-step and the number of periods to simulate (make sure the circuit is in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steady-state</a:t>
            </a:r>
            <a:r>
              <a:rPr lang="en-US" altLang="de-DE" sz="1400" dirty="0" smtClean="0">
                <a:latin typeface="DINOT-Medium" pitchFamily="50" charset="0"/>
              </a:rPr>
              <a:t> in the last simulated period)</a:t>
            </a:r>
            <a:endParaRPr lang="de-CH" sz="14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6987" y="1815638"/>
            <a:ext cx="1344613" cy="6989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4957808" y="3572543"/>
            <a:ext cx="2736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de-DE" sz="1400" dirty="0" smtClean="0">
                <a:latin typeface="DINOT-Medium" pitchFamily="50" charset="0"/>
              </a:rPr>
              <a:t>Whether to optimize for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full</a:t>
            </a:r>
            <a:r>
              <a:rPr lang="en-US" altLang="de-DE" sz="1400" dirty="0" smtClean="0">
                <a:latin typeface="DINOT-Medium" pitchFamily="50" charset="0"/>
              </a:rPr>
              <a:t> or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partial</a:t>
            </a:r>
            <a:r>
              <a:rPr lang="en-US" altLang="de-DE" sz="1400" dirty="0" smtClean="0">
                <a:latin typeface="DINOT-Medium" pitchFamily="50" charset="0"/>
              </a:rPr>
              <a:t> output load</a:t>
            </a:r>
            <a:endParaRPr lang="de-CH" sz="1400" dirty="0">
              <a:latin typeface="DINOT-Medium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3720" y="2317518"/>
            <a:ext cx="1344613" cy="6989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 14"/>
          <p:cNvSpPr/>
          <p:nvPr/>
        </p:nvSpPr>
        <p:spPr>
          <a:xfrm>
            <a:off x="4957808" y="4185079"/>
            <a:ext cx="27363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Optimization algorithm: </a:t>
            </a:r>
            <a:r>
              <a:rPr lang="en-US" altLang="de-DE" sz="1400" dirty="0" smtClean="0">
                <a:latin typeface="DINOT-Medium" pitchFamily="50" charset="0"/>
              </a:rPr>
              <a:t>exhaustive (brute-force) or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genetic</a:t>
            </a:r>
            <a:endParaRPr lang="de-CH" sz="1400" dirty="0">
              <a:solidFill>
                <a:srgbClr val="92D050"/>
              </a:solidFill>
              <a:latin typeface="DINOT-Medium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7574" y="1815638"/>
            <a:ext cx="1497013" cy="501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tangle 16"/>
          <p:cNvSpPr/>
          <p:nvPr/>
        </p:nvSpPr>
        <p:spPr>
          <a:xfrm>
            <a:off x="5279541" y="5023280"/>
            <a:ext cx="27363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The usage of the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genetic algorithm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is recommended for </a:t>
            </a:r>
            <a:r>
              <a:rPr lang="en-US" altLang="de-DE" sz="1400" dirty="0" smtClean="0">
                <a:solidFill>
                  <a:srgbClr val="FF9900"/>
                </a:solidFill>
                <a:latin typeface="DINOT-Medium" pitchFamily="50" charset="0"/>
              </a:rPr>
              <a:t>large design spaces</a:t>
            </a:r>
            <a:endParaRPr lang="de-CH" sz="1400" dirty="0">
              <a:solidFill>
                <a:srgbClr val="FF9900"/>
              </a:solidFill>
              <a:latin typeface="DINOT-Medium" pitchFamily="5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13"/>
          <p:cNvSpPr txBox="1">
            <a:spLocks noChangeArrowheads="1"/>
          </p:cNvSpPr>
          <p:nvPr/>
        </p:nvSpPr>
        <p:spPr bwMode="auto">
          <a:xfrm>
            <a:off x="4430713" y="1363663"/>
            <a:ext cx="4014787" cy="137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solidFill>
                  <a:srgbClr val="336600"/>
                </a:solidFill>
                <a:latin typeface="DINOT-Medium" pitchFamily="50" charset="0"/>
              </a:rPr>
              <a:t>“Evaluate Upper/Lower Bound Design” </a:t>
            </a:r>
            <a:r>
              <a:rPr lang="en-US" altLang="de-DE" sz="1400" dirty="0">
                <a:latin typeface="DINOT-Medium" pitchFamily="50" charset="0"/>
              </a:rPr>
              <a:t>	runs </a:t>
            </a:r>
            <a:r>
              <a:rPr lang="en-US" altLang="de-DE" sz="1400" dirty="0">
                <a:solidFill>
                  <a:srgbClr val="0000FF"/>
                </a:solidFill>
                <a:latin typeface="DINOT-Medium" pitchFamily="50" charset="0"/>
              </a:rPr>
              <a:t>one</a:t>
            </a:r>
            <a:r>
              <a:rPr lang="en-US" altLang="de-DE" sz="1400" dirty="0">
                <a:latin typeface="DINOT-Medium" pitchFamily="50" charset="0"/>
              </a:rPr>
              <a:t> simulation, and gives the 	breakdowns of the losses and volume – the 	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upper bound </a:t>
            </a:r>
            <a:r>
              <a:rPr lang="en-US" altLang="de-DE" sz="1400" dirty="0">
                <a:latin typeface="DINOT-Medium" pitchFamily="50" charset="0"/>
              </a:rPr>
              <a:t>takes all the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maximum </a:t>
            </a:r>
            <a:r>
              <a:rPr lang="en-US" altLang="de-DE" sz="1400" dirty="0">
                <a:latin typeface="DINOT-Medium" pitchFamily="50" charset="0"/>
              </a:rPr>
              <a:t>	defined values of the variable parameters, 	and the </a:t>
            </a:r>
            <a:r>
              <a:rPr lang="en-US" altLang="de-DE" sz="1400" dirty="0">
                <a:solidFill>
                  <a:srgbClr val="FFC000"/>
                </a:solidFill>
                <a:latin typeface="DINOT-Medium" pitchFamily="50" charset="0"/>
              </a:rPr>
              <a:t>lower bound </a:t>
            </a:r>
            <a:r>
              <a:rPr lang="en-US" altLang="de-DE" sz="1400" dirty="0">
                <a:latin typeface="DINOT-Medium" pitchFamily="50" charset="0"/>
              </a:rPr>
              <a:t>all the </a:t>
            </a:r>
            <a:r>
              <a:rPr lang="en-US" altLang="de-DE" sz="1400" dirty="0" smtClean="0">
                <a:solidFill>
                  <a:srgbClr val="FFC000"/>
                </a:solidFill>
                <a:latin typeface="DINOT-Medium" pitchFamily="50" charset="0"/>
              </a:rPr>
              <a:t>minimum</a:t>
            </a:r>
            <a:r>
              <a:rPr lang="en-US" altLang="de-DE" sz="1400" dirty="0" smtClean="0">
                <a:latin typeface="DINOT-Medium" pitchFamily="50" charset="0"/>
              </a:rPr>
              <a:t> 	defined values of those parameters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Optimization Settings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22" y="1295401"/>
            <a:ext cx="3605841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447644" y="2896952"/>
            <a:ext cx="4014787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“Start Optimization” </a:t>
            </a:r>
            <a:r>
              <a:rPr lang="en-US" altLang="de-DE" sz="1400" dirty="0">
                <a:latin typeface="DINOT-Medium" pitchFamily="50" charset="0"/>
              </a:rPr>
              <a:t>will </a:t>
            </a:r>
            <a:r>
              <a:rPr lang="en-US" altLang="de-DE" sz="1400" dirty="0" smtClean="0">
                <a:latin typeface="DINOT-Medium" pitchFamily="50" charset="0"/>
              </a:rPr>
              <a:t>start the full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 optimization and open the </a:t>
            </a:r>
            <a:r>
              <a:rPr lang="en-US" altLang="de-DE" sz="1400" dirty="0" smtClean="0">
                <a:solidFill>
                  <a:srgbClr val="0000FF"/>
                </a:solidFill>
                <a:latin typeface="DINOT-Medium" pitchFamily="50" charset="0"/>
              </a:rPr>
              <a:t>Output Window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 in which you can monitor the Optimizer’s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 progress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574" y="3321390"/>
            <a:ext cx="1131359" cy="480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3169708" y="3561462"/>
            <a:ext cx="750359" cy="240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7" y="3897842"/>
            <a:ext cx="4502453" cy="222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06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6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13"/>
          <p:cNvSpPr txBox="1">
            <a:spLocks noChangeArrowheads="1"/>
          </p:cNvSpPr>
          <p:nvPr/>
        </p:nvSpPr>
        <p:spPr bwMode="auto">
          <a:xfrm>
            <a:off x="917574" y="1363663"/>
            <a:ext cx="401478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At the end,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for each switching frequency</a:t>
            </a:r>
            <a:r>
              <a:rPr lang="en-US" altLang="de-DE" sz="1400" dirty="0" smtClean="0">
                <a:latin typeface="DINOT-Medium" pitchFamily="50" charset="0"/>
              </a:rPr>
              <a:t>, the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</a:t>
            </a:r>
            <a:r>
              <a:rPr lang="en-US" altLang="de-DE" sz="1400" dirty="0" smtClean="0">
                <a:solidFill>
                  <a:srgbClr val="336600"/>
                </a:solidFill>
                <a:latin typeface="DINOT-Medium" pitchFamily="50" charset="0"/>
              </a:rPr>
              <a:t>maximum efficiency design </a:t>
            </a:r>
            <a:r>
              <a:rPr lang="en-US" altLang="de-DE" sz="1400" dirty="0" smtClean="0">
                <a:latin typeface="DINOT-Medium" pitchFamily="50" charset="0"/>
              </a:rPr>
              <a:t>is specified in the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00206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002060"/>
                </a:solidFill>
                <a:latin typeface="DINOT-Medium" pitchFamily="50" charset="0"/>
              </a:rPr>
              <a:t>   Output Window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Optimization Results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09" y="2475418"/>
            <a:ext cx="5129139" cy="253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932361" y="1363663"/>
            <a:ext cx="4014787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Given are all the component values, which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components to use and how many (how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many diodes and switches to place in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parallel, how many cores of which size, turns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of which wire, </a:t>
            </a:r>
            <a:r>
              <a:rPr lang="en-US" altLang="de-DE" sz="1400" dirty="0" err="1" smtClean="0">
                <a:latin typeface="DINOT-Medium" pitchFamily="50" charset="0"/>
              </a:rPr>
              <a:t>etc</a:t>
            </a:r>
            <a:r>
              <a:rPr lang="en-US" altLang="de-DE" sz="1400" dirty="0" smtClean="0">
                <a:latin typeface="DINOT-Medium" pitchFamily="50" charset="0"/>
              </a:rPr>
              <a:t>).</a:t>
            </a:r>
            <a:endParaRPr lang="en-US" altLang="de-DE" sz="1400" dirty="0" smtClean="0">
              <a:solidFill>
                <a:srgbClr val="002060"/>
              </a:solidFill>
              <a:latin typeface="DINOT-Medium" pitchFamily="50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584184" y="5232930"/>
            <a:ext cx="4014787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The same information is written to the </a:t>
            </a:r>
            <a:r>
              <a:rPr lang="en-US" altLang="de-DE" sz="1400" dirty="0" smtClean="0">
                <a:solidFill>
                  <a:srgbClr val="336600"/>
                </a:solidFill>
                <a:latin typeface="DINOT-Medium" pitchFamily="50" charset="0"/>
              </a:rPr>
              <a:t>output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33660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336600"/>
                </a:solidFill>
                <a:latin typeface="DINOT-Medium" pitchFamily="50" charset="0"/>
              </a:rPr>
              <a:t>     file </a:t>
            </a:r>
            <a:r>
              <a:rPr lang="en-US" altLang="de-DE" sz="1400" dirty="0" smtClean="0">
                <a:latin typeface="DINOT-Medium" pitchFamily="50" charset="0"/>
              </a:rPr>
              <a:t>you have previously specified</a:t>
            </a:r>
            <a:endParaRPr lang="en-US" altLang="de-DE" sz="1400" dirty="0" smtClean="0">
              <a:solidFill>
                <a:srgbClr val="002060"/>
              </a:solidFill>
              <a:latin typeface="DINOT-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86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ChangeArrowheads="1"/>
          </p:cNvSpPr>
          <p:nvPr/>
        </p:nvSpPr>
        <p:spPr bwMode="auto">
          <a:xfrm>
            <a:off x="917575" y="698500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Quick Introduction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990600" y="1275293"/>
            <a:ext cx="7567083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 smtClean="0">
                <a:latin typeface="DINOT-Bold" pitchFamily="50" charset="0"/>
              </a:rPr>
              <a:t>The </a:t>
            </a:r>
            <a:r>
              <a:rPr lang="en-US" altLang="de-DE" sz="1400" dirty="0" smtClean="0">
                <a:solidFill>
                  <a:srgbClr val="00B050"/>
                </a:solidFill>
                <a:latin typeface="DINOT-Bold" pitchFamily="50" charset="0"/>
              </a:rPr>
              <a:t>Gecko PES Swiss </a:t>
            </a:r>
            <a:r>
              <a:rPr lang="en-US" altLang="de-DE" sz="1400" dirty="0" err="1" smtClean="0">
                <a:solidFill>
                  <a:srgbClr val="00B050"/>
                </a:solidFill>
                <a:latin typeface="DINOT-Bold" pitchFamily="50" charset="0"/>
              </a:rPr>
              <a:t>Rectifer</a:t>
            </a:r>
            <a:r>
              <a:rPr lang="en-US" altLang="de-DE" sz="1400" dirty="0" smtClean="0">
                <a:solidFill>
                  <a:srgbClr val="00B050"/>
                </a:solidFill>
                <a:latin typeface="DINOT-Bold" pitchFamily="50" charset="0"/>
              </a:rPr>
              <a:t> Optimizer </a:t>
            </a:r>
            <a:r>
              <a:rPr lang="en-US" altLang="de-DE" sz="1400" dirty="0" smtClean="0">
                <a:latin typeface="DINOT-Bold" pitchFamily="50" charset="0"/>
              </a:rPr>
              <a:t>is a </a:t>
            </a:r>
            <a:r>
              <a:rPr lang="en-US" altLang="de-DE" sz="1400" dirty="0" smtClean="0">
                <a:solidFill>
                  <a:srgbClr val="FFC000"/>
                </a:solidFill>
                <a:latin typeface="DINOT-Bold" pitchFamily="50" charset="0"/>
              </a:rPr>
              <a:t>free, feature demonstrator </a:t>
            </a:r>
            <a:r>
              <a:rPr lang="en-US" altLang="de-DE" sz="1400" dirty="0" smtClean="0">
                <a:latin typeface="DINOT-Bold" pitchFamily="50" charset="0"/>
              </a:rPr>
              <a:t>Java application build on top of </a:t>
            </a:r>
            <a:r>
              <a:rPr lang="en-US" altLang="de-DE" sz="1400" dirty="0" err="1" smtClean="0">
                <a:solidFill>
                  <a:srgbClr val="336600"/>
                </a:solidFill>
                <a:latin typeface="DINOT-Bold" pitchFamily="50" charset="0"/>
              </a:rPr>
              <a:t>GeckoCIRCUITS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</a:t>
            </a:r>
            <a:r>
              <a:rPr lang="en-US" altLang="de-DE" sz="1400" dirty="0">
                <a:latin typeface="DINOT-Bold" pitchFamily="50" charset="0"/>
              </a:rPr>
              <a:t>and </a:t>
            </a:r>
            <a:r>
              <a:rPr lang="en-US" altLang="de-DE" sz="1400" dirty="0" err="1">
                <a:solidFill>
                  <a:srgbClr val="336600"/>
                </a:solidFill>
                <a:latin typeface="DINOT-Bold" pitchFamily="50" charset="0"/>
              </a:rPr>
              <a:t>GeckoMAGNETICS</a:t>
            </a:r>
            <a:r>
              <a:rPr lang="en-US" altLang="de-DE" sz="1400" dirty="0">
                <a:latin typeface="DINOT-Bold" pitchFamily="50" charset="0"/>
              </a:rPr>
              <a:t> for finding the </a:t>
            </a:r>
            <a:r>
              <a:rPr lang="en-US" altLang="de-DE" sz="1400" dirty="0" smtClean="0">
                <a:latin typeface="DINOT-Bold" pitchFamily="50" charset="0"/>
              </a:rPr>
              <a:t>highest efficiency </a:t>
            </a:r>
            <a:r>
              <a:rPr lang="en-US" altLang="de-DE" sz="1400" dirty="0">
                <a:latin typeface="DINOT-Bold" pitchFamily="50" charset="0"/>
              </a:rPr>
              <a:t>Swiss Rectifier Design within a given design </a:t>
            </a:r>
            <a:r>
              <a:rPr lang="en-US" altLang="de-DE" sz="1400" dirty="0" smtClean="0">
                <a:latin typeface="DINOT-Bold" pitchFamily="50" charset="0"/>
              </a:rPr>
              <a:t>space:</a:t>
            </a:r>
            <a:endParaRPr lang="en-US" altLang="de-DE" sz="1400" dirty="0">
              <a:latin typeface="DINOT-Bold" pitchFamily="50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24" y="2011796"/>
            <a:ext cx="1805752" cy="221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83733" y="2121763"/>
            <a:ext cx="7567083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arenR"/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It showcases </a:t>
            </a:r>
            <a:r>
              <a:rPr lang="en-US" altLang="de-DE" sz="1400" dirty="0" smtClean="0">
                <a:solidFill>
                  <a:srgbClr val="FF9900"/>
                </a:solidFill>
                <a:latin typeface="DINOT-Bold" pitchFamily="50" charset="0"/>
              </a:rPr>
              <a:t>features in development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(e.g. converter optimization)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336600"/>
                </a:solidFill>
                <a:latin typeface="DINOT-Bold" pitchFamily="50" charset="0"/>
              </a:rPr>
              <a:t>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       that will become available in </a:t>
            </a:r>
            <a:r>
              <a:rPr lang="en-US" altLang="de-DE" sz="1400" dirty="0" smtClean="0">
                <a:latin typeface="DINOT-Bold" pitchFamily="50" charset="0"/>
              </a:rPr>
              <a:t>upcoming Gecko-Simulations products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;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336600"/>
              </a:solidFill>
              <a:latin typeface="DINOT-Bold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336600"/>
              </a:solidFill>
              <a:latin typeface="DINOT-Bold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2)     It demonstrates how custom applications can be built on top of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        </a:t>
            </a:r>
            <a:r>
              <a:rPr lang="en-US" altLang="de-DE" sz="1400" dirty="0" err="1" smtClean="0">
                <a:solidFill>
                  <a:srgbClr val="336600"/>
                </a:solidFill>
                <a:latin typeface="DINOT-Bold" pitchFamily="50" charset="0"/>
              </a:rPr>
              <a:t>GeckoCIRCUITS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and </a:t>
            </a:r>
            <a:r>
              <a:rPr lang="en-US" altLang="de-DE" sz="1400" dirty="0" err="1" smtClean="0">
                <a:solidFill>
                  <a:srgbClr val="336600"/>
                </a:solidFill>
                <a:latin typeface="DINOT-Bold" pitchFamily="50" charset="0"/>
              </a:rPr>
              <a:t>GeckoMAGNETICS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, to solve specific real-world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336600"/>
                </a:solidFill>
                <a:latin typeface="DINOT-Bold" pitchFamily="50" charset="0"/>
              </a:rPr>
              <a:t>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       problems in power electronics.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latin typeface="DINOT-Bold" pitchFamily="50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93800" y="4314827"/>
            <a:ext cx="7567083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 smtClean="0">
                <a:latin typeface="DINOT-Bold" pitchFamily="50" charset="0"/>
              </a:rPr>
              <a:t>This is shown on the example of the </a:t>
            </a:r>
            <a:r>
              <a:rPr lang="en-US" altLang="de-DE" sz="1400" dirty="0" smtClean="0">
                <a:solidFill>
                  <a:srgbClr val="0000FF"/>
                </a:solidFill>
                <a:latin typeface="DINOT-Bold" pitchFamily="50" charset="0"/>
              </a:rPr>
              <a:t>Swiss Rectifier</a:t>
            </a:r>
            <a:r>
              <a:rPr lang="en-US" altLang="de-DE" sz="1400" dirty="0" smtClean="0">
                <a:latin typeface="DINOT-Bold" pitchFamily="50" charset="0"/>
              </a:rPr>
              <a:t>, a three-phase PFC rectifier topology developed at the Power Electronics Systems Laboratory at ETH Zurich:</a:t>
            </a:r>
            <a:endParaRPr lang="en-US" altLang="de-DE" sz="1400" dirty="0">
              <a:latin typeface="DINOT-Bold" pitchFamily="50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193800" y="4915561"/>
            <a:ext cx="7567083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The </a:t>
            </a:r>
            <a:r>
              <a:rPr lang="en-US" altLang="de-DE" sz="1400" dirty="0" smtClean="0">
                <a:solidFill>
                  <a:srgbClr val="00B050"/>
                </a:solidFill>
                <a:latin typeface="DINOT-Bold" pitchFamily="50" charset="0"/>
              </a:rPr>
              <a:t>Gecko PES Swiss Rectifier Optimizer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allows you to define a </a:t>
            </a:r>
            <a:r>
              <a:rPr lang="en-US" altLang="de-DE" sz="1400" dirty="0" smtClean="0">
                <a:latin typeface="DINOT-Bold" pitchFamily="50" charset="0"/>
              </a:rPr>
              <a:t>design space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for each converter component, and then using evaluations through simulations and an optimization algorithm, it finds the </a:t>
            </a:r>
            <a:r>
              <a:rPr lang="en-US" altLang="de-DE" sz="1400" dirty="0" smtClean="0">
                <a:latin typeface="DINOT-Bold" pitchFamily="50" charset="0"/>
              </a:rPr>
              <a:t>maximum efficiency converter design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.</a:t>
            </a:r>
            <a:endParaRPr lang="en-US" altLang="de-DE" sz="1400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8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13"/>
          <p:cNvSpPr txBox="1">
            <a:spLocks noChangeArrowheads="1"/>
          </p:cNvSpPr>
          <p:nvPr/>
        </p:nvSpPr>
        <p:spPr bwMode="auto">
          <a:xfrm>
            <a:off x="4642908" y="2445279"/>
            <a:ext cx="4014788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The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“Design Space” </a:t>
            </a:r>
            <a:r>
              <a:rPr lang="en-US" altLang="de-DE" sz="1400" dirty="0">
                <a:latin typeface="DINOT-Medium" pitchFamily="50" charset="0"/>
              </a:rPr>
              <a:t>visualization gives the 	key characteristics of the efficiency-	optimized converters over the switching 	frequency </a:t>
            </a:r>
            <a:r>
              <a:rPr lang="en-US" altLang="de-DE" sz="1400" dirty="0" smtClean="0">
                <a:latin typeface="DINOT-Medium" pitchFamily="50" charset="0"/>
              </a:rPr>
              <a:t>range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Visualization of Results – Design Space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6" y="1371600"/>
            <a:ext cx="3649835" cy="4487333"/>
          </a:xfrm>
          <a:prstGeom prst="rect">
            <a:avLst/>
          </a:prstGeom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642908" y="1371600"/>
            <a:ext cx="4014788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</a:t>
            </a:r>
            <a:r>
              <a:rPr lang="en-US" altLang="de-DE" sz="1400" dirty="0" smtClean="0">
                <a:latin typeface="DINOT-Medium" pitchFamily="50" charset="0"/>
              </a:rPr>
              <a:t>When the optimization finishes, click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    “Visualize Results (Refresh)” </a:t>
            </a:r>
            <a:r>
              <a:rPr lang="en-US" altLang="de-DE" sz="1400" dirty="0" smtClean="0">
                <a:latin typeface="DINOT-Medium" pitchFamily="50" charset="0"/>
              </a:rPr>
              <a:t>in the Result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visualization tab to see plots and graphs of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the resulting designs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5908" y="1767087"/>
            <a:ext cx="1004359" cy="240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642908" y="4519612"/>
            <a:ext cx="4014788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</a:t>
            </a:r>
            <a:r>
              <a:rPr lang="en-US" altLang="de-DE" sz="1400" dirty="0" smtClean="0">
                <a:latin typeface="DINOT-Medium" pitchFamily="50" charset="0"/>
              </a:rPr>
              <a:t>Clicking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“By Component” </a:t>
            </a:r>
            <a:r>
              <a:rPr lang="en-US" altLang="de-DE" sz="1400" dirty="0" smtClean="0">
                <a:latin typeface="DINOT-Medium" pitchFamily="50" charset="0"/>
              </a:rPr>
              <a:t>…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8308" y="5128353"/>
            <a:ext cx="851960" cy="240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7" grpId="0"/>
      <p:bldP spid="8" grpId="0" animBg="1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3"/>
          <p:cNvSpPr txBox="1">
            <a:spLocks noChangeArrowheads="1"/>
          </p:cNvSpPr>
          <p:nvPr/>
        </p:nvSpPr>
        <p:spPr bwMode="auto">
          <a:xfrm>
            <a:off x="1041400" y="1293813"/>
            <a:ext cx="7523163" cy="45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… will </a:t>
            </a:r>
            <a:r>
              <a:rPr lang="en-US" altLang="de-DE" sz="1400" dirty="0">
                <a:latin typeface="DINOT-Medium" pitchFamily="50" charset="0"/>
              </a:rPr>
              <a:t>show the same plots, but broken down by </a:t>
            </a:r>
            <a:r>
              <a:rPr lang="en-US" altLang="de-DE" sz="1400" dirty="0" smtClean="0">
                <a:latin typeface="DINOT-Medium" pitchFamily="50" charset="0"/>
              </a:rPr>
              <a:t>component type</a:t>
            </a:r>
            <a:r>
              <a:rPr lang="en-US" altLang="de-DE" sz="1400" dirty="0">
                <a:latin typeface="DINOT-Medium" pitchFamily="50" charset="0"/>
              </a:rPr>
              <a:t>, so </a:t>
            </a:r>
            <a:r>
              <a:rPr lang="en-US" altLang="de-DE" sz="1400" dirty="0" smtClean="0">
                <a:latin typeface="DINOT-Medium" pitchFamily="50" charset="0"/>
              </a:rPr>
              <a:t>you can </a:t>
            </a:r>
            <a:r>
              <a:rPr lang="en-US" altLang="de-DE" sz="1400" dirty="0">
                <a:latin typeface="DINOT-Medium" pitchFamily="50" charset="0"/>
              </a:rPr>
              <a:t>see how the design of e.g. the inductor moves over frequency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Visualization of Results – Design Space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6" y="2043830"/>
            <a:ext cx="4128413" cy="2909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81" y="2043830"/>
            <a:ext cx="4128413" cy="29091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13"/>
          <p:cNvSpPr txBox="1">
            <a:spLocks noChangeArrowheads="1"/>
          </p:cNvSpPr>
          <p:nvPr/>
        </p:nvSpPr>
        <p:spPr bwMode="auto">
          <a:xfrm>
            <a:off x="4549775" y="1497013"/>
            <a:ext cx="4014788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The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“Converter Results” </a:t>
            </a:r>
            <a:r>
              <a:rPr lang="en-US" altLang="de-DE" sz="1400" dirty="0">
                <a:latin typeface="DINOT-Medium" pitchFamily="50" charset="0"/>
              </a:rPr>
              <a:t>visualization gives 	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loss and volume breakdown by component </a:t>
            </a:r>
            <a:r>
              <a:rPr lang="en-US" altLang="de-DE" sz="1400" dirty="0">
                <a:latin typeface="DINOT-Medium" pitchFamily="50" charset="0"/>
              </a:rPr>
              <a:t>	for the optimum-efficiency converter </a:t>
            </a:r>
            <a:r>
              <a:rPr lang="en-US" altLang="de-DE" sz="1400" dirty="0">
                <a:solidFill>
                  <a:srgbClr val="0000FF"/>
                </a:solidFill>
                <a:latin typeface="DINOT-Medium" pitchFamily="50" charset="0"/>
              </a:rPr>
              <a:t>at 	each frequency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Visualization of Results – Converter Results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5" y="1286934"/>
            <a:ext cx="3741094" cy="4588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24" y="2446868"/>
            <a:ext cx="2789025" cy="3429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3"/>
          <p:cNvSpPr txBox="1">
            <a:spLocks noChangeArrowheads="1"/>
          </p:cNvSpPr>
          <p:nvPr/>
        </p:nvSpPr>
        <p:spPr bwMode="auto">
          <a:xfrm>
            <a:off x="4549775" y="1497013"/>
            <a:ext cx="4014788" cy="119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Clicking 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“By Component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” </a:t>
            </a:r>
            <a:r>
              <a:rPr lang="en-US" altLang="de-DE" sz="1400" dirty="0">
                <a:latin typeface="DINOT-Medium" pitchFamily="50" charset="0"/>
              </a:rPr>
              <a:t>gives, for that 	switching frequency,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all the designs 	evaluated for a particular component </a:t>
            </a:r>
            <a:r>
              <a:rPr lang="en-US" altLang="de-DE" sz="1400" dirty="0">
                <a:latin typeface="DINOT-Medium" pitchFamily="50" charset="0"/>
              </a:rPr>
              <a:t>(e.g. 	all inductors simulated) in a loss vs. 	volume plot, and shows also the selected 	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(optimum) </a:t>
            </a:r>
            <a:r>
              <a:rPr lang="en-US" altLang="de-DE" sz="1400" dirty="0">
                <a:latin typeface="DINOT-Medium" pitchFamily="50" charset="0"/>
              </a:rPr>
              <a:t>design</a:t>
            </a:r>
          </a:p>
        </p:txBody>
      </p:sp>
      <p:pic>
        <p:nvPicPr>
          <p:cNvPr id="2662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350963"/>
            <a:ext cx="309721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892425"/>
            <a:ext cx="3078163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3408363"/>
            <a:ext cx="293052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Visualization of Results – Converter Results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46174" y="1967381"/>
            <a:ext cx="7026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Gecko-Simulations AG</a:t>
            </a:r>
          </a:p>
          <a:p>
            <a:pPr algn="ctr" eaLnBrk="1" hangingPunct="1"/>
            <a:endParaRPr lang="en-US" altLang="de-DE" sz="2000" dirty="0">
              <a:solidFill>
                <a:srgbClr val="336600"/>
              </a:solidFill>
              <a:latin typeface="DINOT-Bold" pitchFamily="50" charset="0"/>
            </a:endParaRPr>
          </a:p>
          <a:p>
            <a:pPr algn="ctr" eaLnBrk="1" hangingPunct="1"/>
            <a:r>
              <a:rPr lang="en-US" altLang="de-DE" sz="2000" dirty="0" err="1" smtClean="0">
                <a:solidFill>
                  <a:schemeClr val="bg2">
                    <a:lumMod val="75000"/>
                  </a:schemeClr>
                </a:solidFill>
                <a:latin typeface="DINOT-Bold" pitchFamily="50" charset="0"/>
              </a:rPr>
              <a:t>Physikstrasse</a:t>
            </a:r>
            <a:r>
              <a:rPr lang="en-US" altLang="de-DE" sz="2000" dirty="0" smtClean="0">
                <a:solidFill>
                  <a:schemeClr val="bg2">
                    <a:lumMod val="75000"/>
                  </a:schemeClr>
                </a:solidFill>
                <a:latin typeface="DINOT-Bold" pitchFamily="50" charset="0"/>
              </a:rPr>
              <a:t> 3, 8092 Zurich,</a:t>
            </a:r>
          </a:p>
          <a:p>
            <a:pPr algn="ctr" eaLnBrk="1" hangingPunct="1"/>
            <a:r>
              <a:rPr lang="en-US" altLang="de-DE" sz="2000" dirty="0" smtClean="0">
                <a:solidFill>
                  <a:schemeClr val="bg2">
                    <a:lumMod val="75000"/>
                  </a:schemeClr>
                </a:solidFill>
                <a:latin typeface="DINOT-Bold" pitchFamily="50" charset="0"/>
              </a:rPr>
              <a:t>Switzerland</a:t>
            </a:r>
          </a:p>
          <a:p>
            <a:pPr algn="ctr" eaLnBrk="1" hangingPunct="1"/>
            <a:endParaRPr lang="en-US" altLang="de-DE" sz="2000" dirty="0">
              <a:solidFill>
                <a:srgbClr val="336600"/>
              </a:solidFill>
              <a:latin typeface="DINOT-Bold" pitchFamily="50" charset="0"/>
            </a:endParaRPr>
          </a:p>
          <a:p>
            <a:pPr algn="ctr"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contact@gecko-simulations.com</a:t>
            </a:r>
            <a:endParaRPr lang="en-US" altLang="de-DE" sz="2000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0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ChangeArrowheads="1"/>
          </p:cNvSpPr>
          <p:nvPr/>
        </p:nvSpPr>
        <p:spPr bwMode="auto">
          <a:xfrm>
            <a:off x="917575" y="698500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IMPORTANT!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990600" y="1275293"/>
            <a:ext cx="7567083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 smtClean="0">
                <a:latin typeface="DINOT-Bold" pitchFamily="50" charset="0"/>
              </a:rPr>
              <a:t>This presentation gives a Quick Introduction to using the Swiss Rectifier Optimizer. No detailed manual is supplied, since after this introduction using the program should be relative straight-forward and self-explanatory.</a:t>
            </a:r>
            <a:endParaRPr lang="en-US" altLang="de-DE" sz="1400" dirty="0">
              <a:latin typeface="DINOT-Bold" pitchFamily="50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42999" y="2072947"/>
            <a:ext cx="7567083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Also, “Help” buttons are available at almost every stage of the program’s interface, which give a more detailed explanation of the available options.</a:t>
            </a:r>
            <a:endParaRPr lang="en-US" altLang="de-DE" sz="1400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90600" y="3256493"/>
            <a:ext cx="7567083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 smtClean="0">
                <a:solidFill>
                  <a:srgbClr val="C00000"/>
                </a:solidFill>
                <a:latin typeface="DINOT-Bold" pitchFamily="50" charset="0"/>
              </a:rPr>
              <a:t>BEFORE STARTING THE PROGRAM</a:t>
            </a:r>
            <a:r>
              <a:rPr lang="en-US" altLang="de-DE" sz="1400" u="sng" dirty="0" smtClean="0">
                <a:latin typeface="DINOT-Bold" pitchFamily="50" charset="0"/>
              </a:rPr>
              <a:t>, </a:t>
            </a:r>
            <a:r>
              <a:rPr lang="en-US" altLang="de-DE" sz="1400" u="sng" dirty="0" smtClean="0">
                <a:solidFill>
                  <a:srgbClr val="FF0000"/>
                </a:solidFill>
                <a:latin typeface="DINOT-Bold" pitchFamily="50" charset="0"/>
              </a:rPr>
              <a:t>please read </a:t>
            </a:r>
            <a:r>
              <a:rPr lang="en-US" altLang="de-DE" sz="1400" u="sng" dirty="0" smtClean="0">
                <a:latin typeface="DINOT-Bold" pitchFamily="50" charset="0"/>
              </a:rPr>
              <a:t>the file README_FIRST.txt</a:t>
            </a:r>
            <a:r>
              <a:rPr lang="en-US" altLang="de-DE" sz="1400" dirty="0" smtClean="0">
                <a:latin typeface="DINOT-Bold" pitchFamily="50" charset="0"/>
              </a:rPr>
              <a:t>, supplied with the application and in the same directory as this presentation.</a:t>
            </a:r>
            <a:endParaRPr lang="en-US" altLang="de-DE" sz="1400" dirty="0">
              <a:latin typeface="DINOT-Bold" pitchFamily="50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90600" y="4207423"/>
            <a:ext cx="7567083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Feel free to send questions and comments to </a:t>
            </a:r>
            <a:r>
              <a:rPr lang="en-US" altLang="de-DE" sz="1400" dirty="0" smtClean="0">
                <a:latin typeface="DINOT-Bold" pitchFamily="50" charset="0"/>
              </a:rPr>
              <a:t>andrija.stupar@gecko-simulations.com</a:t>
            </a:r>
            <a:endParaRPr lang="en-US" altLang="de-DE" sz="1400" dirty="0"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25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</a:t>
            </a:r>
            <a:r>
              <a:rPr lang="en-US" altLang="de-DE" sz="2000" dirty="0" err="1" smtClean="0">
                <a:solidFill>
                  <a:srgbClr val="336600"/>
                </a:solidFill>
                <a:latin typeface="DINOT-Bold" pitchFamily="50" charset="0"/>
              </a:rPr>
              <a:t>GeckoCIRCUITS</a:t>
            </a:r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 Simulation Model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4134907" y="1272646"/>
            <a:ext cx="4310593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latin typeface="DINOT-Medium" pitchFamily="50" charset="0"/>
              </a:rPr>
              <a:t>► </a:t>
            </a:r>
            <a:r>
              <a:rPr lang="en-US" altLang="de-DE" sz="1600" dirty="0" smtClean="0">
                <a:latin typeface="DINOT-Medium" pitchFamily="50" charset="0"/>
              </a:rPr>
              <a:t>The Optimizer uses a model of the Swiss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latin typeface="DINOT-Medium" pitchFamily="50" charset="0"/>
              </a:rPr>
              <a:t> </a:t>
            </a:r>
            <a:r>
              <a:rPr lang="en-US" altLang="de-DE" sz="1600" dirty="0" smtClean="0">
                <a:latin typeface="DINOT-Medium" pitchFamily="50" charset="0"/>
              </a:rPr>
              <a:t>     </a:t>
            </a:r>
            <a:r>
              <a:rPr lang="en-US" altLang="de-DE" sz="1600" dirty="0" err="1" smtClean="0">
                <a:latin typeface="DINOT-Medium" pitchFamily="50" charset="0"/>
              </a:rPr>
              <a:t>Rectifer</a:t>
            </a:r>
            <a:r>
              <a:rPr lang="en-US" altLang="de-DE" sz="1600" dirty="0" smtClean="0">
                <a:latin typeface="DINOT-Medium" pitchFamily="50" charset="0"/>
              </a:rPr>
              <a:t> in </a:t>
            </a:r>
            <a:r>
              <a:rPr lang="en-US" altLang="de-DE" sz="1600" dirty="0" err="1" smtClean="0">
                <a:solidFill>
                  <a:srgbClr val="336600"/>
                </a:solidFill>
                <a:latin typeface="DINOT-Medium" pitchFamily="50" charset="0"/>
              </a:rPr>
              <a:t>GeckoCIRCUITS</a:t>
            </a:r>
            <a:r>
              <a:rPr lang="en-US" altLang="de-DE" sz="1600" dirty="0" smtClean="0">
                <a:latin typeface="DINOT-Medium" pitchFamily="50" charset="0"/>
              </a:rPr>
              <a:t> to extract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latin typeface="DINOT-Medium" pitchFamily="50" charset="0"/>
              </a:rPr>
              <a:t> </a:t>
            </a:r>
            <a:r>
              <a:rPr lang="en-US" altLang="de-DE" sz="1600" dirty="0" smtClean="0">
                <a:latin typeface="DINOT-Medium" pitchFamily="50" charset="0"/>
              </a:rPr>
              <a:t>     electrical and thermal waveforms</a:t>
            </a:r>
            <a:endParaRPr lang="en-US" altLang="de-DE" sz="1600" dirty="0">
              <a:latin typeface="OfficinaSansBold" pitchFamily="2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1" y="1293813"/>
            <a:ext cx="3283744" cy="403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90" y="3795330"/>
            <a:ext cx="3889376" cy="221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26440" y="1991262"/>
            <a:ext cx="4572000" cy="7201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► In the first tab (Model Set-Up), the names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of the various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converter components </a:t>
            </a:r>
            <a:r>
              <a:rPr lang="en-US" altLang="de-DE" sz="1600" dirty="0" smtClean="0">
                <a:latin typeface="DINOT-Medium" pitchFamily="50" charset="0"/>
              </a:rPr>
              <a:t>and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measurement signals</a:t>
            </a:r>
            <a:r>
              <a:rPr lang="en-US" altLang="de-DE" sz="1600" dirty="0" smtClean="0">
                <a:latin typeface="DINOT-Medium" pitchFamily="50" charset="0"/>
              </a:rPr>
              <a:t> must be defined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6440" y="2737642"/>
            <a:ext cx="4572000" cy="7201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► The default names work with the default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supplied model – if using it, no change to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the input field in this tab are necessary</a:t>
            </a:r>
            <a:endParaRPr lang="en-US" altLang="de-DE" sz="1600" dirty="0">
              <a:latin typeface="DINOT-Medium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908" y="3097741"/>
            <a:ext cx="2596092" cy="2889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705907" y="3539067"/>
            <a:ext cx="3044825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4134907" y="3457837"/>
            <a:ext cx="4806422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► Click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“Start </a:t>
            </a:r>
            <a:r>
              <a:rPr lang="en-US" altLang="de-DE" sz="1600" dirty="0" err="1" smtClean="0">
                <a:solidFill>
                  <a:srgbClr val="92D050"/>
                </a:solidFill>
                <a:latin typeface="DINOT-Medium" pitchFamily="50" charset="0"/>
              </a:rPr>
              <a:t>GeckoCIRCUITS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” </a:t>
            </a:r>
            <a:r>
              <a:rPr lang="en-US" altLang="de-DE" sz="1600" dirty="0" smtClean="0">
                <a:latin typeface="DINOT-Medium" pitchFamily="50" charset="0"/>
              </a:rPr>
              <a:t>to open the model</a:t>
            </a:r>
            <a:endParaRPr lang="en-US" altLang="de-DE" sz="16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2686" y="5029006"/>
            <a:ext cx="849314" cy="2889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ight Arrow 12"/>
          <p:cNvSpPr/>
          <p:nvPr/>
        </p:nvSpPr>
        <p:spPr bwMode="auto">
          <a:xfrm>
            <a:off x="3406377" y="5409468"/>
            <a:ext cx="688710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2" grpId="0"/>
      <p:bldP spid="3" grpId="0"/>
      <p:bldP spid="4" grpId="0" animBg="1"/>
      <p:bldP spid="10" grpId="0" animBg="1"/>
      <p:bldP spid="11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554163"/>
            <a:ext cx="3448048" cy="422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917574" y="697971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4959350" y="1714500"/>
            <a:ext cx="3486150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latin typeface="DINOT-Medium" pitchFamily="50" charset="0"/>
              </a:rPr>
              <a:t>► </a:t>
            </a:r>
            <a:r>
              <a:rPr lang="en-US" altLang="de-DE" sz="1600" dirty="0" smtClean="0">
                <a:latin typeface="DINOT-Medium" pitchFamily="50" charset="0"/>
              </a:rPr>
              <a:t>In the next tab (Converter Design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latin typeface="DINOT-Medium" pitchFamily="50" charset="0"/>
              </a:rPr>
              <a:t> </a:t>
            </a:r>
            <a:r>
              <a:rPr lang="en-US" altLang="de-DE" sz="1600" dirty="0" smtClean="0">
                <a:latin typeface="DINOT-Medium" pitchFamily="50" charset="0"/>
              </a:rPr>
              <a:t>    Parameters), you are then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latin typeface="DINOT-Medium" pitchFamily="50" charset="0"/>
              </a:rPr>
              <a:t> </a:t>
            </a:r>
            <a:r>
              <a:rPr lang="en-US" altLang="de-DE" sz="1600" dirty="0" smtClean="0">
                <a:latin typeface="DINOT-Medium" pitchFamily="50" charset="0"/>
              </a:rPr>
              <a:t>    guided, step-by-step, to define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latin typeface="DINOT-Medium" pitchFamily="50" charset="0"/>
              </a:rPr>
              <a:t> </a:t>
            </a:r>
            <a:r>
              <a:rPr lang="en-US" altLang="de-DE" sz="1600" dirty="0" smtClean="0">
                <a:latin typeface="DINOT-Medium" pitchFamily="50" charset="0"/>
              </a:rPr>
              <a:t>    the design space of the converter </a:t>
            </a:r>
            <a:endParaRPr lang="en-US" altLang="de-DE" sz="1600" dirty="0">
              <a:latin typeface="DINOT-Medium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4538" y="2748263"/>
            <a:ext cx="4572000" cy="7201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► Some parameters are fixed for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each optimization (e.g.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input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     voltage, output load,</a:t>
            </a:r>
            <a:r>
              <a:rPr lang="en-US" altLang="de-DE" sz="1600" dirty="0" smtClean="0">
                <a:latin typeface="DINOT-Medium" pitchFamily="50" charset="0"/>
              </a:rPr>
              <a:t> etc.)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36071" y="3603624"/>
            <a:ext cx="4572000" cy="181895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endParaRPr lang="en-US" altLang="de-DE" sz="16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► Most parameters (e.g.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switching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     frequency</a:t>
            </a:r>
            <a:r>
              <a:rPr lang="en-US" altLang="de-DE" sz="1600" dirty="0" smtClean="0">
                <a:latin typeface="DINOT-Medium" pitchFamily="50" charset="0"/>
              </a:rPr>
              <a:t>) are variable, and you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can specify a </a:t>
            </a:r>
            <a:r>
              <a:rPr lang="en-US" altLang="de-DE" sz="1600" dirty="0" smtClean="0">
                <a:solidFill>
                  <a:srgbClr val="FF9900"/>
                </a:solidFill>
                <a:latin typeface="DINOT-Medium" pitchFamily="50" charset="0"/>
              </a:rPr>
              <a:t>range</a:t>
            </a:r>
            <a:r>
              <a:rPr lang="en-US" altLang="de-DE" sz="1600" dirty="0" smtClean="0">
                <a:latin typeface="DINOT-Medium" pitchFamily="50" charset="0"/>
              </a:rPr>
              <a:t>, the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</a:t>
            </a:r>
            <a:r>
              <a:rPr lang="en-US" altLang="de-DE" sz="1600" dirty="0" smtClean="0">
                <a:solidFill>
                  <a:srgbClr val="FF9900"/>
                </a:solidFill>
                <a:latin typeface="DINOT-Medium" pitchFamily="50" charset="0"/>
              </a:rPr>
              <a:t>increment</a:t>
            </a:r>
            <a:r>
              <a:rPr lang="en-US" altLang="de-DE" sz="1600" dirty="0" smtClean="0">
                <a:latin typeface="DINOT-Medium" pitchFamily="50" charset="0"/>
              </a:rPr>
              <a:t> for that range (e.g.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frequencies from 18 to 50 kHz in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increments of 2 kHz), or </a:t>
            </a:r>
            <a:r>
              <a:rPr lang="en-US" altLang="de-DE" sz="1600" dirty="0" smtClean="0">
                <a:solidFill>
                  <a:srgbClr val="FF9900"/>
                </a:solidFill>
                <a:latin typeface="DINOT-Medium" pitchFamily="50" charset="0"/>
              </a:rPr>
              <a:t>fix</a:t>
            </a:r>
            <a:r>
              <a:rPr lang="en-US" altLang="de-DE" sz="1600" dirty="0" smtClean="0">
                <a:latin typeface="DINOT-Medium" pitchFamily="50" charset="0"/>
              </a:rPr>
              <a:t>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latin typeface="DINOT-Medium" pitchFamily="50" charset="0"/>
              </a:rPr>
              <a:t>     those parameters to one value</a:t>
            </a:r>
            <a:endParaRPr lang="en-US" altLang="de-DE" sz="1600" dirty="0">
              <a:latin typeface="DINOT-Medium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2308" y="2355059"/>
            <a:ext cx="1148292" cy="4728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2260600" y="2355059"/>
            <a:ext cx="1481667" cy="3932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63664"/>
            <a:ext cx="359973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4959350" y="1363663"/>
            <a:ext cx="348615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</a:t>
            </a:r>
            <a:r>
              <a:rPr lang="en-US" altLang="de-DE" sz="1400" dirty="0" smtClean="0">
                <a:latin typeface="DINOT-Medium" pitchFamily="50" charset="0"/>
              </a:rPr>
              <a:t>You can </a:t>
            </a:r>
            <a:r>
              <a:rPr lang="en-US" altLang="de-DE" sz="1400" dirty="0">
                <a:latin typeface="DINOT-Medium" pitchFamily="50" charset="0"/>
              </a:rPr>
              <a:t>select from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a list of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      available diodes or switches</a:t>
            </a:r>
            <a:r>
              <a:rPr lang="en-US" altLang="de-DE" sz="1400" dirty="0">
                <a:latin typeface="DINOT-Medium" pitchFamily="50" charset="0"/>
              </a:rPr>
              <a:t>, for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FFC000"/>
                </a:solidFill>
                <a:latin typeface="DINOT-Medium" pitchFamily="50" charset="0"/>
              </a:rPr>
              <a:t>      each class </a:t>
            </a:r>
            <a:r>
              <a:rPr lang="en-US" altLang="de-DE" sz="1400" dirty="0">
                <a:latin typeface="DINOT-Medium" pitchFamily="50" charset="0"/>
              </a:rPr>
              <a:t>of semiconductor device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     in the </a:t>
            </a:r>
            <a:r>
              <a:rPr lang="en-US" altLang="de-DE" sz="1400" dirty="0" smtClean="0">
                <a:latin typeface="DINOT-Medium" pitchFamily="50" charset="0"/>
              </a:rPr>
              <a:t>rectifier</a:t>
            </a:r>
            <a:endParaRPr lang="en-US" altLang="de-DE" sz="1600" dirty="0">
              <a:latin typeface="OfficinaSansBold" pitchFamily="2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Semiconductors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1950" y="2226563"/>
            <a:ext cx="4572000" cy="82484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The variable parameter is the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number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    of devices used in parallel </a:t>
            </a:r>
            <a:r>
              <a:rPr lang="en-US" altLang="de-DE" sz="1400" dirty="0" smtClean="0">
                <a:latin typeface="DINOT-Medium" pitchFamily="50" charset="0"/>
              </a:rPr>
              <a:t>to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implement each switch or diode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(increment is by 1)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9350" y="3158923"/>
            <a:ext cx="4572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You must specify a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thermal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    resistance</a:t>
            </a:r>
            <a:r>
              <a:rPr lang="en-US" altLang="de-DE" sz="1400" dirty="0" smtClean="0">
                <a:latin typeface="DINOT-Medium" pitchFamily="50" charset="0"/>
              </a:rPr>
              <a:t> of the heat sink for each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device. Note: this is the thermal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resistance of the “piece of heat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sink” under each particular device,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i.e. if there are 5 switches in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parallel, it is the thermal resistance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under each of the five switches (so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the total underneath all 5 is the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single resistance divided by 5)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3664" y="2430610"/>
            <a:ext cx="922603" cy="1859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3073665" y="2836333"/>
            <a:ext cx="1306244" cy="2826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3065200" y="4292597"/>
            <a:ext cx="1306244" cy="2826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2" grpId="0"/>
      <p:bldP spid="3" grpId="0"/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0" y="1363663"/>
            <a:ext cx="3588786" cy="442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13"/>
          <p:cNvSpPr txBox="1">
            <a:spLocks noChangeArrowheads="1"/>
          </p:cNvSpPr>
          <p:nvPr/>
        </p:nvSpPr>
        <p:spPr bwMode="auto">
          <a:xfrm>
            <a:off x="4959350" y="1363663"/>
            <a:ext cx="3486150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You </a:t>
            </a:r>
            <a:r>
              <a:rPr lang="en-US" altLang="de-DE" sz="1400" dirty="0">
                <a:solidFill>
                  <a:srgbClr val="FF0000"/>
                </a:solidFill>
                <a:latin typeface="DINOT-Medium" pitchFamily="50" charset="0"/>
              </a:rPr>
              <a:t>must</a:t>
            </a:r>
            <a:r>
              <a:rPr lang="en-US" altLang="de-DE" sz="1400" dirty="0">
                <a:latin typeface="DINOT-Medium" pitchFamily="50" charset="0"/>
              </a:rPr>
              <a:t> give a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reasonable thermal 	resistance value</a:t>
            </a:r>
            <a:r>
              <a:rPr lang="en-US" altLang="de-DE" sz="1400" dirty="0">
                <a:latin typeface="DINOT-Medium" pitchFamily="50" charset="0"/>
              </a:rPr>
              <a:t>, otherwise 	temperatures (and losses) will be 	</a:t>
            </a:r>
            <a:r>
              <a:rPr lang="en-US" altLang="de-DE" sz="1400" dirty="0" smtClean="0">
                <a:latin typeface="DINOT-Medium" pitchFamily="50" charset="0"/>
              </a:rPr>
              <a:t>unrealistically </a:t>
            </a:r>
            <a:r>
              <a:rPr lang="en-US" altLang="de-DE" sz="1400" dirty="0">
                <a:latin typeface="DINOT-Medium" pitchFamily="50" charset="0"/>
              </a:rPr>
              <a:t>high or </a:t>
            </a:r>
            <a:r>
              <a:rPr lang="en-US" altLang="de-DE" sz="1400" dirty="0" smtClean="0">
                <a:latin typeface="DINOT-Medium" pitchFamily="50" charset="0"/>
              </a:rPr>
              <a:t>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unrealistically low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Semiconductors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950883" y="2411829"/>
            <a:ext cx="3486150" cy="137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By clicking on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“View Properties”, </a:t>
            </a:r>
            <a:r>
              <a:rPr lang="en-US" altLang="de-DE" sz="1400" dirty="0">
                <a:latin typeface="DINOT-Medium" pitchFamily="50" charset="0"/>
              </a:rPr>
              <a:t>	the detailed properties of the 	selected semiconductor are shown – 	here </a:t>
            </a:r>
            <a:r>
              <a:rPr lang="en-US" altLang="de-DE" sz="1400" dirty="0" smtClean="0">
                <a:latin typeface="DINOT-Medium" pitchFamily="50" charset="0"/>
              </a:rPr>
              <a:t>you can </a:t>
            </a:r>
            <a:r>
              <a:rPr lang="en-US" altLang="de-DE" sz="1400" dirty="0">
                <a:latin typeface="DINOT-Medium" pitchFamily="50" charset="0"/>
              </a:rPr>
              <a:t>examine all the 	devices available by default </a:t>
            </a:r>
            <a:r>
              <a:rPr lang="en-US" altLang="de-DE" sz="1400" dirty="0" smtClean="0">
                <a:latin typeface="DINOT-Medium" pitchFamily="50" charset="0"/>
              </a:rPr>
              <a:t>and  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 compare their basic </a:t>
            </a:r>
            <a:r>
              <a:rPr lang="en-US" altLang="de-DE" sz="1400" dirty="0">
                <a:latin typeface="DINOT-Medium" pitchFamily="50" charset="0"/>
              </a:rPr>
              <a:t>properties, and </a:t>
            </a: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add new devices </a:t>
            </a:r>
            <a:r>
              <a:rPr lang="en-US" altLang="de-DE" sz="1400" dirty="0">
                <a:latin typeface="DINOT-Medium" pitchFamily="50" charset="0"/>
              </a:rPr>
              <a:t>of </a:t>
            </a:r>
            <a:r>
              <a:rPr lang="en-US" altLang="de-DE" sz="1400" dirty="0" smtClean="0">
                <a:latin typeface="DINOT-Medium" pitchFamily="50" charset="0"/>
              </a:rPr>
              <a:t>your own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265" y="3118967"/>
            <a:ext cx="1306244" cy="2826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976284" y="3938264"/>
            <a:ext cx="348615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solidFill>
                  <a:srgbClr val="FF0000"/>
                </a:solidFill>
                <a:latin typeface="DINOT-Medium" pitchFamily="50" charset="0"/>
              </a:rPr>
              <a:t>► NOTE: </a:t>
            </a:r>
            <a:r>
              <a:rPr lang="en-US" altLang="de-DE" sz="1400" dirty="0" smtClean="0">
                <a:latin typeface="DINOT-Medium" pitchFamily="50" charset="0"/>
              </a:rPr>
              <a:t>newly </a:t>
            </a:r>
            <a:r>
              <a:rPr lang="en-US" altLang="de-DE" sz="1400" dirty="0">
                <a:latin typeface="DINOT-Medium" pitchFamily="50" charset="0"/>
              </a:rPr>
              <a:t>added devices are </a:t>
            </a:r>
            <a:r>
              <a:rPr lang="en-US" altLang="de-DE" sz="1400" dirty="0">
                <a:solidFill>
                  <a:srgbClr val="FF0000"/>
                </a:solidFill>
                <a:latin typeface="DINOT-Medium" pitchFamily="50" charset="0"/>
              </a:rPr>
              <a:t>not </a:t>
            </a:r>
            <a:r>
              <a:rPr lang="en-US" altLang="de-DE" sz="1400" dirty="0">
                <a:latin typeface="DINOT-Medium" pitchFamily="50" charset="0"/>
              </a:rPr>
              <a:t>	saved to disk </a:t>
            </a:r>
            <a:r>
              <a:rPr lang="en-US" altLang="de-DE" sz="1400" dirty="0" smtClean="0">
                <a:latin typeface="DINOT-Medium" pitchFamily="50" charset="0"/>
              </a:rPr>
              <a:t>(when you close the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       program</a:t>
            </a:r>
            <a:r>
              <a:rPr lang="en-US" altLang="de-DE" sz="1400" dirty="0">
                <a:latin typeface="DINOT-Medium" pitchFamily="50" charset="0"/>
              </a:rPr>
              <a:t>, </a:t>
            </a:r>
            <a:r>
              <a:rPr lang="en-US" altLang="de-DE" sz="1400" dirty="0" smtClean="0">
                <a:latin typeface="DINOT-Medium" pitchFamily="50" charset="0"/>
              </a:rPr>
              <a:t>they </a:t>
            </a:r>
            <a:r>
              <a:rPr lang="en-US" altLang="de-DE" sz="1400" dirty="0">
                <a:latin typeface="DINOT-Medium" pitchFamily="50" charset="0"/>
              </a:rPr>
              <a:t>disappear</a:t>
            </a:r>
            <a:r>
              <a:rPr lang="en-US" altLang="de-DE" sz="1400" dirty="0" smtClean="0">
                <a:latin typeface="DINOT-Medium" pitchFamily="50" charset="0"/>
              </a:rPr>
              <a:t>)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3387" y="2574954"/>
            <a:ext cx="744143" cy="2826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976284" y="4812272"/>
            <a:ext cx="3486150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Each device </a:t>
            </a:r>
            <a:r>
              <a:rPr lang="en-US" altLang="de-DE" sz="1400" dirty="0">
                <a:solidFill>
                  <a:srgbClr val="FF0000"/>
                </a:solidFill>
                <a:latin typeface="DINOT-Medium" pitchFamily="50" charset="0"/>
              </a:rPr>
              <a:t>MUST</a:t>
            </a:r>
            <a:r>
              <a:rPr lang="en-US" altLang="de-DE" sz="1400" dirty="0">
                <a:latin typeface="DINOT-Medium" pitchFamily="50" charset="0"/>
              </a:rPr>
              <a:t> have a 	</a:t>
            </a:r>
            <a:r>
              <a:rPr lang="en-US" altLang="de-DE" sz="1400" dirty="0" err="1">
                <a:solidFill>
                  <a:srgbClr val="00B050"/>
                </a:solidFill>
                <a:latin typeface="DINOT-Medium" pitchFamily="50" charset="0"/>
              </a:rPr>
              <a:t>GeckoCIRCUITS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 loss file (.</a:t>
            </a:r>
            <a:r>
              <a:rPr lang="en-US" altLang="de-DE" sz="1400" dirty="0" err="1">
                <a:solidFill>
                  <a:srgbClr val="00B050"/>
                </a:solidFill>
                <a:latin typeface="DINOT-Medium" pitchFamily="50" charset="0"/>
              </a:rPr>
              <a:t>scl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)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0" y="2848504"/>
            <a:ext cx="210820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51315" y="3796947"/>
            <a:ext cx="1025194" cy="2826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3"/>
          <p:cNvSpPr txBox="1">
            <a:spLocks noChangeArrowheads="1"/>
          </p:cNvSpPr>
          <p:nvPr/>
        </p:nvSpPr>
        <p:spPr bwMode="auto">
          <a:xfrm>
            <a:off x="4959350" y="1363663"/>
            <a:ext cx="348615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For the </a:t>
            </a:r>
            <a:r>
              <a:rPr lang="en-US" altLang="de-DE" sz="1400" dirty="0">
                <a:solidFill>
                  <a:srgbClr val="C00000"/>
                </a:solidFill>
                <a:latin typeface="DINOT-Medium" pitchFamily="50" charset="0"/>
              </a:rPr>
              <a:t>heat sink</a:t>
            </a:r>
            <a:r>
              <a:rPr lang="en-US" altLang="de-DE" sz="1400" dirty="0">
                <a:latin typeface="DINOT-Medium" pitchFamily="50" charset="0"/>
              </a:rPr>
              <a:t>, a </a:t>
            </a:r>
            <a:r>
              <a:rPr lang="en-US" altLang="de-DE" sz="1400" dirty="0">
                <a:solidFill>
                  <a:srgbClr val="00B0F0"/>
                </a:solidFill>
                <a:latin typeface="DINOT-Medium" pitchFamily="50" charset="0"/>
              </a:rPr>
              <a:t>cooling system 	performance index (CSPI) </a:t>
            </a:r>
            <a:r>
              <a:rPr lang="en-US" altLang="de-DE" sz="1400" dirty="0">
                <a:latin typeface="DINOT-Medium" pitchFamily="50" charset="0"/>
              </a:rPr>
              <a:t>and a 	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volumetric heat capacity </a:t>
            </a:r>
            <a:r>
              <a:rPr lang="en-US" altLang="de-DE" sz="1400" dirty="0">
                <a:latin typeface="DINOT-Medium" pitchFamily="50" charset="0"/>
              </a:rPr>
              <a:t>of the 	material must be </a:t>
            </a:r>
            <a:r>
              <a:rPr lang="en-US" altLang="de-DE" sz="1400" dirty="0" smtClean="0">
                <a:latin typeface="DINOT-Medium" pitchFamily="50" charset="0"/>
              </a:rPr>
              <a:t>specified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Heat Sinks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5" y="1269999"/>
            <a:ext cx="3748073" cy="462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980514" y="2213905"/>
            <a:ext cx="3486150" cy="320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The </a:t>
            </a:r>
            <a:r>
              <a:rPr lang="en-US" altLang="de-DE" sz="1400" dirty="0">
                <a:solidFill>
                  <a:srgbClr val="00B0F0"/>
                </a:solidFill>
                <a:latin typeface="DINOT-Medium" pitchFamily="50" charset="0"/>
              </a:rPr>
              <a:t>CSPI</a:t>
            </a:r>
            <a:r>
              <a:rPr lang="en-US" altLang="de-DE" sz="1400" dirty="0">
                <a:latin typeface="DINOT-Medium" pitchFamily="50" charset="0"/>
              </a:rPr>
              <a:t> is used to calculate the 	heat sink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volume</a:t>
            </a:r>
            <a:r>
              <a:rPr lang="en-US" altLang="de-DE" sz="1400" dirty="0">
                <a:latin typeface="DINOT-Medium" pitchFamily="50" charset="0"/>
              </a:rPr>
              <a:t> using the 	specified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thermal resistances </a:t>
            </a:r>
            <a:r>
              <a:rPr lang="en-US" altLang="de-DE" sz="1400" dirty="0">
                <a:latin typeface="DINOT-Medium" pitchFamily="50" charset="0"/>
              </a:rPr>
              <a:t>from 	the previous tab – therefore, a 	different (separate) heat sink is 	assumed for each class of 	semiconductors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The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volumetric heat capacity </a:t>
            </a:r>
            <a:r>
              <a:rPr lang="en-US" altLang="de-DE" sz="1400" dirty="0">
                <a:latin typeface="DINOT-Medium" pitchFamily="50" charset="0"/>
              </a:rPr>
              <a:t>is then 	used with this calculated volume to 	calculate </a:t>
            </a: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the thermal capacitance </a:t>
            </a:r>
            <a:r>
              <a:rPr lang="en-US" altLang="de-DE" sz="1400" dirty="0">
                <a:latin typeface="DINOT-Medium" pitchFamily="50" charset="0"/>
              </a:rPr>
              <a:t>of 	the heat sink (which goes into the 	simulation model)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Fans are not considered (i.e. their 	losses), the effect of the fan is 	assumed accounted for by the </a:t>
            </a:r>
            <a:r>
              <a:rPr lang="en-US" altLang="de-DE" sz="1400" dirty="0">
                <a:solidFill>
                  <a:srgbClr val="00B0F0"/>
                </a:solidFill>
                <a:latin typeface="DINOT-Medium" pitchFamily="50" charset="0"/>
              </a:rPr>
              <a:t>CSPI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5787" y="2627457"/>
            <a:ext cx="744143" cy="2826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3686568" y="2621610"/>
            <a:ext cx="860032" cy="2826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13"/>
          <p:cNvSpPr txBox="1">
            <a:spLocks noChangeArrowheads="1"/>
          </p:cNvSpPr>
          <p:nvPr/>
        </p:nvSpPr>
        <p:spPr bwMode="auto">
          <a:xfrm>
            <a:off x="4959350" y="1363663"/>
            <a:ext cx="348615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Here a very important parameter is 	specified –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maximum output voltage 	</a:t>
            </a:r>
            <a:r>
              <a:rPr lang="en-US" altLang="de-DE" sz="1400" dirty="0" smtClean="0">
                <a:solidFill>
                  <a:srgbClr val="00B050"/>
                </a:solidFill>
                <a:latin typeface="DINOT-Medium" pitchFamily="50" charset="0"/>
              </a:rPr>
              <a:t>ripple</a:t>
            </a:r>
            <a:endParaRPr lang="en-US" altLang="de-DE" sz="1400" dirty="0">
              <a:solidFill>
                <a:srgbClr val="00B050"/>
              </a:solidFill>
              <a:latin typeface="DINOT-Medium" pitchFamily="50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7574" y="696354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Specifying the Design Space – Output Capacitor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59" y="1280319"/>
            <a:ext cx="3740077" cy="45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967815" y="2091797"/>
            <a:ext cx="3486150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Furthermore a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tan-delta factor </a:t>
            </a:r>
            <a:r>
              <a:rPr lang="en-US" altLang="de-DE" sz="1400" dirty="0">
                <a:latin typeface="DINOT-Medium" pitchFamily="50" charset="0"/>
              </a:rPr>
              <a:t>can 	be specified for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conduction losses</a:t>
            </a:r>
            <a:r>
              <a:rPr lang="en-US" altLang="de-DE" sz="1400" dirty="0">
                <a:latin typeface="DINOT-Medium" pitchFamily="50" charset="0"/>
              </a:rPr>
              <a:t>, 	and a simple (not really universal) 	model for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leakage current losses </a:t>
            </a:r>
            <a:r>
              <a:rPr lang="en-US" altLang="de-DE" sz="1400" dirty="0">
                <a:latin typeface="DINOT-Medium" pitchFamily="50" charset="0"/>
              </a:rPr>
              <a:t>is 	also </a:t>
            </a:r>
            <a:r>
              <a:rPr lang="en-US" altLang="de-DE" sz="1400" dirty="0" smtClean="0">
                <a:latin typeface="DINOT-Medium" pitchFamily="50" charset="0"/>
              </a:rPr>
              <a:t>specifiable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976282" y="3200250"/>
            <a:ext cx="3486150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► </a:t>
            </a:r>
            <a:r>
              <a:rPr lang="en-US" altLang="de-DE" sz="1400" dirty="0">
                <a:latin typeface="DINOT-Medium" pitchFamily="50" charset="0"/>
              </a:rPr>
              <a:t>A 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volumetric constant </a:t>
            </a:r>
            <a:r>
              <a:rPr lang="en-US" altLang="de-DE" sz="1400" dirty="0">
                <a:latin typeface="DINOT-Medium" pitchFamily="50" charset="0"/>
              </a:rPr>
              <a:t>must be 	supplied in order to calculate the 	</a:t>
            </a:r>
            <a:r>
              <a:rPr lang="en-US" altLang="de-DE" sz="1400" dirty="0">
                <a:solidFill>
                  <a:srgbClr val="00B050"/>
                </a:solidFill>
                <a:latin typeface="DINOT-Medium" pitchFamily="50" charset="0"/>
              </a:rPr>
              <a:t>volume</a:t>
            </a:r>
            <a:r>
              <a:rPr lang="en-US" altLang="de-DE" sz="1400" dirty="0">
                <a:latin typeface="DINOT-Medium" pitchFamily="50" charset="0"/>
              </a:rPr>
              <a:t> once the capacitance is 	calculated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► Capacitance is calculated from the </a:t>
            </a: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voltage and current</a:t>
            </a:r>
            <a:r>
              <a:rPr lang="en-US" altLang="de-DE" sz="1400" dirty="0">
                <a:latin typeface="DINOT-Medium" pitchFamily="50" charset="0"/>
              </a:rPr>
              <a:t>	ripple </a:t>
            </a: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specification</a:t>
            </a:r>
            <a:endParaRPr lang="en-US" altLang="de-DE" sz="1400" dirty="0">
              <a:latin typeface="DINOT-Medium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3321" y="2474188"/>
            <a:ext cx="853679" cy="2826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2913097" y="2431853"/>
            <a:ext cx="853679" cy="2629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643097" y="3559819"/>
            <a:ext cx="1337170" cy="1909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2945510" y="2852143"/>
            <a:ext cx="1135423" cy="432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1392</Words>
  <Application>Microsoft Office PowerPoint</Application>
  <PresentationFormat>On-screen Show (4:3)</PresentationFormat>
  <Paragraphs>237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OfficinaSansBold</vt:lpstr>
      <vt:lpstr>DINOT-Bold</vt:lpstr>
      <vt:lpstr>SimSun</vt:lpstr>
      <vt:lpstr>Wingdings</vt:lpstr>
      <vt:lpstr>DINOT-Medium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kolar;hartmann;friedli</dc:creator>
  <cp:lastModifiedBy>Stupar  Andrija</cp:lastModifiedBy>
  <cp:revision>1379</cp:revision>
  <dcterms:created xsi:type="dcterms:W3CDTF">2007-10-09T20:30:39Z</dcterms:created>
  <dcterms:modified xsi:type="dcterms:W3CDTF">2015-03-11T00:37:58Z</dcterms:modified>
</cp:coreProperties>
</file>