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4"/>
    <p:restoredTop sz="94632"/>
  </p:normalViewPr>
  <p:slideViewPr>
    <p:cSldViewPr snapToGrid="0">
      <p:cViewPr>
        <p:scale>
          <a:sx n="78" d="100"/>
          <a:sy n="78" d="100"/>
        </p:scale>
        <p:origin x="1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FE99-BC93-B722-9181-81683082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B78D9-C69A-F81A-6575-B29A8125F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D0F4-054A-41F6-B66C-28745E9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8E90-F4BE-2C91-BE1C-8233C855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BE45-61E9-56DD-7BDE-1D228967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1A8F-9B6C-462F-07E9-EDEF099D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19585-5410-A656-D842-6DE04DAE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28D7-B703-540B-7D75-4577E630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0093-E063-A792-7E38-E0880B0E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AE82E-B301-6FFC-0AB4-A84BB19A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EBFDD-9DB1-69FF-2D8F-5648E71AA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DBD25-4006-D4EB-F924-44D774F30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9E8E7-154E-1A21-AC84-4B6DE505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B814-7AF7-8FDB-6445-7B4BBBFC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5610-2F1A-EE15-D9DD-58EBEB1E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47F9-494E-101A-594A-B6EE9090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E99D-00FA-45AA-6ED4-971174AC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28AF-48BE-2392-6365-0AE460A1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F966-AD68-31C3-94FE-957E3A57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16BB-9392-2188-A28F-FCE78B40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8166-0EB1-B60D-EA5E-5DA4A87C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0D40C-B091-29EE-B72B-3A551CCE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6FB26-3CF8-37F9-230D-044A5741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34CF-EE93-3338-3ABF-07AB2A10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32C0-3413-544A-B191-B4F9B186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6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28E6-90C7-6A2D-4516-ECB5AA6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445C-D7B3-37E1-A1CD-A220C512B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98A33-A351-7A1E-4D1E-FC442568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9116-2079-634A-89BC-F98B5414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37D7-4B00-B25E-53AB-17D29C40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79785-B0C3-B6DB-BC76-6C291875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6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ECB-0F3E-631B-2580-9AEC4D06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5F99-3030-F053-9082-5DFB0A72A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423D2-6D9D-970A-746C-E9EE199F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6A454-E79B-66DE-99CE-191B581E7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B95FC-D298-0705-9090-08E4DCCDC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DA11E-F3BA-12AE-CE3F-1086A551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5B592-1797-763E-E3FA-2A41CB00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DFCA6-C23D-6736-BC6C-F9A153BD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9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694-B5B8-52DB-858B-9416E1FB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04DFA-05B2-6557-6617-B73CFD52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B368D-66DB-4DDB-3518-05C832C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8F7E7-88D3-F51D-2C47-61C75680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4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93CD8-883F-F9DD-67C8-5B37D033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DC032-A914-2C58-C6FF-2CEC4D5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E0B9-8C52-10AE-AA37-1AB5D873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9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1DA2-FDE4-6ED0-3B31-A92DC8A1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5C8F-DD3C-DDC1-A37C-507FB21A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EC73-F055-B32C-AC2D-5000EF02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BAB9-6972-84F2-51FB-2C3D6DE0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91F2-D633-A95D-3404-910CF25E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497F-7350-522A-91A3-74F3A5A2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FCE6-D5CE-7CD7-2D0B-95CC93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23F84-3C2C-41AE-3641-0FE4BF05D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108A1-9F18-9CC7-2EAB-F25FA4F4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297D4-14CA-7ECE-5264-5EBE8FB3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C23-1119-9D4F-08C6-B1BB8555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2C20-F5B0-F7FE-4227-7DEC9B7F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8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1DB43-6051-F149-2783-F66255F6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668-A9DB-A975-228E-A5F1F009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9768-3146-2F5F-A208-ABC50264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0BC63-5B42-854D-8D54-1C018C762FAA}" type="datetimeFigureOut">
              <a:rPr lang="en-US" smtClean="0"/>
              <a:t>10/13/24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1FA7-CD02-405B-8C25-BB0361D8B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D0F3-D116-A21E-314F-69E53DD8F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7C330-3B61-1D45-A7F1-F363ACD0C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2C619-7EB5-84C1-7F43-55980FC3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05558"/>
              </p:ext>
            </p:extLst>
          </p:nvPr>
        </p:nvGraphicFramePr>
        <p:xfrm>
          <a:off x="261452" y="220380"/>
          <a:ext cx="3095585" cy="273268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192594">
                  <a:extLst>
                    <a:ext uri="{9D8B030D-6E8A-4147-A177-3AD203B41FA5}">
                      <a16:colId xmlns:a16="http://schemas.microsoft.com/office/drawing/2014/main" val="222582275"/>
                    </a:ext>
                  </a:extLst>
                </a:gridCol>
                <a:gridCol w="1902991">
                  <a:extLst>
                    <a:ext uri="{9D8B030D-6E8A-4147-A177-3AD203B41FA5}">
                      <a16:colId xmlns:a16="http://schemas.microsoft.com/office/drawing/2014/main" val="2915093288"/>
                    </a:ext>
                  </a:extLst>
                </a:gridCol>
              </a:tblGrid>
              <a:tr h="338237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meals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89425"/>
                  </a:ext>
                </a:extLst>
              </a:tr>
              <a:tr h="367231">
                <a:tc>
                  <a:txBody>
                    <a:bodyPr/>
                    <a:lstStyle/>
                    <a:p>
                      <a:r>
                        <a:rPr lang="en-US" sz="1500" u="sng" dirty="0"/>
                        <a:t>meal_id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70075"/>
                  </a:ext>
                </a:extLst>
              </a:tr>
              <a:tr h="367231">
                <a:tc>
                  <a:txBody>
                    <a:bodyPr/>
                    <a:lstStyle/>
                    <a:p>
                      <a:r>
                        <a:rPr lang="en-US" sz="1500" dirty="0"/>
                        <a:t>meal_name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VARCHAR(50)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06078"/>
                  </a:ext>
                </a:extLst>
              </a:tr>
              <a:tr h="968549">
                <a:tc>
                  <a:txBody>
                    <a:bodyPr/>
                    <a:lstStyle/>
                    <a:p>
                      <a:r>
                        <a:rPr lang="en-US" sz="1500" dirty="0"/>
                        <a:t>meal_type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ENUM("Breakfast", "Packed Lunch", "Hot Lunch", "Dinner")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3768"/>
                  </a:ext>
                </a:extLst>
              </a:tr>
              <a:tr h="654143">
                <a:tc>
                  <a:txBody>
                    <a:bodyPr/>
                    <a:lstStyle/>
                    <a:p>
                      <a:r>
                        <a:rPr lang="en-US" sz="1500" dirty="0"/>
                        <a:t>effort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 CHECK (effort BETWEEN 0 AND 5)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9043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CD780-869A-FF4B-860E-F1B5175FC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44756"/>
              </p:ext>
            </p:extLst>
          </p:nvPr>
        </p:nvGraphicFramePr>
        <p:xfrm>
          <a:off x="4447572" y="614033"/>
          <a:ext cx="3095585" cy="215302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75129">
                  <a:extLst>
                    <a:ext uri="{9D8B030D-6E8A-4147-A177-3AD203B41FA5}">
                      <a16:colId xmlns:a16="http://schemas.microsoft.com/office/drawing/2014/main" val="222582275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915093288"/>
                    </a:ext>
                  </a:extLst>
                </a:gridCol>
              </a:tblGrid>
              <a:tr h="218055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ingredients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8942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u="sng" dirty="0"/>
                        <a:t>ingredient_id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PRIMARY KEY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7007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dirty="0"/>
                        <a:t>ingredient_name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VARCHAR(50)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06078"/>
                  </a:ext>
                </a:extLst>
              </a:tr>
              <a:tr h="735701">
                <a:tc>
                  <a:txBody>
                    <a:bodyPr/>
                    <a:lstStyle/>
                    <a:p>
                      <a:r>
                        <a:rPr lang="en-US" sz="1500" dirty="0"/>
                        <a:t>measurment_unit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VARCHAR(50)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37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B0C4C-0336-AD3D-4689-22A63B2F4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2726"/>
              </p:ext>
            </p:extLst>
          </p:nvPr>
        </p:nvGraphicFramePr>
        <p:xfrm>
          <a:off x="2278451" y="3733420"/>
          <a:ext cx="3095585" cy="251054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75129">
                  <a:extLst>
                    <a:ext uri="{9D8B030D-6E8A-4147-A177-3AD203B41FA5}">
                      <a16:colId xmlns:a16="http://schemas.microsoft.com/office/drawing/2014/main" val="222582275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915093288"/>
                    </a:ext>
                  </a:extLst>
                </a:gridCol>
              </a:tblGrid>
              <a:tr h="218055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recipe_ingredient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8942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u="sng" dirty="0"/>
                        <a:t>recipe_ingredient_id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PRIMARY KEY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7007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dirty="0"/>
                        <a:t>meal_id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NOT NULL (foreign key)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06078"/>
                  </a:ext>
                </a:extLst>
              </a:tr>
              <a:tr h="735701">
                <a:tc>
                  <a:txBody>
                    <a:bodyPr/>
                    <a:lstStyle/>
                    <a:p>
                      <a:r>
                        <a:rPr lang="en-US" sz="1500" dirty="0"/>
                        <a:t>ingredient_id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NOT NULL (foreign key)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3768"/>
                  </a:ext>
                </a:extLst>
              </a:tr>
              <a:tr h="357526">
                <a:tc>
                  <a:txBody>
                    <a:bodyPr/>
                    <a:lstStyle/>
                    <a:p>
                      <a:r>
                        <a:rPr lang="en-US" sz="1500" dirty="0"/>
                        <a:t>amount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FLOAT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855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7EEC40-9DFA-89A4-2B34-533E84F5A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54827"/>
              </p:ext>
            </p:extLst>
          </p:nvPr>
        </p:nvGraphicFramePr>
        <p:xfrm>
          <a:off x="8834963" y="614033"/>
          <a:ext cx="3095585" cy="243259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75129">
                  <a:extLst>
                    <a:ext uri="{9D8B030D-6E8A-4147-A177-3AD203B41FA5}">
                      <a16:colId xmlns:a16="http://schemas.microsoft.com/office/drawing/2014/main" val="222582275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915093288"/>
                    </a:ext>
                  </a:extLst>
                </a:gridCol>
              </a:tblGrid>
              <a:tr h="218055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reference_nutrition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8942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u="sng" dirty="0"/>
                        <a:t>nutrition_id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PRIMARY KEY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7007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dirty="0"/>
                        <a:t>nutrition_name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VARCHAR(50)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06078"/>
                  </a:ext>
                </a:extLst>
              </a:tr>
              <a:tr h="628152">
                <a:tc>
                  <a:txBody>
                    <a:bodyPr/>
                    <a:lstStyle/>
                    <a:p>
                      <a:r>
                        <a:rPr lang="en-US" sz="1500" dirty="0"/>
                        <a:t>nutrition_unit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VARCHAR(50)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3768"/>
                  </a:ext>
                </a:extLst>
              </a:tr>
              <a:tr h="387127">
                <a:tc>
                  <a:txBody>
                    <a:bodyPr/>
                    <a:lstStyle/>
                    <a:p>
                      <a:r>
                        <a:rPr lang="en-US" sz="1500" dirty="0"/>
                        <a:t>daily_nutrition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FLOAT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855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03FC38-B752-7634-C183-D905D942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78954"/>
              </p:ext>
            </p:extLst>
          </p:nvPr>
        </p:nvGraphicFramePr>
        <p:xfrm>
          <a:off x="6817966" y="3811369"/>
          <a:ext cx="3095585" cy="239232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75129">
                  <a:extLst>
                    <a:ext uri="{9D8B030D-6E8A-4147-A177-3AD203B41FA5}">
                      <a16:colId xmlns:a16="http://schemas.microsoft.com/office/drawing/2014/main" val="222582275"/>
                    </a:ext>
                  </a:extLst>
                </a:gridCol>
                <a:gridCol w="1620456">
                  <a:extLst>
                    <a:ext uri="{9D8B030D-6E8A-4147-A177-3AD203B41FA5}">
                      <a16:colId xmlns:a16="http://schemas.microsoft.com/office/drawing/2014/main" val="2915093288"/>
                    </a:ext>
                  </a:extLst>
                </a:gridCol>
              </a:tblGrid>
              <a:tr h="218055"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ingredient_nutrition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8942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u="sng" dirty="0"/>
                        <a:t>ingredient_nutrition_id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PRIMARY KEY NOT NULL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970075"/>
                  </a:ext>
                </a:extLst>
              </a:tr>
              <a:tr h="402629">
                <a:tc>
                  <a:txBody>
                    <a:bodyPr/>
                    <a:lstStyle/>
                    <a:p>
                      <a:r>
                        <a:rPr lang="en-US" sz="1500" dirty="0"/>
                        <a:t>nutrition_id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NOT NULL (foreign key)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06078"/>
                  </a:ext>
                </a:extLst>
              </a:tr>
              <a:tr h="617475">
                <a:tc>
                  <a:txBody>
                    <a:bodyPr/>
                    <a:lstStyle/>
                    <a:p>
                      <a:r>
                        <a:rPr lang="en-US" sz="1500" dirty="0"/>
                        <a:t>ingredient_id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INT NOT NULL (foreign key)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3768"/>
                  </a:ext>
                </a:extLst>
              </a:tr>
              <a:tr h="357526">
                <a:tc>
                  <a:txBody>
                    <a:bodyPr/>
                    <a:lstStyle/>
                    <a:p>
                      <a:r>
                        <a:rPr lang="en-US" sz="1500" dirty="0"/>
                        <a:t>amount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FLOAT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85531"/>
                  </a:ext>
                </a:extLst>
              </a:tr>
            </a:tbl>
          </a:graphicData>
        </a:graphic>
      </p:graphicFrame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8238542-82D9-0BB9-8053-E2E6A41EFE4C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53671" y="3263913"/>
            <a:ext cx="2035632" cy="14139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9A4D046-B156-F2C2-D41A-BA82542CBCDE}"/>
              </a:ext>
            </a:extLst>
          </p:cNvPr>
          <p:cNvCxnSpPr>
            <a:cxnSpLocks/>
          </p:cNvCxnSpPr>
          <p:nvPr/>
        </p:nvCxnSpPr>
        <p:spPr>
          <a:xfrm rot="5400000">
            <a:off x="4863714" y="2839527"/>
            <a:ext cx="1017816" cy="769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030048C-40E3-B086-CAA5-BD2CFAD7E9EC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9327997" y="3557452"/>
            <a:ext cx="2035631" cy="864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7A38F76-6C60-0D71-6932-94992819CDB5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5454913" y="3644476"/>
            <a:ext cx="2240476" cy="4856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559B02-FA85-1A41-B0AD-C59157C52DDF}"/>
              </a:ext>
            </a:extLst>
          </p:cNvPr>
          <p:cNvSpPr txBox="1"/>
          <p:nvPr/>
        </p:nvSpPr>
        <p:spPr>
          <a:xfrm>
            <a:off x="980902" y="3046632"/>
            <a:ext cx="51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FEE364-5002-B0DE-8EE2-3C78DB37A677}"/>
              </a:ext>
            </a:extLst>
          </p:cNvPr>
          <p:cNvSpPr txBox="1"/>
          <p:nvPr/>
        </p:nvSpPr>
        <p:spPr>
          <a:xfrm rot="16200000">
            <a:off x="128832" y="4027404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53A03-288E-B350-2693-0F2004548CDB}"/>
              </a:ext>
            </a:extLst>
          </p:cNvPr>
          <p:cNvSpPr txBox="1"/>
          <p:nvPr/>
        </p:nvSpPr>
        <p:spPr>
          <a:xfrm rot="16200000">
            <a:off x="5622175" y="4027404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D4530-6F94-AFAC-0FBF-8F5D5059F11A}"/>
              </a:ext>
            </a:extLst>
          </p:cNvPr>
          <p:cNvSpPr txBox="1"/>
          <p:nvPr/>
        </p:nvSpPr>
        <p:spPr>
          <a:xfrm rot="5400000">
            <a:off x="10459483" y="4211099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7317E-2543-D2CC-F2ED-55170A1ECB8A}"/>
              </a:ext>
            </a:extLst>
          </p:cNvPr>
          <p:cNvSpPr txBox="1"/>
          <p:nvPr/>
        </p:nvSpPr>
        <p:spPr>
          <a:xfrm>
            <a:off x="6332336" y="2835229"/>
            <a:ext cx="51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CEDC8-C971-CF90-36B9-A1BA9522FE3C}"/>
              </a:ext>
            </a:extLst>
          </p:cNvPr>
          <p:cNvSpPr txBox="1"/>
          <p:nvPr/>
        </p:nvSpPr>
        <p:spPr>
          <a:xfrm>
            <a:off x="10800313" y="3089118"/>
            <a:ext cx="51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96C74-1E2B-64D2-C1B7-35B3F1D5405D}"/>
              </a:ext>
            </a:extLst>
          </p:cNvPr>
          <p:cNvSpPr txBox="1"/>
          <p:nvPr/>
        </p:nvSpPr>
        <p:spPr>
          <a:xfrm>
            <a:off x="9913549" y="50557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B7215-D73D-D9B4-6477-5A3ACFF7162D}"/>
              </a:ext>
            </a:extLst>
          </p:cNvPr>
          <p:cNvSpPr txBox="1"/>
          <p:nvPr/>
        </p:nvSpPr>
        <p:spPr>
          <a:xfrm>
            <a:off x="6171064" y="512020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D92CB-6079-E1C9-1CDF-68BE15F5A8CD}"/>
              </a:ext>
            </a:extLst>
          </p:cNvPr>
          <p:cNvSpPr txBox="1"/>
          <p:nvPr/>
        </p:nvSpPr>
        <p:spPr>
          <a:xfrm>
            <a:off x="1550423" y="50623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078C0-444B-A54B-DBE4-559C20085674}"/>
              </a:ext>
            </a:extLst>
          </p:cNvPr>
          <p:cNvSpPr txBox="1"/>
          <p:nvPr/>
        </p:nvSpPr>
        <p:spPr>
          <a:xfrm>
            <a:off x="5275400" y="2801968"/>
            <a:ext cx="51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176FF-16AB-03E5-E43E-8DA93C52C4A8}"/>
              </a:ext>
            </a:extLst>
          </p:cNvPr>
          <p:cNvSpPr txBox="1"/>
          <p:nvPr/>
        </p:nvSpPr>
        <p:spPr>
          <a:xfrm>
            <a:off x="4398667" y="336274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DAE08-AB36-D2F6-A463-C767629951F8}"/>
              </a:ext>
            </a:extLst>
          </p:cNvPr>
          <p:cNvSpPr txBox="1"/>
          <p:nvPr/>
        </p:nvSpPr>
        <p:spPr>
          <a:xfrm>
            <a:off x="4945758" y="323174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used as</a:t>
            </a:r>
          </a:p>
        </p:txBody>
      </p:sp>
    </p:spTree>
    <p:extLst>
      <p:ext uri="{BB962C8B-B14F-4D97-AF65-F5344CB8AC3E}">
        <p14:creationId xmlns:p14="http://schemas.microsoft.com/office/powerpoint/2010/main" val="181203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196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 S</dc:creator>
  <cp:lastModifiedBy>Eve S</cp:lastModifiedBy>
  <cp:revision>6</cp:revision>
  <dcterms:created xsi:type="dcterms:W3CDTF">2024-10-08T09:59:54Z</dcterms:created>
  <dcterms:modified xsi:type="dcterms:W3CDTF">2024-10-13T14:54:20Z</dcterms:modified>
</cp:coreProperties>
</file>