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63" r:id="rId2"/>
    <p:sldId id="439" r:id="rId3"/>
    <p:sldId id="457" r:id="rId4"/>
    <p:sldId id="456" r:id="rId5"/>
    <p:sldId id="440" r:id="rId6"/>
    <p:sldId id="443" r:id="rId7"/>
    <p:sldId id="441" r:id="rId8"/>
    <p:sldId id="445" r:id="rId9"/>
    <p:sldId id="444" r:id="rId10"/>
    <p:sldId id="450" r:id="rId11"/>
    <p:sldId id="446" r:id="rId12"/>
    <p:sldId id="447" r:id="rId13"/>
    <p:sldId id="452" r:id="rId14"/>
    <p:sldId id="451" r:id="rId15"/>
    <p:sldId id="453" r:id="rId16"/>
    <p:sldId id="448" r:id="rId17"/>
    <p:sldId id="454" r:id="rId18"/>
    <p:sldId id="458" r:id="rId19"/>
    <p:sldId id="455" r:id="rId20"/>
    <p:sldId id="449" r:id="rId21"/>
    <p:sldId id="459" r:id="rId22"/>
    <p:sldId id="460" r:id="rId23"/>
    <p:sldId id="462" r:id="rId24"/>
    <p:sldId id="463" r:id="rId25"/>
    <p:sldId id="461" r:id="rId26"/>
    <p:sldId id="464" r:id="rId27"/>
    <p:sldId id="465" r:id="rId28"/>
    <p:sldId id="469" r:id="rId29"/>
    <p:sldId id="466" r:id="rId30"/>
    <p:sldId id="468" r:id="rId31"/>
    <p:sldId id="467" r:id="rId32"/>
  </p:sldIdLst>
  <p:sldSz cx="9144000" cy="6858000" type="screen4x3"/>
  <p:notesSz cx="6797675" cy="9926638"/>
  <p:custDataLst>
    <p:tags r:id="rId3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4">
          <p15:clr>
            <a:srgbClr val="A4A3A4"/>
          </p15:clr>
        </p15:guide>
        <p15:guide id="2" orient="horz" pos="3634">
          <p15:clr>
            <a:srgbClr val="A4A3A4"/>
          </p15:clr>
        </p15:guide>
        <p15:guide id="3" orient="horz" pos="970">
          <p15:clr>
            <a:srgbClr val="A4A3A4"/>
          </p15:clr>
        </p15:guide>
        <p15:guide id="4" pos="271">
          <p15:clr>
            <a:srgbClr val="A4A3A4"/>
          </p15:clr>
        </p15:guide>
        <p15:guide id="5" pos="5488">
          <p15:clr>
            <a:srgbClr val="A4A3A4"/>
          </p15:clr>
        </p15:guide>
        <p15:guide id="6" pos="2812">
          <p15:clr>
            <a:srgbClr val="A4A3A4"/>
          </p15:clr>
        </p15:guide>
        <p15:guide id="7" pos="29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30D"/>
    <a:srgbClr val="FF9999"/>
    <a:srgbClr val="E60032"/>
    <a:srgbClr val="375AA5"/>
    <a:srgbClr val="FF0032"/>
    <a:srgbClr val="2384D5"/>
    <a:srgbClr val="FF00FF"/>
    <a:srgbClr val="DCE14B"/>
    <a:srgbClr val="DCC82D"/>
    <a:srgbClr val="91C8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7" autoAdjust="0"/>
    <p:restoredTop sz="89939" autoAdjust="0"/>
  </p:normalViewPr>
  <p:slideViewPr>
    <p:cSldViewPr snapToGrid="0" snapToObjects="1">
      <p:cViewPr varScale="1">
        <p:scale>
          <a:sx n="95" d="100"/>
          <a:sy n="95" d="100"/>
        </p:scale>
        <p:origin x="1068" y="672"/>
      </p:cViewPr>
      <p:guideLst>
        <p:guide orient="horz" pos="1294"/>
        <p:guide orient="horz" pos="3634"/>
        <p:guide orient="horz" pos="970"/>
        <p:guide pos="271"/>
        <p:guide pos="5488"/>
        <p:guide pos="2812"/>
        <p:guide pos="29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45659" cy="496332"/>
          </a:xfrm>
          <a:prstGeom prst="rect">
            <a:avLst/>
          </a:prstGeom>
        </p:spPr>
        <p:txBody>
          <a:bodyPr vert="horz" lIns="95539" tIns="47770" rIns="95539" bIns="47770" rtlCol="0"/>
          <a:lstStyle>
            <a:lvl1pPr algn="l">
              <a:defRPr sz="1200"/>
            </a:lvl1pPr>
          </a:lstStyle>
          <a:p>
            <a:endParaRPr lang="de-DE"/>
          </a:p>
        </p:txBody>
      </p:sp>
      <p:sp>
        <p:nvSpPr>
          <p:cNvPr id="3" name="Datumsplatzhalter 2"/>
          <p:cNvSpPr>
            <a:spLocks noGrp="1"/>
          </p:cNvSpPr>
          <p:nvPr>
            <p:ph type="dt" idx="1"/>
          </p:nvPr>
        </p:nvSpPr>
        <p:spPr>
          <a:xfrm>
            <a:off x="3850444" y="2"/>
            <a:ext cx="2945659" cy="496332"/>
          </a:xfrm>
          <a:prstGeom prst="rect">
            <a:avLst/>
          </a:prstGeom>
        </p:spPr>
        <p:txBody>
          <a:bodyPr vert="horz" lIns="95539" tIns="47770" rIns="95539" bIns="47770" rtlCol="0"/>
          <a:lstStyle>
            <a:lvl1pPr algn="r">
              <a:defRPr sz="1200"/>
            </a:lvl1pPr>
          </a:lstStyle>
          <a:p>
            <a:fld id="{6AA1F04B-B342-4A47-ACA6-5DA9B3F06AE3}" type="datetimeFigureOut">
              <a:rPr lang="de-DE" smtClean="0"/>
              <a:t>23.07.2019</a:t>
            </a:fld>
            <a:endParaRPr lang="de-DE"/>
          </a:p>
        </p:txBody>
      </p:sp>
      <p:sp>
        <p:nvSpPr>
          <p:cNvPr id="4" name="Folienbildplatzhalter 3"/>
          <p:cNvSpPr>
            <a:spLocks noGrp="1" noRot="1" noChangeAspect="1"/>
          </p:cNvSpPr>
          <p:nvPr>
            <p:ph type="sldImg" idx="2"/>
          </p:nvPr>
        </p:nvSpPr>
        <p:spPr>
          <a:xfrm>
            <a:off x="919163" y="746125"/>
            <a:ext cx="4959350" cy="3719513"/>
          </a:xfrm>
          <a:prstGeom prst="rect">
            <a:avLst/>
          </a:prstGeom>
          <a:noFill/>
          <a:ln w="12700">
            <a:solidFill>
              <a:prstClr val="black"/>
            </a:solidFill>
          </a:ln>
        </p:spPr>
        <p:txBody>
          <a:bodyPr vert="horz" lIns="95539" tIns="47770" rIns="95539" bIns="47770" rtlCol="0" anchor="ctr"/>
          <a:lstStyle/>
          <a:p>
            <a:endParaRPr lang="de-DE"/>
          </a:p>
        </p:txBody>
      </p:sp>
      <p:sp>
        <p:nvSpPr>
          <p:cNvPr id="5" name="Notizenplatzhalter 4"/>
          <p:cNvSpPr>
            <a:spLocks noGrp="1"/>
          </p:cNvSpPr>
          <p:nvPr>
            <p:ph type="body" sz="quarter" idx="3"/>
          </p:nvPr>
        </p:nvSpPr>
        <p:spPr>
          <a:xfrm>
            <a:off x="679768" y="4715155"/>
            <a:ext cx="5438140" cy="4466987"/>
          </a:xfrm>
          <a:prstGeom prst="rect">
            <a:avLst/>
          </a:prstGeom>
        </p:spPr>
        <p:txBody>
          <a:bodyPr vert="horz" lIns="95539" tIns="47770" rIns="95539" bIns="4777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428585"/>
            <a:ext cx="2945659" cy="496332"/>
          </a:xfrm>
          <a:prstGeom prst="rect">
            <a:avLst/>
          </a:prstGeom>
        </p:spPr>
        <p:txBody>
          <a:bodyPr vert="horz" lIns="95539" tIns="47770" rIns="95539" bIns="47770" rtlCol="0" anchor="b"/>
          <a:lstStyle>
            <a:lvl1pPr algn="l">
              <a:defRPr sz="1200"/>
            </a:lvl1pPr>
          </a:lstStyle>
          <a:p>
            <a:endParaRPr lang="de-DE"/>
          </a:p>
        </p:txBody>
      </p:sp>
      <p:sp>
        <p:nvSpPr>
          <p:cNvPr id="7" name="Foliennummernplatzhalter 6"/>
          <p:cNvSpPr>
            <a:spLocks noGrp="1"/>
          </p:cNvSpPr>
          <p:nvPr>
            <p:ph type="sldNum" sz="quarter" idx="5"/>
          </p:nvPr>
        </p:nvSpPr>
        <p:spPr>
          <a:xfrm>
            <a:off x="3850444" y="9428585"/>
            <a:ext cx="2945659" cy="496332"/>
          </a:xfrm>
          <a:prstGeom prst="rect">
            <a:avLst/>
          </a:prstGeom>
        </p:spPr>
        <p:txBody>
          <a:bodyPr vert="horz" lIns="95539" tIns="47770" rIns="95539" bIns="47770" rtlCol="0" anchor="b"/>
          <a:lstStyle>
            <a:lvl1pPr algn="r">
              <a:defRPr sz="1200"/>
            </a:lvl1pPr>
          </a:lstStyle>
          <a:p>
            <a:fld id="{7C2EBF13-C5DA-4B5E-8100-6AC7DAC9EFBB}" type="slidenum">
              <a:rPr lang="de-DE" smtClean="0"/>
              <a:t>‹Nr.›</a:t>
            </a:fld>
            <a:endParaRPr lang="de-DE"/>
          </a:p>
        </p:txBody>
      </p:sp>
    </p:spTree>
    <p:extLst>
      <p:ext uri="{BB962C8B-B14F-4D97-AF65-F5344CB8AC3E}">
        <p14:creationId xmlns:p14="http://schemas.microsoft.com/office/powerpoint/2010/main" val="350786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C2EBF13-C5DA-4B5E-8100-6AC7DAC9EFBB}" type="slidenum">
              <a:rPr lang="de-DE" smtClean="0"/>
              <a:t>1</a:t>
            </a:fld>
            <a:endParaRPr lang="de-DE"/>
          </a:p>
        </p:txBody>
      </p:sp>
    </p:spTree>
    <p:extLst>
      <p:ext uri="{BB962C8B-B14F-4D97-AF65-F5344CB8AC3E}">
        <p14:creationId xmlns:p14="http://schemas.microsoft.com/office/powerpoint/2010/main" val="417678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C2EBF13-C5DA-4B5E-8100-6AC7DAC9EFBB}" type="slidenum">
              <a:rPr lang="de-DE" smtClean="0"/>
              <a:t>7</a:t>
            </a:fld>
            <a:endParaRPr lang="de-DE"/>
          </a:p>
        </p:txBody>
      </p:sp>
    </p:spTree>
    <p:extLst>
      <p:ext uri="{BB962C8B-B14F-4D97-AF65-F5344CB8AC3E}">
        <p14:creationId xmlns:p14="http://schemas.microsoft.com/office/powerpoint/2010/main" val="109688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jp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jp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11.jpg"/><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rken-Chart">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000" y="2599200"/>
            <a:ext cx="5355336" cy="2270760"/>
          </a:xfrm>
          <a:prstGeom prst="rect">
            <a:avLst/>
          </a:prstGeom>
        </p:spPr>
      </p:pic>
    </p:spTree>
    <p:extLst>
      <p:ext uri="{BB962C8B-B14F-4D97-AF65-F5344CB8AC3E}">
        <p14:creationId xmlns:p14="http://schemas.microsoft.com/office/powerpoint/2010/main" val="23349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schluss-Chart / Keyvisual">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feld 7"/>
          <p:cNvSpPr txBox="1"/>
          <p:nvPr userDrawn="1"/>
        </p:nvSpPr>
        <p:spPr>
          <a:xfrm>
            <a:off x="6581869" y="6399283"/>
            <a:ext cx="2125582" cy="184666"/>
          </a:xfrm>
          <a:prstGeom prst="rect">
            <a:avLst/>
          </a:prstGeom>
          <a:noFill/>
        </p:spPr>
        <p:txBody>
          <a:bodyPr wrap="none" lIns="0" tIns="0" rIns="0" bIns="0" rtlCol="0">
            <a:spAutoFit/>
          </a:bodyPr>
          <a:lstStyle/>
          <a:p>
            <a:pPr algn="r"/>
            <a:r>
              <a:rPr lang="de-DE" sz="1200" b="1" dirty="0">
                <a:solidFill>
                  <a:schemeClr val="accent1"/>
                </a:solidFill>
              </a:rPr>
              <a:t>technologiestiftung-berlin.de</a:t>
            </a:r>
          </a:p>
        </p:txBody>
      </p:sp>
      <p:sp>
        <p:nvSpPr>
          <p:cNvPr id="4" name="Titel 3"/>
          <p:cNvSpPr>
            <a:spLocks noGrp="1"/>
          </p:cNvSpPr>
          <p:nvPr>
            <p:ph type="title" hasCustomPrompt="1"/>
          </p:nvPr>
        </p:nvSpPr>
        <p:spPr bwMode="white">
          <a:xfrm>
            <a:off x="432000" y="3150000"/>
            <a:ext cx="6480000" cy="1051570"/>
          </a:xfrm>
        </p:spPr>
        <p:txBody>
          <a:bodyPr/>
          <a:lstStyle>
            <a:lvl1pPr>
              <a:lnSpc>
                <a:spcPts val="4100"/>
              </a:lnSpc>
              <a:defRPr sz="3000" b="1" i="0" cap="all" baseline="0">
                <a:solidFill>
                  <a:schemeClr val="bg1"/>
                </a:solidFill>
              </a:defRPr>
            </a:lvl1pPr>
          </a:lstStyle>
          <a:p>
            <a:pPr>
              <a:lnSpc>
                <a:spcPts val="4100"/>
              </a:lnSpc>
            </a:pPr>
            <a:r>
              <a:rPr lang="de-DE" sz="3000" b="1" dirty="0">
                <a:solidFill>
                  <a:schemeClr val="bg1"/>
                </a:solidFill>
              </a:rPr>
              <a:t>VIELEN DANK </a:t>
            </a:r>
            <a:br>
              <a:rPr lang="de-DE" sz="3000" b="1" dirty="0">
                <a:solidFill>
                  <a:schemeClr val="bg1"/>
                </a:solidFill>
              </a:rPr>
            </a:br>
            <a:r>
              <a:rPr lang="de-DE" sz="3000" b="1" dirty="0">
                <a:solidFill>
                  <a:schemeClr val="bg1"/>
                </a:solidFill>
              </a:rPr>
              <a:t>FÜR IHRE AUFMERKSAMKEIT.</a:t>
            </a:r>
          </a:p>
        </p:txBody>
      </p:sp>
      <p:sp>
        <p:nvSpPr>
          <p:cNvPr id="11" name="Textplatzhalter 10"/>
          <p:cNvSpPr>
            <a:spLocks noGrp="1"/>
          </p:cNvSpPr>
          <p:nvPr>
            <p:ph type="body" sz="quarter" idx="10" hasCustomPrompt="1"/>
          </p:nvPr>
        </p:nvSpPr>
        <p:spPr bwMode="white">
          <a:xfrm>
            <a:off x="432000" y="4284000"/>
            <a:ext cx="4247950" cy="1410643"/>
          </a:xfrm>
        </p:spPr>
        <p:txBody>
          <a:bodyPr/>
          <a:lstStyle>
            <a:lvl1pPr>
              <a:spcAft>
                <a:spcPts val="0"/>
              </a:spcAft>
              <a:defRPr>
                <a:solidFill>
                  <a:schemeClr val="bg1"/>
                </a:solidFill>
              </a:defRPr>
            </a:lvl1pPr>
          </a:lstStyle>
          <a:p>
            <a:pPr lvl="0"/>
            <a:r>
              <a:rPr lang="de-DE" dirty="0"/>
              <a:t>Vorstandsvorsitzender</a:t>
            </a:r>
            <a:br>
              <a:rPr lang="de-DE" dirty="0"/>
            </a:br>
            <a:r>
              <a:rPr lang="de-DE" dirty="0"/>
              <a:t>Nicolas Zimmer</a:t>
            </a:r>
            <a:br>
              <a:rPr lang="de-DE" dirty="0"/>
            </a:br>
            <a:r>
              <a:rPr lang="de-DE" dirty="0"/>
              <a:t>zimmer@technologiestiftung-berlin.de</a:t>
            </a:r>
            <a:br>
              <a:rPr lang="de-DE" dirty="0"/>
            </a:br>
            <a:r>
              <a:rPr lang="de-DE" dirty="0"/>
              <a:t>T  030 46302 – 500</a:t>
            </a:r>
            <a:br>
              <a:rPr lang="de-DE" dirty="0"/>
            </a:br>
            <a:r>
              <a:rPr lang="de-DE" dirty="0"/>
              <a:t>Twitter: @TSBerlin</a:t>
            </a:r>
          </a:p>
        </p:txBody>
      </p:sp>
    </p:spTree>
    <p:extLst>
      <p:ext uri="{BB962C8B-B14F-4D97-AF65-F5344CB8AC3E}">
        <p14:creationId xmlns:p14="http://schemas.microsoft.com/office/powerpoint/2010/main" val="94988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schluss-Chart">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64400" y="0"/>
            <a:ext cx="1484376" cy="2499360"/>
          </a:xfrm>
          <a:prstGeom prst="rect">
            <a:avLst/>
          </a:prstGeom>
        </p:spPr>
      </p:pic>
      <p:sp>
        <p:nvSpPr>
          <p:cNvPr id="9" name="Textfeld 8"/>
          <p:cNvSpPr txBox="1"/>
          <p:nvPr userDrawn="1"/>
        </p:nvSpPr>
        <p:spPr>
          <a:xfrm>
            <a:off x="6581869" y="6399283"/>
            <a:ext cx="2125582" cy="184666"/>
          </a:xfrm>
          <a:prstGeom prst="rect">
            <a:avLst/>
          </a:prstGeom>
          <a:noFill/>
        </p:spPr>
        <p:txBody>
          <a:bodyPr wrap="none" lIns="0" tIns="0" rIns="0" bIns="0" rtlCol="0">
            <a:spAutoFit/>
          </a:bodyPr>
          <a:lstStyle/>
          <a:p>
            <a:pPr algn="r"/>
            <a:r>
              <a:rPr lang="de-DE" sz="1200" b="1" dirty="0">
                <a:solidFill>
                  <a:schemeClr val="accent1"/>
                </a:solidFill>
              </a:rPr>
              <a:t>technologiestiftung-berlin.de</a:t>
            </a:r>
          </a:p>
        </p:txBody>
      </p:sp>
      <p:sp>
        <p:nvSpPr>
          <p:cNvPr id="4" name="Titel 3"/>
          <p:cNvSpPr>
            <a:spLocks noGrp="1"/>
          </p:cNvSpPr>
          <p:nvPr>
            <p:ph type="title" hasCustomPrompt="1"/>
          </p:nvPr>
        </p:nvSpPr>
        <p:spPr>
          <a:xfrm>
            <a:off x="432000" y="3150000"/>
            <a:ext cx="6480000" cy="1051570"/>
          </a:xfrm>
          <a:noFill/>
        </p:spPr>
        <p:txBody>
          <a:bodyPr wrap="square" lIns="0" tIns="0" rIns="0" bIns="0" rtlCol="0">
            <a:spAutoFit/>
          </a:bodyPr>
          <a:lstStyle>
            <a:lvl1pPr>
              <a:lnSpc>
                <a:spcPts val="4100"/>
              </a:lnSpc>
              <a:defRPr lang="de-DE" sz="3000" b="1" cap="all" baseline="0">
                <a:solidFill>
                  <a:schemeClr val="accent2"/>
                </a:solidFill>
                <a:latin typeface="+mj-lt"/>
                <a:ea typeface="+mn-ea"/>
                <a:cs typeface="+mn-cs"/>
              </a:defRPr>
            </a:lvl1pPr>
          </a:lstStyle>
          <a:p>
            <a:pPr marL="0" lvl="0">
              <a:lnSpc>
                <a:spcPts val="4100"/>
              </a:lnSpc>
            </a:pPr>
            <a:r>
              <a:rPr lang="de-DE" dirty="0"/>
              <a:t>VIELEN DANK </a:t>
            </a:r>
            <a:br>
              <a:rPr lang="de-DE" dirty="0"/>
            </a:br>
            <a:r>
              <a:rPr lang="de-DE" dirty="0"/>
              <a:t>FÜR IHRE AUFMERKSAMKEIT.</a:t>
            </a:r>
          </a:p>
        </p:txBody>
      </p:sp>
      <p:sp>
        <p:nvSpPr>
          <p:cNvPr id="15" name="Textplatzhalter 14"/>
          <p:cNvSpPr>
            <a:spLocks noGrp="1"/>
          </p:cNvSpPr>
          <p:nvPr>
            <p:ph type="body" sz="quarter" idx="10" hasCustomPrompt="1"/>
          </p:nvPr>
        </p:nvSpPr>
        <p:spPr>
          <a:xfrm>
            <a:off x="432000" y="4284000"/>
            <a:ext cx="4247950" cy="1410643"/>
          </a:xfrm>
        </p:spPr>
        <p:txBody>
          <a:bodyPr/>
          <a:lstStyle>
            <a:lvl1pPr>
              <a:spcAft>
                <a:spcPts val="0"/>
              </a:spcAft>
              <a:defRPr>
                <a:solidFill>
                  <a:schemeClr val="accent2"/>
                </a:solidFill>
              </a:defRPr>
            </a:lvl1pPr>
          </a:lstStyle>
          <a:p>
            <a:pPr lvl="0"/>
            <a:r>
              <a:rPr lang="de-DE" dirty="0"/>
              <a:t>Vorstandsvorsitzender</a:t>
            </a:r>
            <a:br>
              <a:rPr lang="de-DE" dirty="0"/>
            </a:br>
            <a:r>
              <a:rPr lang="de-DE" dirty="0"/>
              <a:t>Nicolas Zimmer</a:t>
            </a:r>
            <a:br>
              <a:rPr lang="de-DE" dirty="0"/>
            </a:br>
            <a:r>
              <a:rPr lang="de-DE" dirty="0"/>
              <a:t>zimmer@technologiestiftung-berlin.de</a:t>
            </a:r>
            <a:br>
              <a:rPr lang="de-DE" dirty="0"/>
            </a:br>
            <a:r>
              <a:rPr lang="de-DE" dirty="0"/>
              <a:t>T  030 46302 – 500</a:t>
            </a:r>
            <a:br>
              <a:rPr lang="de-DE" dirty="0"/>
            </a:br>
            <a:r>
              <a:rPr lang="de-DE" dirty="0"/>
              <a:t>Twitter: @TSBerlin</a:t>
            </a:r>
          </a:p>
        </p:txBody>
      </p:sp>
    </p:spTree>
    <p:extLst>
      <p:ext uri="{BB962C8B-B14F-4D97-AF65-F5344CB8AC3E}">
        <p14:creationId xmlns:p14="http://schemas.microsoft.com/office/powerpoint/2010/main" val="213239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Chart / Keyvisual">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1481"/>
            <a:ext cx="9144000" cy="6858000"/>
          </a:xfrm>
          <a:prstGeom prst="rect">
            <a:avLst/>
          </a:prstGeom>
        </p:spPr>
      </p:pic>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29908569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19"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hasCustomPrompt="1"/>
          </p:nvPr>
        </p:nvSpPr>
        <p:spPr bwMode="white">
          <a:xfrm>
            <a:off x="432000" y="3562750"/>
            <a:ext cx="8280200" cy="1051570"/>
          </a:xfrm>
        </p:spPr>
        <p:txBody>
          <a:bodyPr anchor="b">
            <a:spAutoFit/>
          </a:bodyPr>
          <a:lstStyle>
            <a:lvl1pPr>
              <a:lnSpc>
                <a:spcPts val="4100"/>
              </a:lnSpc>
              <a:defRPr sz="3000" b="1">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bwMode="white">
          <a:xfrm>
            <a:off x="432000" y="4859999"/>
            <a:ext cx="8280200" cy="720000"/>
          </a:xfrm>
        </p:spPr>
        <p:txBody>
          <a:bodyPr>
            <a:noAutofit/>
          </a:bodyPr>
          <a:lstStyle>
            <a:lvl1pPr marL="0" indent="0" algn="l">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4" name="Grafik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04989" y="6153904"/>
            <a:ext cx="839724" cy="428244"/>
          </a:xfrm>
          <a:prstGeom prst="rect">
            <a:avLst/>
          </a:prstGeom>
        </p:spPr>
      </p:pic>
    </p:spTree>
    <p:extLst>
      <p:ext uri="{BB962C8B-B14F-4D97-AF65-F5344CB8AC3E}">
        <p14:creationId xmlns:p14="http://schemas.microsoft.com/office/powerpoint/2010/main" val="8813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Chart">
    <p:spTree>
      <p:nvGrpSpPr>
        <p:cNvPr id="1" name=""/>
        <p:cNvGrpSpPr/>
        <p:nvPr/>
      </p:nvGrpSpPr>
      <p:grpSpPr>
        <a:xfrm>
          <a:off x="0" y="0"/>
          <a:ext cx="0" cy="0"/>
          <a:chOff x="0" y="0"/>
          <a:chExt cx="0" cy="0"/>
        </a:xfrm>
      </p:grpSpPr>
      <p:pic>
        <p:nvPicPr>
          <p:cNvPr id="4" name="Grafik 3"/>
          <p:cNvPicPr>
            <a:picLocks noChangeAspect="1"/>
          </p:cNvPicPr>
          <p:nvPr userDrawn="1"/>
        </p:nvPicPr>
        <p:blipFill rotWithShape="1">
          <a:blip r:embed="rId4">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graphicFrame>
        <p:nvGraphicFramePr>
          <p:cNvPr id="9" name="Objekt 8" hidden="1"/>
          <p:cNvGraphicFramePr>
            <a:graphicFrameLocks noChangeAspect="1"/>
          </p:cNvGraphicFramePr>
          <p:nvPr userDrawn="1">
            <p:custDataLst>
              <p:tags r:id="rId2"/>
            </p:custDataLst>
            <p:extLst>
              <p:ext uri="{D42A27DB-BD31-4B8C-83A1-F6EECF244321}">
                <p14:modId xmlns:p14="http://schemas.microsoft.com/office/powerpoint/2010/main" val="378475680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88" name="think-cell Folie" r:id="rId5" imgW="270" imgH="270" progId="TCLayout.ActiveDocument.1">
                  <p:embed/>
                </p:oleObj>
              </mc:Choice>
              <mc:Fallback>
                <p:oleObj name="think-cell Foli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ctrTitle" hasCustomPrompt="1"/>
          </p:nvPr>
        </p:nvSpPr>
        <p:spPr>
          <a:xfrm>
            <a:off x="432000" y="3564000"/>
            <a:ext cx="8280200" cy="1051570"/>
          </a:xfrm>
        </p:spPr>
        <p:txBody>
          <a:bodyPr anchor="b">
            <a:spAutoFit/>
          </a:bodyPr>
          <a:lstStyle>
            <a:lvl1pPr>
              <a:lnSpc>
                <a:spcPts val="4100"/>
              </a:lnSpc>
              <a:defRPr sz="3000" b="1">
                <a:solidFill>
                  <a:schemeClr val="accent2"/>
                </a:solidFill>
              </a:defRPr>
            </a:lvl1pPr>
          </a:lstStyle>
          <a:p>
            <a:r>
              <a:rPr lang="de-DE" dirty="0"/>
              <a:t>TITELMASTERFORMAT DURCH KLICKEN BEARBEITEN</a:t>
            </a:r>
          </a:p>
        </p:txBody>
      </p:sp>
      <p:sp>
        <p:nvSpPr>
          <p:cNvPr id="3" name="Untertitel 2"/>
          <p:cNvSpPr>
            <a:spLocks noGrp="1"/>
          </p:cNvSpPr>
          <p:nvPr>
            <p:ph type="subTitle" idx="1"/>
          </p:nvPr>
        </p:nvSpPr>
        <p:spPr>
          <a:xfrm>
            <a:off x="432000" y="4859999"/>
            <a:ext cx="8280200" cy="720000"/>
          </a:xfrm>
        </p:spPr>
        <p:txBody>
          <a:bodyPr>
            <a:noAutofit/>
          </a:bodyPr>
          <a:lstStyle>
            <a:lvl1pPr marL="0" indent="0" algn="l">
              <a:spcAft>
                <a:spcPts val="0"/>
              </a:spcAft>
              <a:buNone/>
              <a:defRPr sz="16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5" name="Grafik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664400" y="0"/>
            <a:ext cx="1484376" cy="2499360"/>
          </a:xfrm>
          <a:prstGeom prst="rect">
            <a:avLst/>
          </a:prstGeom>
        </p:spPr>
      </p:pic>
    </p:spTree>
    <p:extLst>
      <p:ext uri="{BB962C8B-B14F-4D97-AF65-F5344CB8AC3E}">
        <p14:creationId xmlns:p14="http://schemas.microsoft.com/office/powerpoint/2010/main" val="158890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s-Char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a:xfrm>
            <a:off x="430213" y="6542993"/>
            <a:ext cx="533400" cy="123111"/>
          </a:xfrm>
        </p:spPr>
        <p:txBody>
          <a:bodyPr/>
          <a:lstStyle/>
          <a:p>
            <a:fld id="{8975857B-F947-486C-B504-68444F8838B4}" type="slidenum">
              <a:rPr lang="de-DE" smtClean="0"/>
              <a:t>‹Nr.›</a:t>
            </a:fld>
            <a:endParaRPr lang="de-DE" dirty="0"/>
          </a:p>
        </p:txBody>
      </p:sp>
      <p:sp>
        <p:nvSpPr>
          <p:cNvPr id="11" name="Textplatzhalter 10"/>
          <p:cNvSpPr>
            <a:spLocks noGrp="1"/>
          </p:cNvSpPr>
          <p:nvPr>
            <p:ph type="body" sz="quarter" idx="13" hasCustomPrompt="1"/>
          </p:nvPr>
        </p:nvSpPr>
        <p:spPr>
          <a:xfrm>
            <a:off x="430213" y="5487640"/>
            <a:ext cx="8280000" cy="282129"/>
          </a:xfrm>
        </p:spPr>
        <p:txBody>
          <a:bodyPr anchor="b">
            <a:spAutoFit/>
          </a:bodyPr>
          <a:lstStyle>
            <a:lvl1pPr>
              <a:lnSpc>
                <a:spcPts val="2200"/>
              </a:lnSpc>
              <a:defRPr>
                <a:solidFill>
                  <a:schemeClr val="accent4"/>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de-DE" dirty="0"/>
              <a:t>zum Beispiel:</a:t>
            </a:r>
          </a:p>
        </p:txBody>
      </p:sp>
      <p:pic>
        <p:nvPicPr>
          <p:cNvPr id="8" name="Grafik 7"/>
          <p:cNvPicPr>
            <a:picLocks noChangeAspect="1"/>
          </p:cNvPicPr>
          <p:nvPr userDrawn="1"/>
        </p:nvPicPr>
        <p:blipFill rotWithShape="1">
          <a:blip r:embed="rId2">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1647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Seitennummer">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a:xfrm>
            <a:off x="430213" y="6542993"/>
            <a:ext cx="533400" cy="123111"/>
          </a:xfrm>
        </p:spPr>
        <p:txBody>
          <a:bodyPr/>
          <a:lstStyle/>
          <a:p>
            <a:fld id="{8975857B-F947-486C-B504-68444F8838B4}" type="slidenum">
              <a:rPr lang="de-DE" smtClean="0"/>
              <a:t>‹Nr.›</a:t>
            </a:fld>
            <a:endParaRPr lang="de-DE" dirty="0"/>
          </a:p>
        </p:txBody>
      </p:sp>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260419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2 Spalten">
    <p:spTree>
      <p:nvGrpSpPr>
        <p:cNvPr id="1" name=""/>
        <p:cNvGrpSpPr/>
        <p:nvPr/>
      </p:nvGrpSpPr>
      <p:grpSpPr>
        <a:xfrm>
          <a:off x="0" y="0"/>
          <a:ext cx="0" cy="0"/>
          <a:chOff x="0" y="0"/>
          <a:chExt cx="0" cy="0"/>
        </a:xfrm>
      </p:grpSpPr>
      <p:sp>
        <p:nvSpPr>
          <p:cNvPr id="2" name="Titel 1"/>
          <p:cNvSpPr>
            <a:spLocks noGrp="1"/>
          </p:cNvSpPr>
          <p:nvPr>
            <p:ph type="title"/>
          </p:nvPr>
        </p:nvSpPr>
        <p:spPr>
          <a:xfrm>
            <a:off x="430214" y="540000"/>
            <a:ext cx="8280000" cy="384721"/>
          </a:xfrm>
        </p:spPr>
        <p:txBody>
          <a:bodyPr/>
          <a:lstStyle/>
          <a:p>
            <a:r>
              <a:rPr lang="de-DE"/>
              <a:t>Titelmasterformat durch Klicken bearbeiten</a:t>
            </a:r>
          </a:p>
        </p:txBody>
      </p:sp>
      <p:sp>
        <p:nvSpPr>
          <p:cNvPr id="3" name="Inhaltsplatzhalter 2"/>
          <p:cNvSpPr>
            <a:spLocks noGrp="1"/>
          </p:cNvSpPr>
          <p:nvPr>
            <p:ph idx="1"/>
          </p:nvPr>
        </p:nvSpPr>
        <p:spPr>
          <a:xfrm>
            <a:off x="430214" y="2052000"/>
            <a:ext cx="4032000" cy="194925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8975857B-F947-486C-B504-68444F8838B4}" type="slidenum">
              <a:rPr lang="de-DE" smtClean="0"/>
              <a:t>‹Nr.›</a:t>
            </a:fld>
            <a:endParaRPr lang="de-DE"/>
          </a:p>
        </p:txBody>
      </p:sp>
      <p:sp>
        <p:nvSpPr>
          <p:cNvPr id="5" name="Inhaltsplatzhalter 4"/>
          <p:cNvSpPr>
            <a:spLocks noGrp="1"/>
          </p:cNvSpPr>
          <p:nvPr>
            <p:ph sz="quarter" idx="13"/>
          </p:nvPr>
        </p:nvSpPr>
        <p:spPr>
          <a:xfrm>
            <a:off x="4680200" y="2054225"/>
            <a:ext cx="4032000" cy="19476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pic>
        <p:nvPicPr>
          <p:cNvPr id="8" name="Grafik 7"/>
          <p:cNvPicPr>
            <a:picLocks noChangeAspect="1"/>
          </p:cNvPicPr>
          <p:nvPr userDrawn="1"/>
        </p:nvPicPr>
        <p:blipFill rotWithShape="1">
          <a:blip r:embed="rId2">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307768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mit Bild">
    <p:spTree>
      <p:nvGrpSpPr>
        <p:cNvPr id="1" name=""/>
        <p:cNvGrpSpPr/>
        <p:nvPr/>
      </p:nvGrpSpPr>
      <p:grpSpPr>
        <a:xfrm>
          <a:off x="0" y="0"/>
          <a:ext cx="0" cy="0"/>
          <a:chOff x="0" y="0"/>
          <a:chExt cx="0" cy="0"/>
        </a:xfrm>
      </p:grpSpPr>
      <p:sp>
        <p:nvSpPr>
          <p:cNvPr id="2" name="Titel 1"/>
          <p:cNvSpPr>
            <a:spLocks noGrp="1"/>
          </p:cNvSpPr>
          <p:nvPr>
            <p:ph type="title"/>
          </p:nvPr>
        </p:nvSpPr>
        <p:spPr>
          <a:xfrm>
            <a:off x="430214" y="540000"/>
            <a:ext cx="8280000" cy="384721"/>
          </a:xfrm>
        </p:spPr>
        <p:txBody>
          <a:bodyPr/>
          <a:lstStyle/>
          <a:p>
            <a:r>
              <a:rPr lang="de-DE"/>
              <a:t>Titelmasterformat durch Klicken bearbeiten</a:t>
            </a:r>
          </a:p>
        </p:txBody>
      </p:sp>
      <p:sp>
        <p:nvSpPr>
          <p:cNvPr id="3" name="Inhaltsplatzhalter 2"/>
          <p:cNvSpPr>
            <a:spLocks noGrp="1"/>
          </p:cNvSpPr>
          <p:nvPr>
            <p:ph idx="1"/>
          </p:nvPr>
        </p:nvSpPr>
        <p:spPr>
          <a:xfrm>
            <a:off x="430214" y="2052000"/>
            <a:ext cx="4032000" cy="1949252"/>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8975857B-F947-486C-B504-68444F8838B4}" type="slidenum">
              <a:rPr lang="de-DE" smtClean="0"/>
              <a:t>‹Nr.›</a:t>
            </a:fld>
            <a:endParaRPr lang="de-DE"/>
          </a:p>
        </p:txBody>
      </p:sp>
      <p:sp>
        <p:nvSpPr>
          <p:cNvPr id="8" name="Bildplatzhalter 7"/>
          <p:cNvSpPr>
            <a:spLocks noGrp="1"/>
          </p:cNvSpPr>
          <p:nvPr>
            <p:ph type="pic" sz="quarter" idx="13" hasCustomPrompt="1"/>
          </p:nvPr>
        </p:nvSpPr>
        <p:spPr>
          <a:xfrm>
            <a:off x="4678214" y="2054225"/>
            <a:ext cx="4032000" cy="3519488"/>
          </a:xfrm>
        </p:spPr>
        <p:txBody>
          <a:bodyPr>
            <a:noAutofit/>
          </a:bodyPr>
          <a:lstStyle>
            <a:lvl1pPr algn="ctr">
              <a:defRPr sz="1000"/>
            </a:lvl1pPr>
          </a:lstStyle>
          <a:p>
            <a:r>
              <a:rPr lang="de-DE" dirty="0"/>
              <a:t>Bild durch klicken hinzufügen</a:t>
            </a:r>
          </a:p>
        </p:txBody>
      </p:sp>
      <p:pic>
        <p:nvPicPr>
          <p:cNvPr id="9" name="Grafik 8"/>
          <p:cNvPicPr>
            <a:picLocks noChangeAspect="1"/>
          </p:cNvPicPr>
          <p:nvPr userDrawn="1"/>
        </p:nvPicPr>
        <p:blipFill rotWithShape="1">
          <a:blip r:embed="rId2">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17351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 freier Text">
    <p:spTree>
      <p:nvGrpSpPr>
        <p:cNvPr id="1" name=""/>
        <p:cNvGrpSpPr/>
        <p:nvPr/>
      </p:nvGrpSpPr>
      <p:grpSpPr>
        <a:xfrm>
          <a:off x="0" y="0"/>
          <a:ext cx="0" cy="0"/>
          <a:chOff x="0" y="0"/>
          <a:chExt cx="0" cy="0"/>
        </a:xfrm>
      </p:grpSpPr>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platzhalter 4"/>
          <p:cNvSpPr>
            <a:spLocks noGrp="1"/>
          </p:cNvSpPr>
          <p:nvPr>
            <p:ph type="body" sz="quarter" idx="10"/>
          </p:nvPr>
        </p:nvSpPr>
        <p:spPr bwMode="white">
          <a:xfrm>
            <a:off x="431998" y="2052000"/>
            <a:ext cx="4247951" cy="194925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pic>
        <p:nvPicPr>
          <p:cNvPr id="8" name="Grafik 7"/>
          <p:cNvPicPr>
            <a:picLocks noChangeAspect="1"/>
          </p:cNvPicPr>
          <p:nvPr userDrawn="1"/>
        </p:nvPicPr>
        <p:blipFill rotWithShape="1">
          <a:blip r:embed="rId3">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81792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örderer-Chart">
    <p:spTree>
      <p:nvGrpSpPr>
        <p:cNvPr id="1" name=""/>
        <p:cNvGrpSpPr/>
        <p:nvPr/>
      </p:nvGrpSpPr>
      <p:grpSpPr>
        <a:xfrm>
          <a:off x="0" y="0"/>
          <a:ext cx="0" cy="0"/>
          <a:chOff x="0" y="0"/>
          <a:chExt cx="0" cy="0"/>
        </a:xfrm>
      </p:grpSpPr>
      <p:pic>
        <p:nvPicPr>
          <p:cNvPr id="12" name="Grafik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8000" y="6155330"/>
            <a:ext cx="1458000" cy="396076"/>
          </a:xfrm>
          <a:prstGeom prst="rect">
            <a:avLst/>
          </a:prstGeom>
        </p:spPr>
      </p:pic>
      <p:pic>
        <p:nvPicPr>
          <p:cNvPr id="4" name="Grafik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99600" y="6256999"/>
            <a:ext cx="1177200" cy="284882"/>
          </a:xfrm>
          <a:prstGeom prst="rect">
            <a:avLst/>
          </a:prstGeom>
        </p:spPr>
      </p:pic>
      <p:pic>
        <p:nvPicPr>
          <p:cNvPr id="5" name="Grafik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00000" y="6138189"/>
            <a:ext cx="594000" cy="413217"/>
          </a:xfrm>
          <a:prstGeom prst="rect">
            <a:avLst/>
          </a:prstGeom>
        </p:spPr>
      </p:pic>
      <p:pic>
        <p:nvPicPr>
          <p:cNvPr id="11" name="Grafik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79200" y="6200842"/>
            <a:ext cx="568800" cy="341039"/>
          </a:xfrm>
          <a:prstGeom prst="rect">
            <a:avLst/>
          </a:prstGeom>
        </p:spPr>
      </p:pic>
      <p:sp>
        <p:nvSpPr>
          <p:cNvPr id="2" name="Titel 1"/>
          <p:cNvSpPr>
            <a:spLocks noGrp="1"/>
          </p:cNvSpPr>
          <p:nvPr>
            <p:ph type="title"/>
          </p:nvPr>
        </p:nvSpPr>
        <p:spPr/>
        <p:txBody>
          <a:bodyPr/>
          <a:lstStyle/>
          <a:p>
            <a:r>
              <a:rPr lang="de-DE"/>
              <a:t>Titelmasterformat durch Klicken bearbeiten</a:t>
            </a:r>
            <a:endParaRPr lang="de-DE" dirty="0"/>
          </a:p>
        </p:txBody>
      </p:sp>
      <p:sp>
        <p:nvSpPr>
          <p:cNvPr id="3" name="Foliennummernplatzhalter 2"/>
          <p:cNvSpPr>
            <a:spLocks noGrp="1"/>
          </p:cNvSpPr>
          <p:nvPr>
            <p:ph type="sldNum" sz="quarter" idx="10"/>
          </p:nvPr>
        </p:nvSpPr>
        <p:spPr>
          <a:xfrm>
            <a:off x="432000" y="6448933"/>
            <a:ext cx="533400" cy="123111"/>
          </a:xfrm>
        </p:spPr>
        <p:txBody>
          <a:bodyPr/>
          <a:lstStyle/>
          <a:p>
            <a:fld id="{8975857B-F947-486C-B504-68444F8838B4}" type="slidenum">
              <a:rPr lang="de-DE" smtClean="0"/>
              <a:pPr/>
              <a:t>‹Nr.›</a:t>
            </a:fld>
            <a:endParaRPr lang="de-DE" dirty="0"/>
          </a:p>
        </p:txBody>
      </p:sp>
      <p:pic>
        <p:nvPicPr>
          <p:cNvPr id="10" name="Grafik 9"/>
          <p:cNvPicPr>
            <a:picLocks noChangeAspect="1"/>
          </p:cNvPicPr>
          <p:nvPr userDrawn="1"/>
        </p:nvPicPr>
        <p:blipFill rotWithShape="1">
          <a:blip r:embed="rId6">
            <a:extLst>
              <a:ext uri="{28A0092B-C50C-407E-A947-70E740481C1C}">
                <a14:useLocalDpi xmlns:a14="http://schemas.microsoft.com/office/drawing/2010/main" val="0"/>
              </a:ext>
            </a:extLst>
          </a:blip>
          <a:srcRect l="14892" t="18121" b="7773"/>
          <a:stretch/>
        </p:blipFill>
        <p:spPr>
          <a:xfrm>
            <a:off x="7488254" y="6155176"/>
            <a:ext cx="1216800" cy="449373"/>
          </a:xfrm>
          <a:prstGeom prst="rect">
            <a:avLst/>
          </a:prstGeom>
        </p:spPr>
      </p:pic>
    </p:spTree>
    <p:extLst>
      <p:ext uri="{BB962C8B-B14F-4D97-AF65-F5344CB8AC3E}">
        <p14:creationId xmlns:p14="http://schemas.microsoft.com/office/powerpoint/2010/main" val="206434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0214" y="540000"/>
            <a:ext cx="8280000" cy="384721"/>
          </a:xfrm>
          <a:prstGeom prst="rect">
            <a:avLst/>
          </a:prstGeom>
        </p:spPr>
        <p:txBody>
          <a:bodyPr vert="horz" lIns="0" tIns="0" rIns="0" bIns="0" rtlCol="0" anchor="t">
            <a:spAutoFit/>
          </a:bodyPr>
          <a:lstStyle/>
          <a:p>
            <a:r>
              <a:rPr lang="de-DE" dirty="0"/>
              <a:t>Titelmasterformat durch Klicken bearbeiten</a:t>
            </a:r>
          </a:p>
        </p:txBody>
      </p:sp>
      <p:sp>
        <p:nvSpPr>
          <p:cNvPr id="3" name="Textplatzhalter 2"/>
          <p:cNvSpPr>
            <a:spLocks noGrp="1"/>
          </p:cNvSpPr>
          <p:nvPr>
            <p:ph type="body" idx="1"/>
          </p:nvPr>
        </p:nvSpPr>
        <p:spPr>
          <a:xfrm>
            <a:off x="430214" y="2052000"/>
            <a:ext cx="8280000" cy="1949252"/>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432000" y="6448933"/>
            <a:ext cx="533400" cy="123111"/>
          </a:xfrm>
          <a:prstGeom prst="rect">
            <a:avLst/>
          </a:prstGeom>
        </p:spPr>
        <p:txBody>
          <a:bodyPr vert="horz" wrap="square" lIns="0" tIns="0" rIns="0" bIns="0" rtlCol="0" anchor="ctr">
            <a:spAutoFit/>
          </a:bodyPr>
          <a:lstStyle>
            <a:lvl1pPr algn="l">
              <a:defRPr sz="800">
                <a:solidFill>
                  <a:schemeClr val="tx1"/>
                </a:solidFill>
              </a:defRPr>
            </a:lvl1pPr>
          </a:lstStyle>
          <a:p>
            <a:fld id="{8975857B-F947-486C-B504-68444F8838B4}" type="slidenum">
              <a:rPr lang="de-DE" smtClean="0"/>
              <a:pPr/>
              <a:t>‹Nr.›</a:t>
            </a:fld>
            <a:endParaRPr lang="de-DE" dirty="0"/>
          </a:p>
        </p:txBody>
      </p:sp>
    </p:spTree>
    <p:extLst>
      <p:ext uri="{BB962C8B-B14F-4D97-AF65-F5344CB8AC3E}">
        <p14:creationId xmlns:p14="http://schemas.microsoft.com/office/powerpoint/2010/main" val="3498650575"/>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49" r:id="rId3"/>
    <p:sldLayoutId id="2147483650" r:id="rId4"/>
    <p:sldLayoutId id="2147483662" r:id="rId5"/>
    <p:sldLayoutId id="2147483657" r:id="rId6"/>
    <p:sldLayoutId id="2147483656" r:id="rId7"/>
    <p:sldLayoutId id="2147483658" r:id="rId8"/>
    <p:sldLayoutId id="2147483659" r:id="rId9"/>
    <p:sldLayoutId id="2147483660" r:id="rId10"/>
    <p:sldLayoutId id="2147483661" r:id="rId11"/>
  </p:sldLayoutIdLst>
  <p:hf hdr="0" ftr="0" dt="0"/>
  <p:txStyles>
    <p:titleStyle>
      <a:lvl1pPr algn="l" defTabSz="914400" rtl="0" eaLnBrk="1" latinLnBrk="0" hangingPunct="1">
        <a:lnSpc>
          <a:spcPts val="3000"/>
        </a:lnSpc>
        <a:spcBef>
          <a:spcPct val="0"/>
        </a:spcBef>
        <a:buNone/>
        <a:defRPr sz="2400" kern="1200">
          <a:solidFill>
            <a:schemeClr val="accent2"/>
          </a:solidFill>
          <a:latin typeface="+mj-lt"/>
          <a:ea typeface="+mj-ea"/>
          <a:cs typeface="Arial" panose="020B060402020202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600" kern="1200">
          <a:solidFill>
            <a:schemeClr val="tx1"/>
          </a:solidFill>
          <a:latin typeface="+mn-lt"/>
          <a:ea typeface="+mn-ea"/>
          <a:cs typeface="Arial" panose="020B0604020202020204" pitchFamily="34" charset="0"/>
        </a:defRPr>
      </a:lvl1pPr>
      <a:lvl2pPr marL="179388"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358775"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538163"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717550"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clausnitzer@technologiestiftung-berlin.de" TargetMode="External"/><Relationship Id="rId2" Type="http://schemas.openxmlformats.org/officeDocument/2006/relationships/hyperlink" Target="https://skopjepulse.mk/"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arduino.cc/en/main/softwar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chnologiestiftung/workshops"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iki.dragino.com/index.php?title=Lora/GPS_Shield"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e.wikipedia.org/wiki/NMEA_0183" TargetMode="External"/><Relationship Id="rId2" Type="http://schemas.openxmlformats.org/officeDocument/2006/relationships/hyperlink" Target="https://de.wikipedia.org/wiki/Globales_Navigationssatellitensystem" TargetMode="External"/><Relationship Id="rId1" Type="http://schemas.openxmlformats.org/officeDocument/2006/relationships/slideLayout" Target="../slideLayouts/slideLayout4.xml"/><Relationship Id="rId4" Type="http://schemas.openxmlformats.org/officeDocument/2006/relationships/hyperlink" Target="https://de.wikipedia.org/wiki/Assisted_Global_Positioning_Syste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nologiestiftung-berlin.de/de/hackingbox-1"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4.xml"/><Relationship Id="rId4" Type="http://schemas.openxmlformats.org/officeDocument/2006/relationships/hyperlink" Target="https://www.thethingsnetwork.org/community/berlin/post/gateways-zum-ausleihen-verfugbar"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ttnmapper.org/faq.php"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reativecommons.org/licenses/by-sa/3.0/d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arduino.cc/en/Tutorial/HomePag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wiki.dragino.com/index.php?title=Lora/GPS_Shield" TargetMode="External"/><Relationship Id="rId5" Type="http://schemas.openxmlformats.org/officeDocument/2006/relationships/hyperlink" Target="http://wiki.dragino.com/index.php?title=Lora_Shield" TargetMode="External"/><Relationship Id="rId4" Type="http://schemas.openxmlformats.org/officeDocument/2006/relationships/hyperlink" Target="https://www.arduino.cc/reference/d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chnologiestiftung/workshop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tthijskooijman/arduino-lmic"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50123" y="1893540"/>
            <a:ext cx="8408152" cy="3154710"/>
          </a:xfrm>
        </p:spPr>
        <p:txBody>
          <a:bodyPr/>
          <a:lstStyle/>
          <a:p>
            <a:r>
              <a:rPr lang="de-DE" sz="1800" dirty="0" smtClean="0">
                <a:latin typeface="ClanPro-Book"/>
                <a:cs typeface="ClanPro-Book"/>
              </a:rPr>
              <a:t>Materialien für </a:t>
            </a:r>
            <a:r>
              <a:rPr lang="de-DE" sz="3600" dirty="0" smtClean="0">
                <a:latin typeface="ClanPro-Book"/>
                <a:cs typeface="ClanPro-Book"/>
              </a:rPr>
              <a:t/>
            </a:r>
            <a:br>
              <a:rPr lang="de-DE" sz="3600" dirty="0" smtClean="0">
                <a:latin typeface="ClanPro-Book"/>
                <a:cs typeface="ClanPro-Book"/>
              </a:rPr>
            </a:br>
            <a:r>
              <a:rPr lang="de-DE" sz="3600" dirty="0" smtClean="0">
                <a:latin typeface="ClanPro-Book"/>
                <a:cs typeface="ClanPro-Book"/>
              </a:rPr>
              <a:t>LoRaWAN – Workshops</a:t>
            </a:r>
            <a:br>
              <a:rPr lang="de-DE" sz="3600" dirty="0" smtClean="0">
                <a:latin typeface="ClanPro-Book"/>
                <a:cs typeface="ClanPro-Book"/>
              </a:rPr>
            </a:br>
            <a:r>
              <a:rPr lang="de-DE" sz="3600" dirty="0" smtClean="0">
                <a:latin typeface="ClanPro-Book"/>
                <a:cs typeface="ClanPro-Book"/>
              </a:rPr>
              <a:t>- Sensorbau</a:t>
            </a:r>
            <a:br>
              <a:rPr lang="de-DE" sz="3600" dirty="0" smtClean="0">
                <a:latin typeface="ClanPro-Book"/>
                <a:cs typeface="ClanPro-Book"/>
              </a:rPr>
            </a:br>
            <a:r>
              <a:rPr lang="de-DE" sz="3600" dirty="0" smtClean="0">
                <a:latin typeface="ClanPro-Book"/>
                <a:cs typeface="ClanPro-Book"/>
              </a:rPr>
              <a:t>- GPS-</a:t>
            </a:r>
            <a:r>
              <a:rPr lang="de-DE" sz="3600" dirty="0" err="1" smtClean="0">
                <a:latin typeface="ClanPro-Book"/>
                <a:cs typeface="ClanPro-Book"/>
              </a:rPr>
              <a:t>Tracker</a:t>
            </a:r>
            <a:r>
              <a:rPr lang="de-DE" sz="3600" dirty="0" smtClean="0">
                <a:latin typeface="ClanPro-Book"/>
                <a:cs typeface="ClanPro-Book"/>
              </a:rPr>
              <a:t/>
            </a:r>
            <a:br>
              <a:rPr lang="de-DE" sz="3600" dirty="0" smtClean="0">
                <a:latin typeface="ClanPro-Book"/>
                <a:cs typeface="ClanPro-Book"/>
              </a:rPr>
            </a:br>
            <a:r>
              <a:rPr lang="de-DE" sz="3600" dirty="0">
                <a:latin typeface="ClanPro-Book"/>
                <a:cs typeface="ClanPro-Book"/>
              </a:rPr>
              <a:t/>
            </a:r>
            <a:br>
              <a:rPr lang="de-DE" sz="3600" dirty="0">
                <a:latin typeface="ClanPro-Book"/>
                <a:cs typeface="ClanPro-Book"/>
              </a:rPr>
            </a:br>
            <a:r>
              <a:rPr lang="de-DE" sz="1400" dirty="0" smtClean="0">
                <a:latin typeface="ClanPro-Book"/>
                <a:cs typeface="ClanPro-Book"/>
              </a:rPr>
              <a:t>Technologiestiftung Berlin, </a:t>
            </a:r>
            <a:r>
              <a:rPr lang="de-DE" sz="1400" dirty="0" smtClean="0">
                <a:latin typeface="ClanPro-Book"/>
                <a:cs typeface="ClanPro-Book"/>
              </a:rPr>
              <a:t>17.01.2019 // 23.07.2019</a:t>
            </a:r>
            <a:endParaRPr lang="de-DE" sz="1050" i="1" dirty="0">
              <a:latin typeface="ClanPro-Book"/>
              <a:cs typeface="ClanPro-Book"/>
            </a:endParaRPr>
          </a:p>
        </p:txBody>
      </p:sp>
      <p:sp>
        <p:nvSpPr>
          <p:cNvPr id="3" name="Untertitel 2"/>
          <p:cNvSpPr>
            <a:spLocks noGrp="1"/>
          </p:cNvSpPr>
          <p:nvPr>
            <p:ph type="subTitle" idx="1"/>
          </p:nvPr>
        </p:nvSpPr>
        <p:spPr>
          <a:xfrm>
            <a:off x="507248" y="5531215"/>
            <a:ext cx="8280200" cy="720000"/>
          </a:xfrm>
        </p:spPr>
        <p:txBody>
          <a:bodyPr/>
          <a:lstStyle/>
          <a:p>
            <a:pPr>
              <a:lnSpc>
                <a:spcPts val="1600"/>
              </a:lnSpc>
              <a:spcAft>
                <a:spcPts val="600"/>
              </a:spcAft>
            </a:pPr>
            <a:r>
              <a:rPr lang="de-DE" dirty="0" smtClean="0">
                <a:latin typeface="ClanPro-Book"/>
                <a:cs typeface="ClanPro-Book"/>
              </a:rPr>
              <a:t>Dr. Christian Hammel</a:t>
            </a:r>
            <a:r>
              <a:rPr lang="de-DE" dirty="0" smtClean="0"/>
              <a:t>, Technologiestiftung Berlin, 2019</a:t>
            </a:r>
            <a:endParaRPr lang="de-DE" dirty="0" smtClean="0">
              <a:latin typeface="ClanPro-Book"/>
              <a:cs typeface="ClanPro-Book"/>
            </a:endParaRPr>
          </a:p>
        </p:txBody>
      </p:sp>
      <p:pic>
        <p:nvPicPr>
          <p:cNvPr id="4098" name="Picture 2" descr="Logo The Things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6117095"/>
            <a:ext cx="660399" cy="50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857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Schaltung aufbauen: Sensor</a:t>
            </a:r>
            <a:endParaRPr lang="de-DE" dirty="0"/>
          </a:p>
        </p:txBody>
      </p:sp>
      <p:pic>
        <p:nvPicPr>
          <p:cNvPr id="31" name="Grafik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648" y="1490989"/>
            <a:ext cx="4572019" cy="4104861"/>
          </a:xfrm>
          <a:prstGeom prst="rect">
            <a:avLst/>
          </a:prstGeom>
        </p:spPr>
      </p:pic>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4692418"/>
            <a:ext cx="1848670" cy="1417314"/>
          </a:xfrm>
          <a:prstGeom prst="rect">
            <a:avLst/>
          </a:prstGeom>
        </p:spPr>
      </p:pic>
      <p:sp>
        <p:nvSpPr>
          <p:cNvPr id="13" name="Textfeld 12"/>
          <p:cNvSpPr txBox="1"/>
          <p:nvPr/>
        </p:nvSpPr>
        <p:spPr>
          <a:xfrm>
            <a:off x="5045365" y="540000"/>
            <a:ext cx="3848378" cy="954107"/>
          </a:xfrm>
          <a:prstGeom prst="rect">
            <a:avLst/>
          </a:prstGeom>
          <a:noFill/>
        </p:spPr>
        <p:txBody>
          <a:bodyPr wrap="square" rtlCol="0">
            <a:spAutoFit/>
          </a:bodyPr>
          <a:lstStyle/>
          <a:p>
            <a:r>
              <a:rPr lang="de-DE" sz="1400" b="1" dirty="0" smtClean="0"/>
              <a:t>Sensor am Arduino anschließen:</a:t>
            </a:r>
          </a:p>
          <a:p>
            <a:pPr marL="106363" indent="-106363">
              <a:buFont typeface="Arial" panose="020B0604020202020204" pitchFamily="34" charset="0"/>
              <a:buChar char="•"/>
            </a:pPr>
            <a:r>
              <a:rPr lang="de-DE" sz="1400" dirty="0" smtClean="0"/>
              <a:t>GND an GND (Analogseite)</a:t>
            </a:r>
          </a:p>
          <a:p>
            <a:pPr marL="106363" indent="-106363">
              <a:buFont typeface="Arial" panose="020B0604020202020204" pitchFamily="34" charset="0"/>
              <a:buChar char="•"/>
            </a:pPr>
            <a:r>
              <a:rPr lang="de-DE" sz="1400" dirty="0" smtClean="0"/>
              <a:t>5V an 5V (Analogseite), Konvention: rot an +</a:t>
            </a:r>
          </a:p>
          <a:p>
            <a:pPr marL="106363" indent="-106363">
              <a:buFont typeface="Arial" panose="020B0604020202020204" pitchFamily="34" charset="0"/>
              <a:buChar char="•"/>
            </a:pPr>
            <a:r>
              <a:rPr lang="de-DE" sz="1400" dirty="0" smtClean="0"/>
              <a:t>Messausgang auf Analogeingang 0</a:t>
            </a:r>
            <a:endParaRPr lang="de-DE" sz="1400" dirty="0"/>
          </a:p>
        </p:txBody>
      </p:sp>
      <p:sp>
        <p:nvSpPr>
          <p:cNvPr id="20" name="Textfeld 19"/>
          <p:cNvSpPr txBox="1"/>
          <p:nvPr/>
        </p:nvSpPr>
        <p:spPr>
          <a:xfrm>
            <a:off x="1621834" y="5072630"/>
            <a:ext cx="1568058" cy="523220"/>
          </a:xfrm>
          <a:prstGeom prst="rect">
            <a:avLst/>
          </a:prstGeom>
          <a:noFill/>
        </p:spPr>
        <p:txBody>
          <a:bodyPr wrap="none" rtlCol="0">
            <a:spAutoFit/>
          </a:bodyPr>
          <a:lstStyle/>
          <a:p>
            <a:r>
              <a:rPr lang="de-DE" sz="1400" dirty="0" smtClean="0"/>
              <a:t>Ansicht:</a:t>
            </a:r>
            <a:br>
              <a:rPr lang="de-DE" sz="1400" dirty="0" smtClean="0"/>
            </a:br>
            <a:r>
              <a:rPr lang="de-DE" sz="1400" dirty="0" smtClean="0"/>
              <a:t>flache Seite oben</a:t>
            </a:r>
            <a:endParaRPr lang="de-DE" sz="1400" dirty="0"/>
          </a:p>
        </p:txBody>
      </p:sp>
      <p:pic>
        <p:nvPicPr>
          <p:cNvPr id="3" name="Grafik 2"/>
          <p:cNvPicPr>
            <a:picLocks noChangeAspect="1"/>
          </p:cNvPicPr>
          <p:nvPr/>
        </p:nvPicPr>
        <p:blipFill rotWithShape="1">
          <a:blip r:embed="rId4">
            <a:extLst>
              <a:ext uri="{28A0092B-C50C-407E-A947-70E740481C1C}">
                <a14:useLocalDpi xmlns:a14="http://schemas.microsoft.com/office/drawing/2010/main" val="0"/>
              </a:ext>
            </a:extLst>
          </a:blip>
          <a:srcRect l="6606" t="19949" r="12905" b="35434"/>
          <a:stretch/>
        </p:blipFill>
        <p:spPr>
          <a:xfrm>
            <a:off x="430213" y="1119521"/>
            <a:ext cx="4615151" cy="3411199"/>
          </a:xfrm>
          <a:prstGeom prst="rect">
            <a:avLst/>
          </a:prstGeom>
        </p:spPr>
      </p:pic>
      <p:cxnSp>
        <p:nvCxnSpPr>
          <p:cNvPr id="8" name="Gerader Verbinder 7"/>
          <p:cNvCxnSpPr/>
          <p:nvPr/>
        </p:nvCxnSpPr>
        <p:spPr>
          <a:xfrm>
            <a:off x="6430617" y="5282042"/>
            <a:ext cx="1" cy="1264797"/>
          </a:xfrm>
          <a:prstGeom prst="line">
            <a:avLst/>
          </a:prstGeom>
          <a:ln w="38100" cap="sq">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flipH="1" flipV="1">
            <a:off x="675862" y="6549579"/>
            <a:ext cx="5754757" cy="1"/>
          </a:xfrm>
          <a:prstGeom prst="line">
            <a:avLst/>
          </a:prstGeom>
          <a:ln w="38100" cap="sq">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675862" y="6142834"/>
            <a:ext cx="0" cy="409079"/>
          </a:xfrm>
          <a:prstGeom prst="line">
            <a:avLst/>
          </a:prstGeom>
          <a:ln w="38100" cap="sq">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1073426" y="6162118"/>
            <a:ext cx="0" cy="254207"/>
          </a:xfrm>
          <a:prstGeom prst="line">
            <a:avLst/>
          </a:prstGeom>
          <a:ln w="44450">
            <a:solidFill>
              <a:srgbClr val="DDF30D"/>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1073426" y="6416325"/>
            <a:ext cx="6251713" cy="0"/>
          </a:xfrm>
          <a:prstGeom prst="line">
            <a:avLst/>
          </a:prstGeom>
          <a:ln w="44450">
            <a:solidFill>
              <a:srgbClr val="DDF30D"/>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4096" name="Gerader Verbinder 4095"/>
          <p:cNvCxnSpPr/>
          <p:nvPr/>
        </p:nvCxnSpPr>
        <p:spPr>
          <a:xfrm flipV="1">
            <a:off x="7325139" y="5282042"/>
            <a:ext cx="0" cy="1134283"/>
          </a:xfrm>
          <a:prstGeom prst="line">
            <a:avLst/>
          </a:prstGeom>
          <a:ln w="44450">
            <a:solidFill>
              <a:srgbClr val="DDF30D"/>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4101" name="Gerader Verbinder 4100"/>
          <p:cNvCxnSpPr/>
          <p:nvPr/>
        </p:nvCxnSpPr>
        <p:spPr>
          <a:xfrm flipH="1" flipV="1">
            <a:off x="1461052" y="6023113"/>
            <a:ext cx="9939" cy="262700"/>
          </a:xfrm>
          <a:prstGeom prst="line">
            <a:avLst/>
          </a:prstGeom>
          <a:ln w="38100">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4105" name="Gerader Verbinder 4104"/>
          <p:cNvCxnSpPr/>
          <p:nvPr/>
        </p:nvCxnSpPr>
        <p:spPr>
          <a:xfrm flipV="1">
            <a:off x="1461052" y="6285812"/>
            <a:ext cx="5327374" cy="8838"/>
          </a:xfrm>
          <a:prstGeom prst="line">
            <a:avLst/>
          </a:prstGeom>
          <a:ln w="38100">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4107" name="Gerader Verbinder 4106"/>
          <p:cNvCxnSpPr/>
          <p:nvPr/>
        </p:nvCxnSpPr>
        <p:spPr>
          <a:xfrm flipV="1">
            <a:off x="6788426" y="5334242"/>
            <a:ext cx="0" cy="960406"/>
          </a:xfrm>
          <a:prstGeom prst="line">
            <a:avLst/>
          </a:prstGeom>
          <a:ln w="38100">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4" name="Foliennummernplatzhalter 3"/>
          <p:cNvSpPr>
            <a:spLocks noGrp="1"/>
          </p:cNvSpPr>
          <p:nvPr>
            <p:ph type="sldNum" sz="quarter" idx="12"/>
          </p:nvPr>
        </p:nvSpPr>
        <p:spPr/>
        <p:txBody>
          <a:bodyPr/>
          <a:lstStyle/>
          <a:p>
            <a:fld id="{8975857B-F947-486C-B504-68444F8838B4}" type="slidenum">
              <a:rPr lang="de-DE" smtClean="0"/>
              <a:t>10</a:t>
            </a:fld>
            <a:endParaRPr lang="de-DE" dirty="0"/>
          </a:p>
        </p:txBody>
      </p:sp>
      <p:sp>
        <p:nvSpPr>
          <p:cNvPr id="19" name="Textplatzhalter 4"/>
          <p:cNvSpPr>
            <a:spLocks noGrp="1"/>
          </p:cNvSpPr>
          <p:nvPr>
            <p:ph type="body" sz="quarter" idx="13"/>
          </p:nvPr>
        </p:nvSpPr>
        <p:spPr>
          <a:xfrm>
            <a:off x="1472019" y="6561118"/>
            <a:ext cx="5270425" cy="242246"/>
          </a:xfrm>
        </p:spPr>
        <p:txBody>
          <a:bodyPr/>
          <a:lstStyle/>
          <a:p>
            <a:r>
              <a:rPr lang="de-DE" sz="1050" dirty="0" smtClean="0">
                <a:solidFill>
                  <a:schemeClr val="tx1"/>
                </a:solidFill>
                <a:latin typeface="ClanPro-Book"/>
                <a:cs typeface="ClanPro-Book"/>
              </a:rPr>
              <a:t>Bild: Technologiestiftung, Dragino</a:t>
            </a:r>
            <a:endParaRPr lang="de-DE" sz="1050" dirty="0">
              <a:solidFill>
                <a:schemeClr val="tx1"/>
              </a:solidFill>
              <a:latin typeface="ClanPro-Book"/>
              <a:cs typeface="ClanPro-Book"/>
            </a:endParaRPr>
          </a:p>
        </p:txBody>
      </p:sp>
    </p:spTree>
    <p:extLst>
      <p:ext uri="{BB962C8B-B14F-4D97-AF65-F5344CB8AC3E}">
        <p14:creationId xmlns:p14="http://schemas.microsoft.com/office/powerpoint/2010/main" val="100873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idx="4294967295"/>
          </p:nvPr>
        </p:nvSpPr>
        <p:spPr>
          <a:xfrm>
            <a:off x="341644" y="539750"/>
            <a:ext cx="7938756" cy="385763"/>
          </a:xfrm>
        </p:spPr>
        <p:txBody>
          <a:bodyPr/>
          <a:lstStyle/>
          <a:p>
            <a:r>
              <a:rPr lang="de-DE" dirty="0" smtClean="0"/>
              <a:t>Arduino bei TTN anmelden, Daten senden und decodieren</a:t>
            </a:r>
            <a:endParaRPr lang="de-DE" dirty="0"/>
          </a:p>
        </p:txBody>
      </p:sp>
      <p:sp>
        <p:nvSpPr>
          <p:cNvPr id="18" name="Textfeld 17"/>
          <p:cNvSpPr txBox="1"/>
          <p:nvPr/>
        </p:nvSpPr>
        <p:spPr>
          <a:xfrm>
            <a:off x="271228" y="1067524"/>
            <a:ext cx="8597971" cy="5262979"/>
          </a:xfrm>
          <a:prstGeom prst="rect">
            <a:avLst/>
          </a:prstGeom>
          <a:noFill/>
        </p:spPr>
        <p:txBody>
          <a:bodyPr wrap="square" rtlCol="0">
            <a:spAutoFit/>
          </a:bodyPr>
          <a:lstStyle/>
          <a:p>
            <a:pPr marL="342900" indent="-342900">
              <a:buFont typeface="+mj-lt"/>
              <a:buAutoNum type="arabicPeriod"/>
            </a:pPr>
            <a:r>
              <a:rPr lang="de-DE" sz="1400" b="1" dirty="0" smtClean="0"/>
              <a:t>Bei TTN einloggen (wer keinen Account hat, muss sich im Web bei TTN einen anlegen)</a:t>
            </a:r>
            <a:r>
              <a:rPr lang="de-DE" sz="1400" b="1" dirty="0"/>
              <a:t/>
            </a:r>
            <a:br>
              <a:rPr lang="de-DE" sz="1400" b="1" dirty="0"/>
            </a:br>
            <a:r>
              <a:rPr lang="de-DE" sz="1400" dirty="0" smtClean="0"/>
              <a:t>TTN-Konsole:</a:t>
            </a:r>
            <a:br>
              <a:rPr lang="de-DE" sz="1400" dirty="0" smtClean="0"/>
            </a:br>
            <a:r>
              <a:rPr lang="de-DE" sz="1400" dirty="0" smtClean="0"/>
              <a:t>Anwendung </a:t>
            </a:r>
            <a:r>
              <a:rPr lang="de-DE" sz="1400" dirty="0"/>
              <a:t>anlegen, </a:t>
            </a:r>
            <a:r>
              <a:rPr lang="de-DE" sz="1400" dirty="0" smtClean="0"/>
              <a:t/>
            </a:r>
            <a:br>
              <a:rPr lang="de-DE" sz="1400" dirty="0" smtClean="0"/>
            </a:br>
            <a:r>
              <a:rPr lang="de-DE" sz="1400" dirty="0" err="1" smtClean="0"/>
              <a:t>device</a:t>
            </a:r>
            <a:r>
              <a:rPr lang="de-DE" sz="1400" dirty="0" smtClean="0"/>
              <a:t> </a:t>
            </a:r>
            <a:r>
              <a:rPr lang="de-DE" sz="1400" dirty="0"/>
              <a:t>anlegen, </a:t>
            </a:r>
            <a:r>
              <a:rPr lang="de-DE" sz="1400" dirty="0" smtClean="0"/>
              <a:t/>
            </a:r>
            <a:br>
              <a:rPr lang="de-DE" sz="1400" dirty="0" smtClean="0"/>
            </a:br>
            <a:r>
              <a:rPr lang="de-DE" sz="1400" dirty="0" smtClean="0"/>
              <a:t>Settings</a:t>
            </a:r>
            <a:r>
              <a:rPr lang="de-DE" sz="1400" dirty="0"/>
              <a:t>, ABP, generiert Schlüssel und Device-ID</a:t>
            </a:r>
          </a:p>
          <a:p>
            <a:pPr marL="342900" indent="-342900">
              <a:buFont typeface="+mj-lt"/>
              <a:buAutoNum type="arabicPeriod"/>
            </a:pPr>
            <a:endParaRPr lang="de-DE" sz="1400" b="1" dirty="0" smtClean="0"/>
          </a:p>
          <a:p>
            <a:pPr marL="342900" indent="-342900">
              <a:buFont typeface="+mj-lt"/>
              <a:buAutoNum type="arabicPeriod"/>
            </a:pPr>
            <a:r>
              <a:rPr lang="de-DE" sz="1400" b="1" dirty="0" smtClean="0"/>
              <a:t>Arduino IDE starten</a:t>
            </a:r>
            <a:br>
              <a:rPr lang="de-DE" sz="1400" b="1" dirty="0" smtClean="0"/>
            </a:br>
            <a:r>
              <a:rPr lang="de-DE" sz="1400" dirty="0" smtClean="0"/>
              <a:t>TSB-Mustercode </a:t>
            </a:r>
            <a:r>
              <a:rPr lang="de-DE" sz="1400" dirty="0"/>
              <a:t>(</a:t>
            </a:r>
            <a:r>
              <a:rPr lang="de-DE" sz="1400" dirty="0" err="1"/>
              <a:t>temperatur_basteltreff.ino</a:t>
            </a:r>
            <a:r>
              <a:rPr lang="de-DE" sz="1400" dirty="0"/>
              <a:t>) </a:t>
            </a:r>
            <a:r>
              <a:rPr lang="de-DE" sz="1400" dirty="0" smtClean="0"/>
              <a:t>in die IDE </a:t>
            </a:r>
            <a:r>
              <a:rPr lang="de-DE" sz="1400" b="1" dirty="0" smtClean="0"/>
              <a:t>aber noch nicht auf den Arduino </a:t>
            </a:r>
            <a:r>
              <a:rPr lang="de-DE" sz="1400" dirty="0" smtClean="0"/>
              <a:t>laden </a:t>
            </a:r>
            <a:br>
              <a:rPr lang="de-DE" sz="1400" dirty="0" smtClean="0"/>
            </a:br>
            <a:r>
              <a:rPr lang="de-DE" sz="1400" dirty="0" smtClean="0"/>
              <a:t>(die Schlüssel im Beispiel sind fake als Syntaxbeispiel. Sie produzieren Fehler.).</a:t>
            </a:r>
            <a:br>
              <a:rPr lang="de-DE" sz="1400" dirty="0" smtClean="0"/>
            </a:br>
            <a:r>
              <a:rPr lang="de-DE" sz="1400" dirty="0" smtClean="0"/>
              <a:t>Die Schlüssel Network Session Key, </a:t>
            </a:r>
            <a:r>
              <a:rPr lang="de-DE" sz="1400" dirty="0" err="1" smtClean="0"/>
              <a:t>Appskey</a:t>
            </a:r>
            <a:r>
              <a:rPr lang="de-DE" sz="1400" dirty="0" smtClean="0"/>
              <a:t> (</a:t>
            </a:r>
            <a:r>
              <a:rPr lang="de-DE" sz="1400" dirty="0" err="1" smtClean="0"/>
              <a:t>msb</a:t>
            </a:r>
            <a:r>
              <a:rPr lang="de-DE" sz="1400" dirty="0" smtClean="0"/>
              <a:t>) und Device ID (hex) (≠ EUI !) in den Mustercode einpflegen (Schlüsselformat mit &lt;-&gt; umschalten, ganz rechts: Kopier-Button).</a:t>
            </a:r>
            <a:br>
              <a:rPr lang="de-DE" sz="1400" dirty="0" smtClean="0"/>
            </a:br>
            <a:r>
              <a:rPr lang="de-DE" sz="1400" dirty="0" smtClean="0"/>
              <a:t>Eine beliebige interne ID könnt ihr einbauen, wenn ihr mehrere Nodes auseinanderhalten wollt.</a:t>
            </a:r>
            <a:br>
              <a:rPr lang="de-DE" sz="1400" dirty="0" smtClean="0"/>
            </a:br>
            <a:endParaRPr lang="de-DE" sz="1400" dirty="0" smtClean="0"/>
          </a:p>
          <a:p>
            <a:pPr marL="342900" indent="-342900">
              <a:buFont typeface="+mj-lt"/>
              <a:buAutoNum type="arabicPeriod"/>
            </a:pPr>
            <a:r>
              <a:rPr lang="de-DE" sz="1400" b="1" dirty="0" smtClean="0"/>
              <a:t>Code hochladen</a:t>
            </a:r>
            <a:r>
              <a:rPr lang="de-DE" sz="1400" dirty="0" smtClean="0"/>
              <a:t/>
            </a:r>
            <a:br>
              <a:rPr lang="de-DE" sz="1400" dirty="0" smtClean="0"/>
            </a:br>
            <a:r>
              <a:rPr lang="de-DE" sz="1400" dirty="0" smtClean="0"/>
              <a:t>Wenn eure Schlüssel richtig eingetragen sind, dann seht ihr im seriellen Monitor Daten, die ihr erwartet und in eurer Konsole Daten, die noch nicht sinnvoll sind.</a:t>
            </a:r>
            <a:br>
              <a:rPr lang="de-DE" sz="1400" dirty="0" smtClean="0"/>
            </a:br>
            <a:r>
              <a:rPr lang="de-DE" sz="1400" dirty="0" smtClean="0"/>
              <a:t>Wenn die optionale Kontroll-LED angeschlossen ist und der Sensor &gt;30° warm ist, geht die LED an.</a:t>
            </a:r>
            <a:br>
              <a:rPr lang="de-DE" sz="1400" dirty="0" smtClean="0"/>
            </a:br>
            <a:endParaRPr lang="de-DE" sz="1400" dirty="0" smtClean="0"/>
          </a:p>
          <a:p>
            <a:pPr marL="342900" indent="-342900">
              <a:buFont typeface="+mj-lt"/>
              <a:buAutoNum type="arabicPeriod"/>
            </a:pPr>
            <a:r>
              <a:rPr lang="de-DE" sz="1400" b="1" dirty="0" smtClean="0"/>
              <a:t>Payload-Decoder einrichten</a:t>
            </a:r>
            <a:br>
              <a:rPr lang="de-DE" sz="1400" b="1" dirty="0" smtClean="0"/>
            </a:br>
            <a:r>
              <a:rPr lang="de-DE" sz="1400" dirty="0" smtClean="0"/>
              <a:t>Damit die an TTN gesendeten Daten wieder in eine sinnvolle Form kommen, legt ihr über die TTN-Konsole einen </a:t>
            </a:r>
            <a:r>
              <a:rPr lang="de-DE" sz="1400" dirty="0" err="1" smtClean="0"/>
              <a:t>payload</a:t>
            </a:r>
            <a:r>
              <a:rPr lang="de-DE" sz="1400" dirty="0" smtClean="0"/>
              <a:t>-decoder an. Code dafür (</a:t>
            </a:r>
            <a:r>
              <a:rPr lang="de-DE" sz="1400" dirty="0" err="1" smtClean="0"/>
              <a:t>javascript</a:t>
            </a:r>
            <a:r>
              <a:rPr lang="de-DE" sz="1400" dirty="0" smtClean="0"/>
              <a:t>) steht als Kommentar im </a:t>
            </a:r>
            <a:r>
              <a:rPr lang="de-DE" sz="1400" dirty="0" err="1" smtClean="0"/>
              <a:t>Arduino-Testcode</a:t>
            </a:r>
            <a:r>
              <a:rPr lang="de-DE" sz="1400" dirty="0" smtClean="0"/>
              <a:t>.</a:t>
            </a:r>
            <a:br>
              <a:rPr lang="de-DE" sz="1400" dirty="0" smtClean="0"/>
            </a:br>
            <a:endParaRPr lang="de-DE" sz="1400" dirty="0" smtClean="0"/>
          </a:p>
          <a:p>
            <a:pPr marL="342900" indent="-342900">
              <a:buFont typeface="+mj-lt"/>
              <a:buAutoNum type="arabicPeriod"/>
            </a:pPr>
            <a:r>
              <a:rPr lang="de-DE" sz="1400" b="1" dirty="0" smtClean="0"/>
              <a:t>Code verstehen</a:t>
            </a:r>
            <a:br>
              <a:rPr lang="de-DE" sz="1400" b="1" dirty="0" smtClean="0"/>
            </a:br>
            <a:r>
              <a:rPr lang="de-DE" sz="1400" b="1" dirty="0" smtClean="0"/>
              <a:t>versuchen wir direkt im Code, dafür sind Kommentare im Code.</a:t>
            </a:r>
            <a:endParaRPr lang="de-DE" sz="1400" b="1" dirty="0"/>
          </a:p>
        </p:txBody>
      </p:sp>
      <p:sp>
        <p:nvSpPr>
          <p:cNvPr id="2" name="Foliennummernplatzhalter 1"/>
          <p:cNvSpPr>
            <a:spLocks noGrp="1"/>
          </p:cNvSpPr>
          <p:nvPr>
            <p:ph type="sldNum" sz="quarter" idx="12"/>
          </p:nvPr>
        </p:nvSpPr>
        <p:spPr/>
        <p:txBody>
          <a:bodyPr/>
          <a:lstStyle/>
          <a:p>
            <a:fld id="{8975857B-F947-486C-B504-68444F8838B4}" type="slidenum">
              <a:rPr lang="de-DE" smtClean="0"/>
              <a:t>11</a:t>
            </a:fld>
            <a:endParaRPr lang="de-DE" dirty="0"/>
          </a:p>
        </p:txBody>
      </p:sp>
    </p:spTree>
    <p:extLst>
      <p:ext uri="{BB962C8B-B14F-4D97-AF65-F5344CB8AC3E}">
        <p14:creationId xmlns:p14="http://schemas.microsoft.com/office/powerpoint/2010/main" val="1328342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Daten ansehen und prüfen</a:t>
            </a:r>
            <a:endParaRPr lang="de-DE" dirty="0"/>
          </a:p>
        </p:txBody>
      </p:sp>
      <p:sp>
        <p:nvSpPr>
          <p:cNvPr id="18" name="Textfeld 17"/>
          <p:cNvSpPr txBox="1"/>
          <p:nvPr/>
        </p:nvSpPr>
        <p:spPr>
          <a:xfrm>
            <a:off x="279134" y="1246429"/>
            <a:ext cx="8749052" cy="5262979"/>
          </a:xfrm>
          <a:prstGeom prst="rect">
            <a:avLst/>
          </a:prstGeom>
          <a:noFill/>
        </p:spPr>
        <p:txBody>
          <a:bodyPr wrap="square" rtlCol="0">
            <a:spAutoFit/>
          </a:bodyPr>
          <a:lstStyle/>
          <a:p>
            <a:pPr marL="342900" indent="-342900">
              <a:buFont typeface="+mj-lt"/>
              <a:buAutoNum type="arabicPeriod"/>
            </a:pPr>
            <a:r>
              <a:rPr lang="de-DE" sz="1400" b="1" dirty="0" smtClean="0"/>
              <a:t>Direkt bei TTN</a:t>
            </a:r>
            <a:r>
              <a:rPr lang="de-DE" sz="1400" b="1" dirty="0"/>
              <a:t/>
            </a:r>
            <a:br>
              <a:rPr lang="de-DE" sz="1400" b="1" dirty="0"/>
            </a:br>
            <a:r>
              <a:rPr lang="de-DE" sz="1400" dirty="0" smtClean="0"/>
              <a:t>TTN-Konsole: in eurer </a:t>
            </a:r>
            <a:r>
              <a:rPr lang="de-DE" sz="1400" dirty="0" err="1" smtClean="0"/>
              <a:t>Application</a:t>
            </a:r>
            <a:r>
              <a:rPr lang="de-DE" sz="1400" dirty="0" smtClean="0"/>
              <a:t> / eurem Device könnt ihr die Daten live sehen.</a:t>
            </a:r>
            <a:br>
              <a:rPr lang="de-DE" sz="1400" dirty="0" smtClean="0"/>
            </a:br>
            <a:r>
              <a:rPr lang="de-DE" sz="1400" dirty="0" smtClean="0"/>
              <a:t>Wenn der Decoder funktioniert, werden sie auch entschlüsselt.</a:t>
            </a:r>
            <a:br>
              <a:rPr lang="de-DE" sz="1400" dirty="0" smtClean="0"/>
            </a:br>
            <a:endParaRPr lang="de-DE" sz="1400" b="1" dirty="0" smtClean="0"/>
          </a:p>
          <a:p>
            <a:pPr marL="342900" indent="-342900">
              <a:buFont typeface="+mj-lt"/>
              <a:buAutoNum type="arabicPeriod"/>
            </a:pPr>
            <a:r>
              <a:rPr lang="de-DE" sz="1400" b="1" dirty="0" smtClean="0"/>
              <a:t>Von TTN auslesen</a:t>
            </a:r>
            <a:br>
              <a:rPr lang="de-DE" sz="1400" b="1" dirty="0" smtClean="0"/>
            </a:br>
            <a:r>
              <a:rPr lang="de-DE" sz="1400" b="1" dirty="0" smtClean="0"/>
              <a:t>über http: </a:t>
            </a:r>
            <a:r>
              <a:rPr lang="de-DE" sz="1400" dirty="0" smtClean="0"/>
              <a:t>geht, sprengt hier aber schnell den Rahmen</a:t>
            </a:r>
            <a:br>
              <a:rPr lang="de-DE" sz="1400" dirty="0" smtClean="0"/>
            </a:br>
            <a:r>
              <a:rPr lang="de-DE" sz="1400" b="1" dirty="0" smtClean="0"/>
              <a:t>über MQTT:</a:t>
            </a:r>
            <a:r>
              <a:rPr lang="de-DE" sz="1400" dirty="0" smtClean="0"/>
              <a:t> für diesen Standard gibt es einige fertige Viewer.</a:t>
            </a:r>
            <a:br>
              <a:rPr lang="de-DE" sz="1400" dirty="0" smtClean="0"/>
            </a:br>
            <a:endParaRPr lang="de-DE" sz="1400" dirty="0" smtClean="0"/>
          </a:p>
          <a:p>
            <a:pPr marL="342900" indent="-342900">
              <a:buFont typeface="+mj-lt"/>
              <a:buAutoNum type="arabicPeriod"/>
            </a:pPr>
            <a:r>
              <a:rPr lang="de-DE" sz="1400" b="1" dirty="0" smtClean="0"/>
              <a:t>MQTT</a:t>
            </a:r>
            <a:r>
              <a:rPr lang="de-DE" sz="1400" dirty="0" smtClean="0"/>
              <a:t/>
            </a:r>
            <a:br>
              <a:rPr lang="de-DE" sz="1400" dirty="0" smtClean="0"/>
            </a:br>
            <a:r>
              <a:rPr lang="de-DE" sz="1400" dirty="0" smtClean="0"/>
              <a:t>liefert Datenfelder, die ein Viewer „abonniert“ und anzeigt, nutzt üblicherweise </a:t>
            </a:r>
            <a:r>
              <a:rPr lang="de-DE" sz="1400" dirty="0" err="1" smtClean="0"/>
              <a:t>tcp</a:t>
            </a:r>
            <a:r>
              <a:rPr lang="de-DE" sz="1400" dirty="0" smtClean="0"/>
              <a:t> auf Port 1883. </a:t>
            </a:r>
            <a:br>
              <a:rPr lang="de-DE" sz="1400" dirty="0" smtClean="0"/>
            </a:br>
            <a:r>
              <a:rPr lang="de-DE" sz="1400" dirty="0" smtClean="0"/>
              <a:t>Ein Datenfeld hat Name und Wert und heißt in MQTT-</a:t>
            </a:r>
            <a:r>
              <a:rPr lang="de-DE" sz="1400" dirty="0" err="1" smtClean="0"/>
              <a:t>Sprech</a:t>
            </a:r>
            <a:r>
              <a:rPr lang="de-DE" sz="1400" dirty="0" smtClean="0"/>
              <a:t> „Topic“.</a:t>
            </a:r>
            <a:br>
              <a:rPr lang="de-DE" sz="1400" dirty="0" smtClean="0"/>
            </a:br>
            <a:r>
              <a:rPr lang="de-DE" sz="1400" dirty="0" smtClean="0"/>
              <a:t>Da wir eine End-zu-End-Verschlüsselung haben und auf das </a:t>
            </a:r>
            <a:r>
              <a:rPr lang="de-DE" sz="1400" dirty="0" err="1" smtClean="0"/>
              <a:t>Application</a:t>
            </a:r>
            <a:r>
              <a:rPr lang="de-DE" sz="1400" dirty="0" smtClean="0"/>
              <a:t>-Ende nicht jeder Zugriff haben soll, braucht der Viewer einen Schlüssel/</a:t>
            </a:r>
            <a:r>
              <a:rPr lang="de-DE" sz="1400" dirty="0" err="1" smtClean="0"/>
              <a:t>password</a:t>
            </a:r>
            <a:r>
              <a:rPr lang="de-DE" sz="1400" dirty="0" smtClean="0"/>
              <a:t> zum Zugriff auf die Daten.</a:t>
            </a:r>
            <a:br>
              <a:rPr lang="de-DE" sz="1400" dirty="0" smtClean="0"/>
            </a:br>
            <a:r>
              <a:rPr lang="de-DE" sz="1400" dirty="0" smtClean="0"/>
              <a:t>Unsere Topics sehen so aus:     </a:t>
            </a:r>
            <a:r>
              <a:rPr lang="de-DE" sz="1400" b="1" dirty="0" smtClean="0"/>
              <a:t>A</a:t>
            </a:r>
            <a:r>
              <a:rPr lang="en-US" sz="1400" b="1" dirty="0" err="1" smtClean="0"/>
              <a:t>ppID</a:t>
            </a:r>
            <a:r>
              <a:rPr lang="en-US" sz="1400" b="1" dirty="0" smtClean="0"/>
              <a:t>/devices/</a:t>
            </a:r>
            <a:r>
              <a:rPr lang="en-US" sz="1400" b="1" dirty="0" err="1" smtClean="0"/>
              <a:t>deviceID</a:t>
            </a:r>
            <a:r>
              <a:rPr lang="en-US" sz="1400" b="1" dirty="0" smtClean="0"/>
              <a:t>/up  </a:t>
            </a:r>
            <a:r>
              <a:rPr lang="en-US" sz="1400" b="1" dirty="0"/>
              <a:t>(/EUERDATENFELD</a:t>
            </a:r>
            <a:r>
              <a:rPr lang="en-US" sz="1400" dirty="0" smtClean="0"/>
              <a:t>)</a:t>
            </a:r>
            <a:br>
              <a:rPr lang="en-US" sz="1400" dirty="0" smtClean="0"/>
            </a:br>
            <a:r>
              <a:rPr lang="en-US" sz="1400" dirty="0" err="1" smtClean="0"/>
              <a:t>Wenn</a:t>
            </a:r>
            <a:r>
              <a:rPr lang="en-US" sz="1400" dirty="0" smtClean="0"/>
              <a:t> </a:t>
            </a:r>
            <a:r>
              <a:rPr lang="en-US" sz="1400" dirty="0" err="1" smtClean="0"/>
              <a:t>ihr</a:t>
            </a:r>
            <a:r>
              <a:rPr lang="en-US" sz="1400" dirty="0" smtClean="0"/>
              <a:t> </a:t>
            </a:r>
            <a:r>
              <a:rPr lang="en-US" sz="1400" dirty="0" err="1" smtClean="0"/>
              <a:t>viele</a:t>
            </a:r>
            <a:r>
              <a:rPr lang="en-US" sz="1400" dirty="0" smtClean="0"/>
              <a:t> devices </a:t>
            </a:r>
            <a:r>
              <a:rPr lang="en-US" sz="1400" dirty="0" err="1" smtClean="0"/>
              <a:t>habt</a:t>
            </a:r>
            <a:r>
              <a:rPr lang="en-US" sz="1400" dirty="0" smtClean="0"/>
              <a:t>, </a:t>
            </a:r>
            <a:r>
              <a:rPr lang="en-US" sz="1400" dirty="0" err="1" smtClean="0"/>
              <a:t>sollte</a:t>
            </a:r>
            <a:r>
              <a:rPr lang="en-US" sz="1400" dirty="0" smtClean="0"/>
              <a:t> das so </a:t>
            </a:r>
            <a:r>
              <a:rPr lang="en-US" sz="1400" dirty="0" err="1" smtClean="0"/>
              <a:t>aussehen</a:t>
            </a:r>
            <a:r>
              <a:rPr lang="en-US" sz="1400" dirty="0" smtClean="0"/>
              <a:t>: </a:t>
            </a:r>
            <a:r>
              <a:rPr lang="en-US" sz="1400" dirty="0" err="1"/>
              <a:t>AppID</a:t>
            </a:r>
            <a:r>
              <a:rPr lang="en-US" sz="1400" dirty="0"/>
              <a:t>/devices</a:t>
            </a:r>
            <a:r>
              <a:rPr lang="en-US" sz="1400" dirty="0" smtClean="0"/>
              <a:t>/+/up  </a:t>
            </a:r>
            <a:r>
              <a:rPr lang="en-US" sz="1400" dirty="0"/>
              <a:t>(/EUERDATENFELD</a:t>
            </a:r>
            <a:r>
              <a:rPr lang="en-US" sz="1400" dirty="0" smtClean="0"/>
              <a:t>)</a:t>
            </a:r>
            <a:br>
              <a:rPr lang="en-US" sz="1400" dirty="0" smtClean="0"/>
            </a:br>
            <a:r>
              <a:rPr lang="en-US" sz="1400" dirty="0" err="1" smtClean="0"/>
              <a:t>Zugang</a:t>
            </a:r>
            <a:r>
              <a:rPr lang="en-US" sz="1400" dirty="0" smtClean="0"/>
              <a:t>: </a:t>
            </a:r>
            <a:r>
              <a:rPr lang="en-US" sz="1400" dirty="0"/>
              <a:t>Host: </a:t>
            </a:r>
            <a:r>
              <a:rPr lang="en-US" sz="1400" dirty="0" err="1" smtClean="0"/>
              <a:t>eu.thethings.network</a:t>
            </a:r>
            <a:r>
              <a:rPr lang="en-US" sz="1400" dirty="0" smtClean="0"/>
              <a:t> ; Port</a:t>
            </a:r>
            <a:r>
              <a:rPr lang="en-US" sz="1400" dirty="0"/>
              <a:t>: </a:t>
            </a:r>
            <a:r>
              <a:rPr lang="en-US" sz="1400" dirty="0" smtClean="0"/>
              <a:t>1183 ; Username</a:t>
            </a:r>
            <a:r>
              <a:rPr lang="en-US" sz="1400" dirty="0"/>
              <a:t>; </a:t>
            </a:r>
            <a:r>
              <a:rPr lang="en-US" sz="1400" dirty="0" smtClean="0"/>
              <a:t>App-ID ; Password</a:t>
            </a:r>
            <a:r>
              <a:rPr lang="en-US" sz="1400" dirty="0"/>
              <a:t>: App-Access Key</a:t>
            </a:r>
            <a:r>
              <a:rPr lang="de-DE" sz="1400" dirty="0" smtClean="0"/>
              <a:t/>
            </a:r>
            <a:br>
              <a:rPr lang="de-DE" sz="1400" dirty="0" smtClean="0"/>
            </a:br>
            <a:endParaRPr lang="de-DE" sz="1400" dirty="0" smtClean="0"/>
          </a:p>
          <a:p>
            <a:pPr marL="342900" indent="-342900">
              <a:buFont typeface="+mj-lt"/>
              <a:buAutoNum type="arabicPeriod"/>
            </a:pPr>
            <a:r>
              <a:rPr lang="de-DE" sz="1400" b="1" dirty="0" smtClean="0"/>
              <a:t>MQTT mit Android-Apps:  MQTT Dash</a:t>
            </a:r>
            <a:r>
              <a:rPr lang="de-DE" sz="1400" dirty="0" smtClean="0"/>
              <a:t>, </a:t>
            </a:r>
            <a:r>
              <a:rPr lang="de-DE" sz="1400" b="1" dirty="0" smtClean="0"/>
              <a:t>Linear MQTT Dashboard</a:t>
            </a:r>
            <a:r>
              <a:rPr lang="de-DE" sz="1400" dirty="0" smtClean="0"/>
              <a:t>, </a:t>
            </a:r>
            <a:r>
              <a:rPr lang="de-DE" sz="1400" dirty="0" err="1" smtClean="0"/>
              <a:t>MyMQTT</a:t>
            </a:r>
            <a:r>
              <a:rPr lang="de-DE" sz="1400" dirty="0" smtClean="0"/>
              <a:t/>
            </a:r>
            <a:br>
              <a:rPr lang="de-DE" sz="1400" dirty="0" smtClean="0"/>
            </a:br>
            <a:r>
              <a:rPr lang="de-DE" sz="1400" dirty="0" smtClean="0"/>
              <a:t>(Tipp: App-Access-Key abtippen geht immer schief! </a:t>
            </a:r>
            <a:br>
              <a:rPr lang="de-DE" sz="1400" dirty="0" smtClean="0"/>
            </a:br>
            <a:r>
              <a:rPr lang="de-DE" sz="1400" dirty="0" smtClean="0"/>
              <a:t>  Lösung: Browser oder die App TTN Mobile können </a:t>
            </a:r>
            <a:r>
              <a:rPr lang="de-DE" sz="1400" dirty="0" err="1" smtClean="0"/>
              <a:t>copy</a:t>
            </a:r>
            <a:r>
              <a:rPr lang="de-DE" sz="1400" dirty="0" smtClean="0"/>
              <a:t> und </a:t>
            </a:r>
            <a:r>
              <a:rPr lang="de-DE" sz="1400" dirty="0" err="1" smtClean="0"/>
              <a:t>paste</a:t>
            </a:r>
            <a:r>
              <a:rPr lang="de-DE" sz="1400" dirty="0" smtClean="0"/>
              <a:t>.)</a:t>
            </a:r>
            <a:r>
              <a:rPr lang="de-DE" sz="1400" b="1" dirty="0" smtClean="0"/>
              <a:t> </a:t>
            </a:r>
            <a:br>
              <a:rPr lang="de-DE" sz="1400" b="1" dirty="0" smtClean="0"/>
            </a:br>
            <a:endParaRPr lang="de-DE" sz="1400" b="1" dirty="0" smtClean="0"/>
          </a:p>
          <a:p>
            <a:pPr marL="342900" indent="-342900">
              <a:buFont typeface="+mj-lt"/>
              <a:buAutoNum type="arabicPeriod"/>
            </a:pPr>
            <a:r>
              <a:rPr lang="de-DE" sz="1400" b="1" dirty="0" smtClean="0"/>
              <a:t>MQTT </a:t>
            </a:r>
            <a:r>
              <a:rPr lang="de-DE" sz="1400" b="1" dirty="0"/>
              <a:t>mit Chrome:</a:t>
            </a:r>
            <a:r>
              <a:rPr lang="de-DE" sz="1400" dirty="0"/>
              <a:t> </a:t>
            </a:r>
            <a:r>
              <a:rPr lang="de-DE" sz="1400" dirty="0" err="1"/>
              <a:t>Plugin</a:t>
            </a:r>
            <a:r>
              <a:rPr lang="de-DE" sz="1400" dirty="0"/>
              <a:t> MQTT-Lens</a:t>
            </a:r>
            <a:r>
              <a:rPr lang="de-DE" sz="1400" b="1" dirty="0"/>
              <a:t/>
            </a:r>
            <a:br>
              <a:rPr lang="de-DE" sz="1400" b="1" dirty="0"/>
            </a:br>
            <a:endParaRPr lang="de-DE" sz="1400" dirty="0"/>
          </a:p>
          <a:p>
            <a:pPr marL="342900" indent="-342900">
              <a:buFont typeface="+mj-lt"/>
              <a:buAutoNum type="arabicPeriod"/>
            </a:pPr>
            <a:endParaRPr lang="de-DE" sz="1400" dirty="0"/>
          </a:p>
        </p:txBody>
      </p:sp>
      <p:sp>
        <p:nvSpPr>
          <p:cNvPr id="5" name="Foliennummernplatzhalter 5"/>
          <p:cNvSpPr>
            <a:spLocks noGrp="1"/>
          </p:cNvSpPr>
          <p:nvPr>
            <p:ph type="sldNum" sz="quarter" idx="12"/>
          </p:nvPr>
        </p:nvSpPr>
        <p:spPr>
          <a:xfrm>
            <a:off x="430213" y="6542993"/>
            <a:ext cx="533400" cy="123111"/>
          </a:xfrm>
        </p:spPr>
        <p:txBody>
          <a:bodyPr/>
          <a:lstStyle/>
          <a:p>
            <a:fld id="{8975857B-F947-486C-B504-68444F8838B4}" type="slidenum">
              <a:rPr lang="de-DE" smtClean="0"/>
              <a:t>12</a:t>
            </a:fld>
            <a:endParaRPr lang="de-DE" dirty="0"/>
          </a:p>
        </p:txBody>
      </p:sp>
    </p:spTree>
    <p:extLst>
      <p:ext uri="{BB962C8B-B14F-4D97-AF65-F5344CB8AC3E}">
        <p14:creationId xmlns:p14="http://schemas.microsoft.com/office/powerpoint/2010/main" val="163963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Daten nutzen: Live-Graph mit </a:t>
            </a:r>
            <a:r>
              <a:rPr lang="de-DE" dirty="0" err="1" smtClean="0"/>
              <a:t>LinearMQTT</a:t>
            </a:r>
            <a:r>
              <a:rPr lang="de-DE" dirty="0" smtClean="0"/>
              <a:t> (Android)</a:t>
            </a:r>
            <a:endParaRPr lang="de-DE" dirty="0"/>
          </a:p>
        </p:txBody>
      </p:sp>
      <p:sp>
        <p:nvSpPr>
          <p:cNvPr id="18" name="Textfeld 17"/>
          <p:cNvSpPr txBox="1"/>
          <p:nvPr/>
        </p:nvSpPr>
        <p:spPr>
          <a:xfrm>
            <a:off x="279134" y="1246429"/>
            <a:ext cx="8573464" cy="4401205"/>
          </a:xfrm>
          <a:prstGeom prst="rect">
            <a:avLst/>
          </a:prstGeom>
          <a:noFill/>
        </p:spPr>
        <p:txBody>
          <a:bodyPr wrap="square" rtlCol="0">
            <a:spAutoFit/>
          </a:bodyPr>
          <a:lstStyle/>
          <a:p>
            <a:pPr marL="342900" indent="-342900">
              <a:buFont typeface="+mj-lt"/>
              <a:buAutoNum type="arabicPeriod"/>
            </a:pPr>
            <a:r>
              <a:rPr lang="de-DE" sz="1400" b="1" dirty="0" smtClean="0"/>
              <a:t>Sicherheit und Privacy</a:t>
            </a:r>
            <a:r>
              <a:rPr lang="de-DE" sz="1400" b="1" dirty="0"/>
              <a:t/>
            </a:r>
            <a:br>
              <a:rPr lang="de-DE" sz="1400" b="1" dirty="0"/>
            </a:br>
            <a:r>
              <a:rPr lang="de-DE" sz="1400" dirty="0" smtClean="0"/>
              <a:t>Ihr installiert eine App und gewährt ihr Rechte. Der Hersteller „</a:t>
            </a:r>
            <a:r>
              <a:rPr lang="de-DE" sz="1400" dirty="0" err="1" smtClean="0"/>
              <a:t>ravendmaster</a:t>
            </a:r>
            <a:r>
              <a:rPr lang="de-DE" sz="1400" dirty="0" smtClean="0"/>
              <a:t>“ ist lt. Impressum in Russland .</a:t>
            </a:r>
            <a:br>
              <a:rPr lang="de-DE" sz="1400" dirty="0" smtClean="0"/>
            </a:br>
            <a:r>
              <a:rPr lang="de-DE" sz="1400" b="1" dirty="0" smtClean="0"/>
              <a:t>Wem das zu dubios ist, der sollte es nicht nutzen.</a:t>
            </a:r>
            <a:br>
              <a:rPr lang="de-DE" sz="1400" b="1" dirty="0" smtClean="0"/>
            </a:br>
            <a:endParaRPr lang="de-DE" sz="1400" b="1" dirty="0" smtClean="0"/>
          </a:p>
          <a:p>
            <a:pPr marL="342900" indent="-342900">
              <a:buFont typeface="+mj-lt"/>
              <a:buAutoNum type="arabicPeriod"/>
            </a:pPr>
            <a:r>
              <a:rPr lang="en-US" sz="1400" b="1" dirty="0" smtClean="0"/>
              <a:t>MQTT-</a:t>
            </a:r>
            <a:r>
              <a:rPr lang="en-US" sz="1400" b="1" dirty="0" err="1" smtClean="0"/>
              <a:t>Verbindung</a:t>
            </a:r>
            <a:r>
              <a:rPr lang="en-US" sz="1400" b="1" dirty="0" smtClean="0"/>
              <a:t> </a:t>
            </a:r>
            <a:r>
              <a:rPr lang="en-US" sz="1400" b="1" dirty="0" err="1"/>
              <a:t>herstellen</a:t>
            </a:r>
            <a:r>
              <a:rPr lang="en-US" sz="1400" dirty="0"/>
              <a:t/>
            </a:r>
            <a:br>
              <a:rPr lang="en-US" sz="1400" dirty="0"/>
            </a:br>
            <a:r>
              <a:rPr lang="en-US" sz="1400" dirty="0" smtClean="0"/>
              <a:t>“</a:t>
            </a:r>
            <a:r>
              <a:rPr lang="en-US" sz="1400" b="1" dirty="0" smtClean="0"/>
              <a:t>Menu</a:t>
            </a:r>
            <a:r>
              <a:rPr lang="en-US" sz="1400" dirty="0" smtClean="0"/>
              <a:t>”-Symbol </a:t>
            </a:r>
            <a:r>
              <a:rPr lang="en-US" sz="1400" dirty="0" err="1" smtClean="0"/>
              <a:t>oben</a:t>
            </a:r>
            <a:r>
              <a:rPr lang="en-US" sz="1400" dirty="0" smtClean="0"/>
              <a:t> </a:t>
            </a:r>
            <a:r>
              <a:rPr lang="en-US" sz="1400" dirty="0" err="1" smtClean="0"/>
              <a:t>rechts</a:t>
            </a:r>
            <a:r>
              <a:rPr lang="en-US" sz="1400" dirty="0" smtClean="0"/>
              <a:t>; App-Settings</a:t>
            </a:r>
            <a:r>
              <a:rPr lang="en-US" sz="1400" dirty="0"/>
              <a:t/>
            </a:r>
            <a:br>
              <a:rPr lang="en-US" sz="1400" dirty="0"/>
            </a:br>
            <a:r>
              <a:rPr lang="de-DE" sz="1400" dirty="0" smtClean="0"/>
              <a:t>Server: tcp://eu.thethings.network </a:t>
            </a:r>
            <a:r>
              <a:rPr lang="de-DE" sz="1400" dirty="0"/>
              <a:t>; Port: 1883 ; Username: </a:t>
            </a:r>
            <a:r>
              <a:rPr lang="de-DE" sz="1400" dirty="0" err="1"/>
              <a:t>AppID</a:t>
            </a:r>
            <a:r>
              <a:rPr lang="de-DE" sz="1400" dirty="0"/>
              <a:t> ; User </a:t>
            </a:r>
            <a:r>
              <a:rPr lang="de-DE" sz="1400" dirty="0" err="1"/>
              <a:t>password</a:t>
            </a:r>
            <a:r>
              <a:rPr lang="de-DE" sz="1400" dirty="0"/>
              <a:t>: App-Access Key (den zeigt die TTN-Konsole an); Client ID: generiert die App selbst</a:t>
            </a:r>
            <a:br>
              <a:rPr lang="de-DE" sz="1400" dirty="0"/>
            </a:br>
            <a:r>
              <a:rPr lang="de-DE" sz="1400" dirty="0"/>
              <a:t>(Tipp: App-Access-Key abtippen geht immer schief! Browser oder TTN Mobile können </a:t>
            </a:r>
            <a:r>
              <a:rPr lang="de-DE" sz="1400" dirty="0" err="1"/>
              <a:t>copy</a:t>
            </a:r>
            <a:r>
              <a:rPr lang="de-DE" sz="1400" dirty="0"/>
              <a:t> und </a:t>
            </a:r>
            <a:r>
              <a:rPr lang="de-DE" sz="1400" dirty="0" err="1"/>
              <a:t>paste</a:t>
            </a:r>
            <a:r>
              <a:rPr lang="de-DE" sz="1400" dirty="0"/>
              <a:t>)</a:t>
            </a:r>
          </a:p>
          <a:p>
            <a:pPr marL="342900" indent="-342900">
              <a:buFont typeface="+mj-lt"/>
              <a:buAutoNum type="arabicPeriod"/>
            </a:pPr>
            <a:endParaRPr lang="de-DE" sz="1400" b="1" dirty="0" smtClean="0"/>
          </a:p>
          <a:p>
            <a:pPr marL="342900" indent="-342900">
              <a:buFont typeface="+mj-lt"/>
              <a:buAutoNum type="arabicPeriod"/>
            </a:pPr>
            <a:r>
              <a:rPr lang="de-DE" sz="1400" b="1" dirty="0" smtClean="0"/>
              <a:t>Graph-</a:t>
            </a:r>
            <a:r>
              <a:rPr lang="de-DE" sz="1400" b="1" dirty="0" err="1" smtClean="0"/>
              <a:t>Widget</a:t>
            </a:r>
            <a:r>
              <a:rPr lang="de-DE" sz="1400" b="1" dirty="0" smtClean="0"/>
              <a:t> basteln</a:t>
            </a:r>
            <a:br>
              <a:rPr lang="de-DE" sz="1400" b="1" dirty="0" smtClean="0"/>
            </a:br>
            <a:r>
              <a:rPr lang="de-DE" sz="1400" dirty="0" smtClean="0"/>
              <a:t>„</a:t>
            </a:r>
            <a:r>
              <a:rPr lang="de-DE" sz="1400" b="1" dirty="0" smtClean="0"/>
              <a:t>Menu</a:t>
            </a:r>
            <a:r>
              <a:rPr lang="de-DE" sz="1400" dirty="0" smtClean="0"/>
              <a:t>“-Symbol oben rechts; Tabs ; „+“ ; </a:t>
            </a:r>
            <a:r>
              <a:rPr lang="de-DE" sz="1400" dirty="0" err="1" smtClean="0"/>
              <a:t>Tabnamen</a:t>
            </a:r>
            <a:r>
              <a:rPr lang="de-DE" sz="1400" dirty="0" smtClean="0"/>
              <a:t> vergeben; zum neuen Tab wechseln; „+“-Symbol legt ein </a:t>
            </a:r>
            <a:r>
              <a:rPr lang="de-DE" sz="1400" dirty="0" err="1" smtClean="0"/>
              <a:t>Widget</a:t>
            </a:r>
            <a:r>
              <a:rPr lang="de-DE" sz="1400" dirty="0" smtClean="0"/>
              <a:t> an; </a:t>
            </a:r>
            <a:r>
              <a:rPr lang="de-DE" sz="1400" dirty="0" err="1" smtClean="0"/>
              <a:t>Widget</a:t>
            </a:r>
            <a:r>
              <a:rPr lang="de-DE" sz="1400" dirty="0" smtClean="0"/>
              <a:t>-Type: „Graph“; „Live“; „Name“: beliebig, wird später so angezeigt; </a:t>
            </a:r>
            <a:r>
              <a:rPr lang="de-DE" sz="1400" dirty="0" err="1" smtClean="0"/>
              <a:t>Sub.Topic</a:t>
            </a:r>
            <a:r>
              <a:rPr lang="de-DE" sz="1400" dirty="0"/>
              <a:t>: :  A</a:t>
            </a:r>
            <a:r>
              <a:rPr lang="en-US" sz="1400" dirty="0" err="1" smtClean="0"/>
              <a:t>ppID</a:t>
            </a:r>
            <a:r>
              <a:rPr lang="en-US" sz="1400" dirty="0" smtClean="0"/>
              <a:t>/devices/</a:t>
            </a:r>
            <a:r>
              <a:rPr lang="en-US" sz="1400" dirty="0" err="1" smtClean="0"/>
              <a:t>deviceID</a:t>
            </a:r>
            <a:r>
              <a:rPr lang="en-US" sz="1400" dirty="0" smtClean="0"/>
              <a:t>/up/EUERDATENFELD ; SAVE</a:t>
            </a:r>
            <a:r>
              <a:rPr lang="en-US" sz="1400" dirty="0"/>
              <a:t/>
            </a:r>
            <a:br>
              <a:rPr lang="en-US" sz="1400" dirty="0"/>
            </a:br>
            <a:r>
              <a:rPr lang="en-US" sz="1400" dirty="0"/>
              <a:t>EUERDATENFELD </a:t>
            </a:r>
            <a:r>
              <a:rPr lang="en-US" sz="1400" dirty="0" err="1"/>
              <a:t>heißt</a:t>
            </a:r>
            <a:r>
              <a:rPr lang="en-US" sz="1400" dirty="0"/>
              <a:t> </a:t>
            </a:r>
            <a:r>
              <a:rPr lang="en-US" sz="1400" dirty="0" err="1"/>
              <a:t>Temperatur</a:t>
            </a:r>
            <a:r>
              <a:rPr lang="en-US" sz="1400" dirty="0"/>
              <a:t>, </a:t>
            </a:r>
            <a:r>
              <a:rPr lang="en-US" sz="1400" dirty="0" err="1"/>
              <a:t>wenn</a:t>
            </a:r>
            <a:r>
              <a:rPr lang="en-US" sz="1400" dirty="0"/>
              <a:t> </a:t>
            </a:r>
            <a:r>
              <a:rPr lang="en-US" sz="1400" dirty="0" err="1"/>
              <a:t>ihr</a:t>
            </a:r>
            <a:r>
              <a:rPr lang="en-US" sz="1400" dirty="0"/>
              <a:t> </a:t>
            </a:r>
            <a:r>
              <a:rPr lang="en-US" sz="1400" dirty="0" err="1"/>
              <a:t>unser</a:t>
            </a:r>
            <a:r>
              <a:rPr lang="en-US" sz="1400" dirty="0"/>
              <a:t> </a:t>
            </a:r>
            <a:r>
              <a:rPr lang="en-US" sz="1400" dirty="0" err="1"/>
              <a:t>Beispiel</a:t>
            </a:r>
            <a:r>
              <a:rPr lang="en-US" sz="1400" dirty="0"/>
              <a:t> </a:t>
            </a:r>
            <a:r>
              <a:rPr lang="en-US" sz="1400" dirty="0" err="1"/>
              <a:t>nicht</a:t>
            </a:r>
            <a:r>
              <a:rPr lang="en-US" sz="1400" dirty="0"/>
              <a:t> </a:t>
            </a:r>
            <a:r>
              <a:rPr lang="en-US" sz="1400" dirty="0" err="1"/>
              <a:t>geändert</a:t>
            </a:r>
            <a:r>
              <a:rPr lang="en-US" sz="1400" dirty="0"/>
              <a:t> </a:t>
            </a:r>
            <a:r>
              <a:rPr lang="en-US" sz="1400" dirty="0" err="1"/>
              <a:t>habt</a:t>
            </a:r>
            <a:r>
              <a:rPr lang="en-US" sz="1400" dirty="0"/>
              <a:t> </a:t>
            </a:r>
            <a:r>
              <a:rPr lang="en-US" sz="1400" dirty="0" smtClean="0"/>
              <a:t/>
            </a:r>
            <a:br>
              <a:rPr lang="en-US" sz="1400" dirty="0" smtClean="0"/>
            </a:br>
            <a:r>
              <a:rPr lang="en-US" sz="1400" dirty="0" smtClean="0"/>
              <a:t/>
            </a:r>
            <a:br>
              <a:rPr lang="en-US" sz="1400" dirty="0" smtClean="0"/>
            </a:br>
            <a:r>
              <a:rPr lang="en-US" sz="1400" dirty="0" smtClean="0"/>
              <a:t>Dieses Widget </a:t>
            </a:r>
            <a:r>
              <a:rPr lang="en-US" sz="1400" dirty="0" err="1" smtClean="0"/>
              <a:t>zeigt</a:t>
            </a:r>
            <a:r>
              <a:rPr lang="en-US" sz="1400" dirty="0" smtClean="0"/>
              <a:t> </a:t>
            </a:r>
            <a:r>
              <a:rPr lang="en-US" sz="1400" dirty="0" err="1" smtClean="0"/>
              <a:t>Eure</a:t>
            </a:r>
            <a:r>
              <a:rPr lang="en-US" sz="1400" dirty="0" smtClean="0"/>
              <a:t> </a:t>
            </a:r>
            <a:r>
              <a:rPr lang="en-US" sz="1400" dirty="0" err="1" smtClean="0"/>
              <a:t>Temperatur</a:t>
            </a:r>
            <a:r>
              <a:rPr lang="en-US" sz="1400" dirty="0" smtClean="0"/>
              <a:t> live </a:t>
            </a:r>
            <a:r>
              <a:rPr lang="en-US" sz="1400" dirty="0" err="1" smtClean="0"/>
              <a:t>als</a:t>
            </a:r>
            <a:r>
              <a:rPr lang="en-US" sz="1400" dirty="0" smtClean="0"/>
              <a:t> Graph an. </a:t>
            </a:r>
            <a:br>
              <a:rPr lang="en-US" sz="1400" dirty="0" smtClean="0"/>
            </a:br>
            <a:r>
              <a:rPr lang="en-US" sz="1400" dirty="0" smtClean="0"/>
              <a:t/>
            </a:r>
            <a:br>
              <a:rPr lang="en-US" sz="1400" dirty="0" smtClean="0"/>
            </a:br>
            <a:endParaRPr lang="de-DE" sz="1400" dirty="0" smtClean="0"/>
          </a:p>
        </p:txBody>
      </p:sp>
      <p:sp>
        <p:nvSpPr>
          <p:cNvPr id="2" name="Foliennummernplatzhalter 1"/>
          <p:cNvSpPr>
            <a:spLocks noGrp="1"/>
          </p:cNvSpPr>
          <p:nvPr>
            <p:ph type="sldNum" sz="quarter" idx="12"/>
          </p:nvPr>
        </p:nvSpPr>
        <p:spPr/>
        <p:txBody>
          <a:bodyPr/>
          <a:lstStyle/>
          <a:p>
            <a:fld id="{8975857B-F947-486C-B504-68444F8838B4}" type="slidenum">
              <a:rPr lang="de-DE" smtClean="0"/>
              <a:t>13</a:t>
            </a:fld>
            <a:endParaRPr lang="de-DE" dirty="0"/>
          </a:p>
        </p:txBody>
      </p:sp>
    </p:spTree>
    <p:extLst>
      <p:ext uri="{BB962C8B-B14F-4D97-AF65-F5344CB8AC3E}">
        <p14:creationId xmlns:p14="http://schemas.microsoft.com/office/powerpoint/2010/main" val="236330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84721"/>
          </a:xfrm>
        </p:spPr>
        <p:txBody>
          <a:bodyPr/>
          <a:lstStyle/>
          <a:p>
            <a:r>
              <a:rPr lang="de-DE" dirty="0" smtClean="0"/>
              <a:t>Daten nutzen: blinkendes </a:t>
            </a:r>
            <a:r>
              <a:rPr lang="de-DE" dirty="0" err="1" smtClean="0"/>
              <a:t>Widget</a:t>
            </a:r>
            <a:r>
              <a:rPr lang="de-DE" dirty="0" smtClean="0"/>
              <a:t> mit </a:t>
            </a:r>
            <a:r>
              <a:rPr lang="de-DE" dirty="0" err="1" smtClean="0"/>
              <a:t>MQTTDash</a:t>
            </a:r>
            <a:r>
              <a:rPr lang="de-DE" dirty="0" smtClean="0"/>
              <a:t> (Android)</a:t>
            </a:r>
            <a:endParaRPr lang="de-DE" dirty="0"/>
          </a:p>
        </p:txBody>
      </p:sp>
      <p:sp>
        <p:nvSpPr>
          <p:cNvPr id="18" name="Textfeld 17"/>
          <p:cNvSpPr txBox="1"/>
          <p:nvPr/>
        </p:nvSpPr>
        <p:spPr>
          <a:xfrm>
            <a:off x="279134" y="1246429"/>
            <a:ext cx="8513174" cy="3970318"/>
          </a:xfrm>
          <a:prstGeom prst="rect">
            <a:avLst/>
          </a:prstGeom>
          <a:noFill/>
        </p:spPr>
        <p:txBody>
          <a:bodyPr wrap="square" rtlCol="0">
            <a:spAutoFit/>
          </a:bodyPr>
          <a:lstStyle/>
          <a:p>
            <a:pPr marL="342900" indent="-342900">
              <a:buFont typeface="+mj-lt"/>
              <a:buAutoNum type="arabicPeriod"/>
            </a:pPr>
            <a:r>
              <a:rPr lang="de-DE" sz="1400" b="1" dirty="0" smtClean="0"/>
              <a:t>Sicherheit und Privacy</a:t>
            </a:r>
            <a:r>
              <a:rPr lang="de-DE" sz="1400" b="1" dirty="0"/>
              <a:t/>
            </a:r>
            <a:br>
              <a:rPr lang="de-DE" sz="1400" b="1" dirty="0"/>
            </a:br>
            <a:r>
              <a:rPr lang="de-DE" sz="1400" dirty="0" smtClean="0"/>
              <a:t>Ihr installiert eine App und gewährt ihr Rechte. Der Hersteller „routix.net“ hat kein Impressum, auch keinen </a:t>
            </a:r>
            <a:r>
              <a:rPr lang="de-DE" sz="1400" dirty="0" err="1" smtClean="0"/>
              <a:t>adminC</a:t>
            </a:r>
            <a:r>
              <a:rPr lang="de-DE" sz="1400" dirty="0" smtClean="0"/>
              <a:t> im </a:t>
            </a:r>
            <a:r>
              <a:rPr lang="de-DE" sz="1400" dirty="0" err="1" smtClean="0"/>
              <a:t>whois</a:t>
            </a:r>
            <a:r>
              <a:rPr lang="de-DE" sz="1400" dirty="0" smtClean="0"/>
              <a:t>. Die Domain ist in Russland registriert, dort steht auch der Server (</a:t>
            </a:r>
            <a:r>
              <a:rPr lang="de-DE" sz="1400" dirty="0" err="1" smtClean="0"/>
              <a:t>tracert</a:t>
            </a:r>
            <a:r>
              <a:rPr lang="de-DE" sz="1400" dirty="0" smtClean="0"/>
              <a:t>).</a:t>
            </a:r>
            <a:br>
              <a:rPr lang="de-DE" sz="1400" dirty="0" smtClean="0"/>
            </a:br>
            <a:r>
              <a:rPr lang="de-DE" sz="1400" b="1" dirty="0" smtClean="0"/>
              <a:t>Wem das zu dubios ist, der sollte es nicht nutzen.</a:t>
            </a:r>
            <a:br>
              <a:rPr lang="de-DE" sz="1400" b="1" dirty="0" smtClean="0"/>
            </a:br>
            <a:r>
              <a:rPr lang="de-DE" sz="1400" dirty="0" smtClean="0"/>
              <a:t>Entzug aller Berechtigungen, die man mit Android6 entziehen kann: funktioniert trotzdem.</a:t>
            </a:r>
            <a:br>
              <a:rPr lang="de-DE" sz="1400" dirty="0" smtClean="0"/>
            </a:br>
            <a:endParaRPr lang="de-DE" sz="1400" b="1" dirty="0" smtClean="0"/>
          </a:p>
          <a:p>
            <a:pPr marL="342900" indent="-342900">
              <a:buFont typeface="+mj-lt"/>
              <a:buAutoNum type="arabicPeriod"/>
            </a:pPr>
            <a:r>
              <a:rPr lang="de-DE" sz="1400" b="1" dirty="0" smtClean="0"/>
              <a:t>MQTT-Abonnement anlegen</a:t>
            </a:r>
            <a:br>
              <a:rPr lang="de-DE" sz="1400" b="1" dirty="0" smtClean="0"/>
            </a:br>
            <a:r>
              <a:rPr lang="de-DE" sz="1400" dirty="0" smtClean="0"/>
              <a:t>„</a:t>
            </a:r>
            <a:r>
              <a:rPr lang="de-DE" sz="1400" b="1" dirty="0" smtClean="0"/>
              <a:t>+</a:t>
            </a:r>
            <a:r>
              <a:rPr lang="de-DE" sz="1400" dirty="0" smtClean="0"/>
              <a:t>“-Symbol oben rechts; „Name“: beliebig, wird später so angezeigt; </a:t>
            </a:r>
            <a:r>
              <a:rPr lang="de-DE" sz="1400" dirty="0" err="1" smtClean="0"/>
              <a:t>Address</a:t>
            </a:r>
            <a:r>
              <a:rPr lang="de-DE" sz="1400" dirty="0" smtClean="0"/>
              <a:t>: </a:t>
            </a:r>
            <a:r>
              <a:rPr lang="de-DE" sz="1400" dirty="0" err="1" smtClean="0"/>
              <a:t>eu.thethings.network</a:t>
            </a:r>
            <a:r>
              <a:rPr lang="de-DE" sz="1400" dirty="0" smtClean="0"/>
              <a:t> ; Port: 1883 ; Username: </a:t>
            </a:r>
            <a:r>
              <a:rPr lang="de-DE" sz="1400" dirty="0" err="1" smtClean="0"/>
              <a:t>AppID</a:t>
            </a:r>
            <a:r>
              <a:rPr lang="de-DE" sz="1400" dirty="0" smtClean="0"/>
              <a:t> ; User </a:t>
            </a:r>
            <a:r>
              <a:rPr lang="de-DE" sz="1400" dirty="0" err="1" smtClean="0"/>
              <a:t>password</a:t>
            </a:r>
            <a:r>
              <a:rPr lang="de-DE" sz="1400" dirty="0" smtClean="0"/>
              <a:t>: App-Access Key (den zeigt die TTN-Konsole an); Client ID: generiert die </a:t>
            </a:r>
            <a:r>
              <a:rPr lang="de-DE" sz="1400" dirty="0"/>
              <a:t>App </a:t>
            </a:r>
            <a:r>
              <a:rPr lang="de-DE" sz="1400" dirty="0" smtClean="0"/>
              <a:t>selbst</a:t>
            </a:r>
            <a:br>
              <a:rPr lang="de-DE" sz="1400" dirty="0" smtClean="0"/>
            </a:br>
            <a:r>
              <a:rPr lang="de-DE" sz="1400" dirty="0" smtClean="0"/>
              <a:t>(</a:t>
            </a:r>
            <a:r>
              <a:rPr lang="de-DE" sz="1400" dirty="0"/>
              <a:t>Tipp: App-Access-Key abtippen geht immer schief! Browser oder TTN Mobile können </a:t>
            </a:r>
            <a:r>
              <a:rPr lang="de-DE" sz="1400" dirty="0" err="1"/>
              <a:t>copy</a:t>
            </a:r>
            <a:r>
              <a:rPr lang="de-DE" sz="1400" dirty="0"/>
              <a:t> und </a:t>
            </a:r>
            <a:r>
              <a:rPr lang="de-DE" sz="1400" dirty="0" err="1"/>
              <a:t>paste</a:t>
            </a:r>
            <a:r>
              <a:rPr lang="de-DE" sz="1400" dirty="0"/>
              <a:t>)</a:t>
            </a:r>
          </a:p>
          <a:p>
            <a:pPr marL="342900" indent="-342900">
              <a:buFont typeface="+mj-lt"/>
              <a:buAutoNum type="arabicPeriod"/>
            </a:pPr>
            <a:endParaRPr lang="de-DE" sz="1400" dirty="0" smtClean="0"/>
          </a:p>
          <a:p>
            <a:pPr marL="342900" indent="-342900">
              <a:buFont typeface="+mj-lt"/>
              <a:buAutoNum type="arabicPeriod"/>
            </a:pPr>
            <a:r>
              <a:rPr lang="de-DE" sz="1400" b="1" dirty="0" err="1" smtClean="0"/>
              <a:t>Widget</a:t>
            </a:r>
            <a:r>
              <a:rPr lang="de-DE" sz="1400" b="1" dirty="0" smtClean="0"/>
              <a:t> basteln</a:t>
            </a:r>
            <a:r>
              <a:rPr lang="de-DE" sz="1400" dirty="0" smtClean="0"/>
              <a:t/>
            </a:r>
            <a:br>
              <a:rPr lang="de-DE" sz="1400" dirty="0" smtClean="0"/>
            </a:br>
            <a:r>
              <a:rPr lang="de-DE" sz="1400" dirty="0" smtClean="0"/>
              <a:t>Name: ihr wählt einen </a:t>
            </a:r>
            <a:r>
              <a:rPr lang="de-DE" sz="1400" dirty="0" err="1" smtClean="0"/>
              <a:t>namen</a:t>
            </a:r>
            <a:r>
              <a:rPr lang="de-DE" sz="1400" dirty="0" smtClean="0"/>
              <a:t> für euer </a:t>
            </a:r>
            <a:r>
              <a:rPr lang="de-DE" sz="1400" dirty="0" err="1" smtClean="0"/>
              <a:t>Widget</a:t>
            </a:r>
            <a:r>
              <a:rPr lang="de-DE" sz="1400" dirty="0" smtClean="0"/>
              <a:t>, Topic:  </a:t>
            </a:r>
            <a:r>
              <a:rPr lang="de-DE" sz="1400" dirty="0"/>
              <a:t>A</a:t>
            </a:r>
            <a:r>
              <a:rPr lang="en-US" sz="1400" dirty="0" err="1" smtClean="0"/>
              <a:t>ppID</a:t>
            </a:r>
            <a:r>
              <a:rPr lang="en-US" sz="1400" dirty="0" smtClean="0"/>
              <a:t>/devices/</a:t>
            </a:r>
            <a:r>
              <a:rPr lang="en-US" sz="1400" dirty="0" err="1" smtClean="0"/>
              <a:t>deviceID</a:t>
            </a:r>
            <a:r>
              <a:rPr lang="en-US" sz="1400" dirty="0" smtClean="0"/>
              <a:t>/up/EUERDATENFELD</a:t>
            </a:r>
            <a:br>
              <a:rPr lang="en-US" sz="1400" dirty="0" smtClean="0"/>
            </a:br>
            <a:r>
              <a:rPr lang="en-US" sz="1400" dirty="0" err="1" smtClean="0"/>
              <a:t>EUERDATENFELD</a:t>
            </a:r>
            <a:r>
              <a:rPr lang="en-US" sz="1400" dirty="0" smtClean="0"/>
              <a:t> </a:t>
            </a:r>
            <a:r>
              <a:rPr lang="en-US" sz="1400" dirty="0" err="1" smtClean="0"/>
              <a:t>heißt</a:t>
            </a:r>
            <a:r>
              <a:rPr lang="en-US" sz="1400" dirty="0" smtClean="0"/>
              <a:t> </a:t>
            </a:r>
            <a:r>
              <a:rPr lang="en-US" sz="1400" dirty="0" err="1" smtClean="0"/>
              <a:t>Temperatur</a:t>
            </a:r>
            <a:r>
              <a:rPr lang="en-US" sz="1400" dirty="0" smtClean="0"/>
              <a:t>, </a:t>
            </a:r>
            <a:r>
              <a:rPr lang="en-US" sz="1400" dirty="0" err="1" smtClean="0"/>
              <a:t>wenn</a:t>
            </a:r>
            <a:r>
              <a:rPr lang="en-US" sz="1400" dirty="0" smtClean="0"/>
              <a:t> </a:t>
            </a:r>
            <a:r>
              <a:rPr lang="en-US" sz="1400" dirty="0" err="1" smtClean="0"/>
              <a:t>ihr</a:t>
            </a:r>
            <a:r>
              <a:rPr lang="en-US" sz="1400" dirty="0" smtClean="0"/>
              <a:t> </a:t>
            </a:r>
            <a:r>
              <a:rPr lang="en-US" sz="1400" dirty="0" err="1" smtClean="0"/>
              <a:t>unser</a:t>
            </a:r>
            <a:r>
              <a:rPr lang="en-US" sz="1400" dirty="0" smtClean="0"/>
              <a:t> </a:t>
            </a:r>
            <a:r>
              <a:rPr lang="en-US" sz="1400" dirty="0" err="1" smtClean="0"/>
              <a:t>Beispiel</a:t>
            </a:r>
            <a:r>
              <a:rPr lang="en-US" sz="1400" dirty="0" smtClean="0"/>
              <a:t> </a:t>
            </a:r>
            <a:r>
              <a:rPr lang="en-US" sz="1400" dirty="0" err="1" smtClean="0"/>
              <a:t>nicht</a:t>
            </a:r>
            <a:r>
              <a:rPr lang="en-US" sz="1400" dirty="0" smtClean="0"/>
              <a:t> </a:t>
            </a:r>
            <a:r>
              <a:rPr lang="en-US" sz="1400" dirty="0" err="1" smtClean="0"/>
              <a:t>geändert</a:t>
            </a:r>
            <a:r>
              <a:rPr lang="en-US" sz="1400" dirty="0" smtClean="0"/>
              <a:t> </a:t>
            </a:r>
            <a:r>
              <a:rPr lang="en-US" sz="1400" dirty="0" err="1" smtClean="0"/>
              <a:t>habt</a:t>
            </a:r>
            <a:r>
              <a:rPr lang="en-US" sz="1400" dirty="0" smtClean="0"/>
              <a:t>.</a:t>
            </a:r>
            <a:br>
              <a:rPr lang="en-US" sz="1400" dirty="0" smtClean="0"/>
            </a:br>
            <a:r>
              <a:rPr lang="en-US" sz="1400" dirty="0" err="1" smtClean="0"/>
              <a:t>Folgefelder</a:t>
            </a:r>
            <a:r>
              <a:rPr lang="en-US" sz="1400" dirty="0" smtClean="0"/>
              <a:t>: Enable, Update, Large, </a:t>
            </a:r>
            <a:r>
              <a:rPr lang="en-US" sz="1400" dirty="0" err="1" smtClean="0"/>
              <a:t>QoS</a:t>
            </a:r>
            <a:r>
              <a:rPr lang="en-US" sz="1400" dirty="0" smtClean="0"/>
              <a:t>(0),( Blink: </a:t>
            </a:r>
            <a:r>
              <a:rPr lang="en-US" sz="1400" dirty="0" err="1" smtClean="0"/>
              <a:t>val</a:t>
            </a:r>
            <a:r>
              <a:rPr lang="en-US" sz="1400" dirty="0" smtClean="0"/>
              <a:t> &gt; 29)</a:t>
            </a:r>
            <a:br>
              <a:rPr lang="en-US" sz="1400" dirty="0" smtClean="0"/>
            </a:br>
            <a:endParaRPr lang="de-DE" sz="1400" dirty="0" smtClean="0"/>
          </a:p>
        </p:txBody>
      </p:sp>
      <p:sp>
        <p:nvSpPr>
          <p:cNvPr id="2" name="Foliennummernplatzhalter 1"/>
          <p:cNvSpPr>
            <a:spLocks noGrp="1"/>
          </p:cNvSpPr>
          <p:nvPr>
            <p:ph type="sldNum" sz="quarter" idx="12"/>
          </p:nvPr>
        </p:nvSpPr>
        <p:spPr/>
        <p:txBody>
          <a:bodyPr/>
          <a:lstStyle/>
          <a:p>
            <a:fld id="{8975857B-F947-486C-B504-68444F8838B4}" type="slidenum">
              <a:rPr lang="de-DE" smtClean="0"/>
              <a:t>14</a:t>
            </a:fld>
            <a:endParaRPr lang="de-DE" dirty="0"/>
          </a:p>
        </p:txBody>
      </p:sp>
    </p:spTree>
    <p:extLst>
      <p:ext uri="{BB962C8B-B14F-4D97-AF65-F5344CB8AC3E}">
        <p14:creationId xmlns:p14="http://schemas.microsoft.com/office/powerpoint/2010/main" val="4024406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Daten ansehen mit MQTT-Lens (Chrome-</a:t>
            </a:r>
            <a:r>
              <a:rPr lang="de-DE" dirty="0" err="1" smtClean="0"/>
              <a:t>Plugin</a:t>
            </a:r>
            <a:r>
              <a:rPr lang="de-DE" dirty="0" smtClean="0"/>
              <a:t>)</a:t>
            </a:r>
            <a:endParaRPr lang="de-DE" dirty="0"/>
          </a:p>
        </p:txBody>
      </p:sp>
      <p:sp>
        <p:nvSpPr>
          <p:cNvPr id="18" name="Textfeld 17"/>
          <p:cNvSpPr txBox="1"/>
          <p:nvPr/>
        </p:nvSpPr>
        <p:spPr>
          <a:xfrm>
            <a:off x="279134" y="1246429"/>
            <a:ext cx="8749052" cy="4832092"/>
          </a:xfrm>
          <a:prstGeom prst="rect">
            <a:avLst/>
          </a:prstGeom>
          <a:noFill/>
        </p:spPr>
        <p:txBody>
          <a:bodyPr wrap="square" rtlCol="0">
            <a:spAutoFit/>
          </a:bodyPr>
          <a:lstStyle/>
          <a:p>
            <a:pPr marL="342900" indent="-342900">
              <a:buFont typeface="+mj-lt"/>
              <a:buAutoNum type="arabicPeriod"/>
            </a:pPr>
            <a:r>
              <a:rPr lang="de-DE" sz="1400" b="1" dirty="0" smtClean="0"/>
              <a:t>Sicherheit und Privacy</a:t>
            </a:r>
            <a:r>
              <a:rPr lang="de-DE" sz="1400" b="1" dirty="0"/>
              <a:t/>
            </a:r>
            <a:br>
              <a:rPr lang="de-DE" sz="1400" b="1" dirty="0"/>
            </a:br>
            <a:r>
              <a:rPr lang="de-DE" sz="1400" dirty="0" smtClean="0"/>
              <a:t>Ihr installiert eine Chrome-Erweiterung App und gewährt ihr Rechte! Die </a:t>
            </a:r>
            <a:r>
              <a:rPr lang="de-DE" sz="1400" dirty="0" err="1" smtClean="0"/>
              <a:t>privacy</a:t>
            </a:r>
            <a:r>
              <a:rPr lang="de-DE" sz="1400" dirty="0" smtClean="0"/>
              <a:t> von Chrome ist umstritten. </a:t>
            </a:r>
            <a:r>
              <a:rPr lang="de-DE" sz="1400" b="1" dirty="0" smtClean="0"/>
              <a:t>Wem das zu dubios ist, der sollte es nicht nutzen.</a:t>
            </a:r>
            <a:br>
              <a:rPr lang="de-DE" sz="1400" b="1" dirty="0" smtClean="0"/>
            </a:br>
            <a:endParaRPr lang="de-DE" sz="1400" b="1" dirty="0" smtClean="0"/>
          </a:p>
          <a:p>
            <a:pPr marL="342900" indent="-342900">
              <a:buFont typeface="+mj-lt"/>
              <a:buAutoNum type="arabicPeriod"/>
            </a:pPr>
            <a:r>
              <a:rPr lang="de-DE" sz="1400" b="1" dirty="0" smtClean="0"/>
              <a:t>Leistung:</a:t>
            </a:r>
            <a:r>
              <a:rPr lang="de-DE" sz="1400" dirty="0" smtClean="0"/>
              <a:t> MQTT-Lens zeigt eure Datenfelder vollständig an (nicht sehr schön aber lesbar), schicke Visualisierungen kann es nicht, außerdem startet es auf älterer Hardware sehr langsam und stürzt gerne mal ab. Dafür kann man damit über MQTT auch Messages zum </a:t>
            </a:r>
            <a:r>
              <a:rPr lang="de-DE" sz="1400" dirty="0" err="1" smtClean="0"/>
              <a:t>device</a:t>
            </a:r>
            <a:r>
              <a:rPr lang="de-DE" sz="1400" dirty="0" smtClean="0"/>
              <a:t> senden.</a:t>
            </a:r>
            <a:br>
              <a:rPr lang="de-DE" sz="1400" dirty="0" smtClean="0"/>
            </a:br>
            <a:r>
              <a:rPr lang="de-DE" sz="1400" dirty="0" smtClean="0"/>
              <a:t>Achtung: geht nur, wenn der Port 1883 nicht gesperrt ist!</a:t>
            </a:r>
            <a:br>
              <a:rPr lang="de-DE" sz="1400" dirty="0" smtClean="0"/>
            </a:br>
            <a:endParaRPr lang="de-DE" sz="1400" dirty="0" smtClean="0"/>
          </a:p>
          <a:p>
            <a:pPr marL="342900" indent="-342900">
              <a:buFont typeface="+mj-lt"/>
              <a:buAutoNum type="arabicPeriod"/>
            </a:pPr>
            <a:r>
              <a:rPr lang="de-DE" sz="1400" b="1" dirty="0" smtClean="0"/>
              <a:t>MQTT-Verbindung anlegen</a:t>
            </a:r>
            <a:br>
              <a:rPr lang="de-DE" sz="1400" b="1" dirty="0" smtClean="0"/>
            </a:br>
            <a:r>
              <a:rPr lang="de-DE" sz="1400" b="1" dirty="0" smtClean="0"/>
              <a:t>„Connections | </a:t>
            </a:r>
            <a:r>
              <a:rPr lang="de-DE" sz="1400" dirty="0" smtClean="0"/>
              <a:t>„</a:t>
            </a:r>
            <a:r>
              <a:rPr lang="de-DE" sz="1400" b="1" dirty="0" smtClean="0"/>
              <a:t>+</a:t>
            </a:r>
            <a:r>
              <a:rPr lang="de-DE" sz="1400" dirty="0" smtClean="0"/>
              <a:t>“-Symbol; „Name“: beliebig, wird später so angezeigt; Hostname: </a:t>
            </a:r>
            <a:r>
              <a:rPr lang="de-DE" sz="1400" dirty="0" err="1" smtClean="0"/>
              <a:t>tcp</a:t>
            </a:r>
            <a:r>
              <a:rPr lang="de-DE" sz="1400" dirty="0" smtClean="0"/>
              <a:t>,  </a:t>
            </a:r>
            <a:r>
              <a:rPr lang="de-DE" sz="1400" dirty="0" err="1" smtClean="0"/>
              <a:t>eu.thethings.network</a:t>
            </a:r>
            <a:r>
              <a:rPr lang="de-DE" sz="1400" dirty="0" smtClean="0"/>
              <a:t> ; Port: 1883 ; </a:t>
            </a:r>
            <a:r>
              <a:rPr lang="de-DE" sz="1400" dirty="0"/>
              <a:t>Client ID: generiert die App </a:t>
            </a:r>
            <a:r>
              <a:rPr lang="de-DE" sz="1400" dirty="0" smtClean="0"/>
              <a:t>selbst; Username: </a:t>
            </a:r>
            <a:r>
              <a:rPr lang="de-DE" sz="1400" dirty="0" err="1" smtClean="0"/>
              <a:t>AppID</a:t>
            </a:r>
            <a:r>
              <a:rPr lang="de-DE" sz="1400" dirty="0" smtClean="0"/>
              <a:t> ; User </a:t>
            </a:r>
            <a:r>
              <a:rPr lang="de-DE" sz="1400" dirty="0" err="1" smtClean="0"/>
              <a:t>password</a:t>
            </a:r>
            <a:r>
              <a:rPr lang="de-DE" sz="1400" dirty="0" smtClean="0"/>
              <a:t>: App-Access Key (den zeigt die TTN-Konsole an); </a:t>
            </a:r>
            <a:br>
              <a:rPr lang="de-DE" sz="1400" dirty="0" smtClean="0"/>
            </a:br>
            <a:r>
              <a:rPr lang="de-DE" sz="1400" dirty="0" smtClean="0"/>
              <a:t>(</a:t>
            </a:r>
            <a:r>
              <a:rPr lang="de-DE" sz="1400" dirty="0"/>
              <a:t>Tipp: App-Access-Key abtippen geht immer schief! </a:t>
            </a:r>
            <a:r>
              <a:rPr lang="de-DE" sz="1400" dirty="0" err="1" smtClean="0"/>
              <a:t>Copy</a:t>
            </a:r>
            <a:r>
              <a:rPr lang="de-DE" sz="1400" dirty="0" smtClean="0"/>
              <a:t> + </a:t>
            </a:r>
            <a:r>
              <a:rPr lang="de-DE" sz="1400" dirty="0" err="1" smtClean="0"/>
              <a:t>paste</a:t>
            </a:r>
            <a:r>
              <a:rPr lang="de-DE" sz="1400" dirty="0" smtClean="0"/>
              <a:t> über den Browser klappt!); Last Will: leer lassen; „</a:t>
            </a:r>
            <a:r>
              <a:rPr lang="de-DE" sz="1400" dirty="0" err="1" smtClean="0"/>
              <a:t>create</a:t>
            </a:r>
            <a:r>
              <a:rPr lang="de-DE" sz="1400" dirty="0" smtClean="0"/>
              <a:t>“</a:t>
            </a:r>
            <a:br>
              <a:rPr lang="de-DE" sz="1400" dirty="0" smtClean="0"/>
            </a:br>
            <a:endParaRPr lang="de-DE" sz="1400" dirty="0" smtClean="0"/>
          </a:p>
          <a:p>
            <a:pPr marL="342900" indent="-342900">
              <a:buFont typeface="+mj-lt"/>
              <a:buAutoNum type="arabicPeriod"/>
            </a:pPr>
            <a:r>
              <a:rPr lang="de-DE" sz="1400" b="1" dirty="0" smtClean="0"/>
              <a:t>MQTT-Abo anlegen</a:t>
            </a:r>
            <a:br>
              <a:rPr lang="de-DE" sz="1400" b="1" dirty="0" smtClean="0"/>
            </a:br>
            <a:r>
              <a:rPr lang="de-DE" sz="1400" dirty="0" smtClean="0"/>
              <a:t>Die eben angelegte Verbindung anklicken, „Topic“ (= Feld </a:t>
            </a:r>
            <a:r>
              <a:rPr lang="de-DE" sz="1400" dirty="0"/>
              <a:t>mit euren Daten) </a:t>
            </a:r>
            <a:r>
              <a:rPr lang="de-DE" sz="1400" dirty="0" smtClean="0"/>
              <a:t>abonnieren (</a:t>
            </a:r>
            <a:r>
              <a:rPr lang="de-DE" sz="1400" dirty="0" err="1" smtClean="0"/>
              <a:t>subscribe</a:t>
            </a:r>
            <a:r>
              <a:rPr lang="de-DE" sz="1400" dirty="0" smtClean="0"/>
              <a:t>).</a:t>
            </a:r>
            <a:r>
              <a:rPr lang="de-DE" sz="1400" dirty="0"/>
              <a:t/>
            </a:r>
            <a:br>
              <a:rPr lang="de-DE" sz="1400" dirty="0"/>
            </a:br>
            <a:r>
              <a:rPr lang="de-DE" sz="1400" dirty="0"/>
              <a:t>Topic:  A</a:t>
            </a:r>
            <a:r>
              <a:rPr lang="en-US" sz="1400" dirty="0" err="1" smtClean="0"/>
              <a:t>ppID</a:t>
            </a:r>
            <a:r>
              <a:rPr lang="en-US" sz="1400" dirty="0" smtClean="0"/>
              <a:t>/devices/</a:t>
            </a:r>
            <a:r>
              <a:rPr lang="en-US" sz="1400" dirty="0" err="1" smtClean="0"/>
              <a:t>deviceID</a:t>
            </a:r>
            <a:r>
              <a:rPr lang="en-US" sz="1400" dirty="0" smtClean="0"/>
              <a:t>/up </a:t>
            </a:r>
            <a:r>
              <a:rPr lang="en-US" sz="1400" dirty="0" err="1" smtClean="0"/>
              <a:t>zeigt</a:t>
            </a:r>
            <a:r>
              <a:rPr lang="en-US" sz="1400" dirty="0" smtClean="0"/>
              <a:t> </a:t>
            </a:r>
            <a:r>
              <a:rPr lang="en-US" sz="1400" dirty="0" err="1" smtClean="0"/>
              <a:t>alle</a:t>
            </a:r>
            <a:r>
              <a:rPr lang="en-US" sz="1400" dirty="0" smtClean="0"/>
              <a:t> </a:t>
            </a:r>
            <a:r>
              <a:rPr lang="en-US" sz="1400" dirty="0" err="1" smtClean="0"/>
              <a:t>Daten</a:t>
            </a:r>
            <a:r>
              <a:rPr lang="en-US" sz="1400" dirty="0" smtClean="0"/>
              <a:t> </a:t>
            </a:r>
            <a:r>
              <a:rPr lang="en-US" sz="1400" dirty="0" err="1" smtClean="0"/>
              <a:t>eures</a:t>
            </a:r>
            <a:r>
              <a:rPr lang="en-US" sz="1400" dirty="0" smtClean="0"/>
              <a:t> devices an.</a:t>
            </a:r>
            <a:br>
              <a:rPr lang="en-US" sz="1400" dirty="0" smtClean="0"/>
            </a:br>
            <a:r>
              <a:rPr lang="de-DE" sz="1400" dirty="0"/>
              <a:t>Topic:  A</a:t>
            </a:r>
            <a:r>
              <a:rPr lang="en-US" sz="1400" dirty="0" err="1" smtClean="0"/>
              <a:t>ppID</a:t>
            </a:r>
            <a:r>
              <a:rPr lang="en-US" sz="1400" dirty="0" smtClean="0"/>
              <a:t>/devices/</a:t>
            </a:r>
            <a:r>
              <a:rPr lang="en-US" sz="1400" dirty="0" err="1" smtClean="0"/>
              <a:t>deviceID</a:t>
            </a:r>
            <a:r>
              <a:rPr lang="en-US" sz="1400" dirty="0" smtClean="0"/>
              <a:t>/up/EUERDATENFELD </a:t>
            </a:r>
            <a:r>
              <a:rPr lang="en-US" sz="1400" dirty="0" err="1" smtClean="0"/>
              <a:t>zeigt</a:t>
            </a:r>
            <a:r>
              <a:rPr lang="en-US" sz="1400" dirty="0" smtClean="0"/>
              <a:t> </a:t>
            </a:r>
            <a:r>
              <a:rPr lang="en-US" sz="1400" dirty="0" err="1" smtClean="0"/>
              <a:t>nur</a:t>
            </a:r>
            <a:r>
              <a:rPr lang="en-US" sz="1400" dirty="0" smtClean="0"/>
              <a:t> das </a:t>
            </a:r>
            <a:r>
              <a:rPr lang="en-US" sz="1400" dirty="0" err="1" smtClean="0"/>
              <a:t>gewünschte</a:t>
            </a:r>
            <a:r>
              <a:rPr lang="en-US" sz="1400" dirty="0" smtClean="0"/>
              <a:t> Feld.</a:t>
            </a:r>
            <a:r>
              <a:rPr lang="en-US" sz="1400" dirty="0"/>
              <a:t/>
            </a:r>
            <a:br>
              <a:rPr lang="en-US" sz="1400" dirty="0"/>
            </a:br>
            <a:r>
              <a:rPr lang="en-US" sz="1400" dirty="0"/>
              <a:t>EUERDATENFELD </a:t>
            </a:r>
            <a:r>
              <a:rPr lang="en-US" sz="1400" dirty="0" err="1"/>
              <a:t>heißt</a:t>
            </a:r>
            <a:r>
              <a:rPr lang="en-US" sz="1400" dirty="0"/>
              <a:t> </a:t>
            </a:r>
            <a:r>
              <a:rPr lang="en-US" sz="1400" dirty="0" err="1"/>
              <a:t>Temperatur</a:t>
            </a:r>
            <a:r>
              <a:rPr lang="en-US" sz="1400" dirty="0"/>
              <a:t>, </a:t>
            </a:r>
            <a:r>
              <a:rPr lang="en-US" sz="1400" dirty="0" err="1"/>
              <a:t>wenn</a:t>
            </a:r>
            <a:r>
              <a:rPr lang="en-US" sz="1400" dirty="0"/>
              <a:t> </a:t>
            </a:r>
            <a:r>
              <a:rPr lang="en-US" sz="1400" dirty="0" err="1"/>
              <a:t>ihr</a:t>
            </a:r>
            <a:r>
              <a:rPr lang="en-US" sz="1400" dirty="0"/>
              <a:t> </a:t>
            </a:r>
            <a:r>
              <a:rPr lang="en-US" sz="1400" dirty="0" err="1"/>
              <a:t>unser</a:t>
            </a:r>
            <a:r>
              <a:rPr lang="en-US" sz="1400" dirty="0"/>
              <a:t> </a:t>
            </a:r>
            <a:r>
              <a:rPr lang="en-US" sz="1400" dirty="0" err="1"/>
              <a:t>Beispiel</a:t>
            </a:r>
            <a:r>
              <a:rPr lang="en-US" sz="1400" dirty="0"/>
              <a:t> </a:t>
            </a:r>
            <a:r>
              <a:rPr lang="en-US" sz="1400" dirty="0" err="1"/>
              <a:t>nicht</a:t>
            </a:r>
            <a:r>
              <a:rPr lang="en-US" sz="1400" dirty="0"/>
              <a:t> </a:t>
            </a:r>
            <a:r>
              <a:rPr lang="en-US" sz="1400" dirty="0" err="1"/>
              <a:t>geändert</a:t>
            </a:r>
            <a:r>
              <a:rPr lang="en-US" sz="1400" dirty="0"/>
              <a:t> </a:t>
            </a:r>
            <a:r>
              <a:rPr lang="en-US" sz="1400" dirty="0" err="1"/>
              <a:t>habt</a:t>
            </a:r>
            <a:r>
              <a:rPr lang="en-US" sz="1400" dirty="0" smtClean="0"/>
              <a:t>.</a:t>
            </a:r>
            <a:br>
              <a:rPr lang="en-US" sz="1400" dirty="0" smtClean="0"/>
            </a:br>
            <a:r>
              <a:rPr lang="en-US" sz="1400" dirty="0" err="1" smtClean="0"/>
              <a:t>Mit</a:t>
            </a:r>
            <a:r>
              <a:rPr lang="en-US" sz="1400" dirty="0" smtClean="0"/>
              <a:t> “publish” </a:t>
            </a:r>
            <a:r>
              <a:rPr lang="en-US" sz="1400" dirty="0" err="1" smtClean="0"/>
              <a:t>könnte</a:t>
            </a:r>
            <a:r>
              <a:rPr lang="en-US" sz="1400" dirty="0" smtClean="0"/>
              <a:t> man </a:t>
            </a:r>
            <a:r>
              <a:rPr lang="en-US" sz="1400" dirty="0" err="1" smtClean="0"/>
              <a:t>auch</a:t>
            </a:r>
            <a:r>
              <a:rPr lang="en-US" sz="1400" dirty="0" smtClean="0"/>
              <a:t> </a:t>
            </a:r>
            <a:r>
              <a:rPr lang="en-US" sz="1400" dirty="0" err="1" smtClean="0"/>
              <a:t>selbst</a:t>
            </a:r>
            <a:r>
              <a:rPr lang="en-US" sz="1400" dirty="0" smtClean="0"/>
              <a:t> MQTT </a:t>
            </a:r>
            <a:r>
              <a:rPr lang="en-US" sz="1400" dirty="0" err="1" smtClean="0"/>
              <a:t>senden</a:t>
            </a:r>
            <a:r>
              <a:rPr lang="en-US" sz="1400" dirty="0" smtClean="0"/>
              <a:t>.</a:t>
            </a:r>
            <a:endParaRPr lang="de-DE" sz="1400" dirty="0" smtClean="0"/>
          </a:p>
        </p:txBody>
      </p:sp>
      <p:sp>
        <p:nvSpPr>
          <p:cNvPr id="2" name="Foliennummernplatzhalter 1"/>
          <p:cNvSpPr>
            <a:spLocks noGrp="1"/>
          </p:cNvSpPr>
          <p:nvPr>
            <p:ph type="sldNum" sz="quarter" idx="12"/>
          </p:nvPr>
        </p:nvSpPr>
        <p:spPr/>
        <p:txBody>
          <a:bodyPr/>
          <a:lstStyle/>
          <a:p>
            <a:fld id="{8975857B-F947-486C-B504-68444F8838B4}" type="slidenum">
              <a:rPr lang="de-DE" smtClean="0"/>
              <a:t>15</a:t>
            </a:fld>
            <a:endParaRPr lang="de-DE" dirty="0"/>
          </a:p>
        </p:txBody>
      </p:sp>
    </p:spTree>
    <p:extLst>
      <p:ext uri="{BB962C8B-B14F-4D97-AF65-F5344CB8AC3E}">
        <p14:creationId xmlns:p14="http://schemas.microsoft.com/office/powerpoint/2010/main" val="24337218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84721"/>
          </a:xfrm>
        </p:spPr>
        <p:txBody>
          <a:bodyPr/>
          <a:lstStyle/>
          <a:p>
            <a:r>
              <a:rPr lang="de-DE" dirty="0" smtClean="0"/>
              <a:t>Coole Anwendungen? Tolle Bildungsmaterialien?</a:t>
            </a:r>
            <a:endParaRPr lang="de-DE" dirty="0"/>
          </a:p>
        </p:txBody>
      </p:sp>
      <p:sp>
        <p:nvSpPr>
          <p:cNvPr id="18" name="Textfeld 17"/>
          <p:cNvSpPr txBox="1"/>
          <p:nvPr/>
        </p:nvSpPr>
        <p:spPr>
          <a:xfrm>
            <a:off x="526466" y="1092424"/>
            <a:ext cx="7819264" cy="4801314"/>
          </a:xfrm>
          <a:prstGeom prst="rect">
            <a:avLst/>
          </a:prstGeom>
          <a:noFill/>
        </p:spPr>
        <p:txBody>
          <a:bodyPr wrap="square" rtlCol="0">
            <a:spAutoFit/>
          </a:bodyPr>
          <a:lstStyle/>
          <a:p>
            <a:endParaRPr lang="de-DE" dirty="0" smtClean="0"/>
          </a:p>
          <a:p>
            <a:r>
              <a:rPr lang="de-DE" b="1" dirty="0" smtClean="0"/>
              <a:t>                                                  </a:t>
            </a:r>
          </a:p>
          <a:p>
            <a:endParaRPr lang="de-DE" dirty="0"/>
          </a:p>
          <a:p>
            <a:r>
              <a:rPr lang="de-DE" b="1" dirty="0" smtClean="0"/>
              <a:t>Beispiel für eine schicke LoRaWAN-Anwendung von Bürgern:</a:t>
            </a:r>
          </a:p>
          <a:p>
            <a:pPr marL="285750" indent="-285750">
              <a:buFont typeface="Arial" panose="020B0604020202020204" pitchFamily="34" charset="0"/>
              <a:buChar char="•"/>
            </a:pPr>
            <a:r>
              <a:rPr lang="de-DE" dirty="0"/>
              <a:t>Umweltsensoren: </a:t>
            </a:r>
            <a:r>
              <a:rPr lang="de-DE" dirty="0">
                <a:hlinkClick r:id="rId2"/>
              </a:rPr>
              <a:t>https://skopjepulse.mk/ </a:t>
            </a:r>
            <a:endParaRPr lang="de-DE" dirty="0"/>
          </a:p>
          <a:p>
            <a:endParaRPr lang="de-DE" dirty="0" smtClean="0"/>
          </a:p>
          <a:p>
            <a:endParaRPr lang="de-DE" dirty="0" smtClean="0"/>
          </a:p>
          <a:p>
            <a:r>
              <a:rPr lang="de-DE" b="1" dirty="0" smtClean="0"/>
              <a:t>Wer mit uns Bildungsmaterial und Unterlagen für die Hackingbox </a:t>
            </a:r>
            <a:r>
              <a:rPr lang="de-DE" b="1" dirty="0" err="1" smtClean="0"/>
              <a:t>IoT</a:t>
            </a:r>
            <a:r>
              <a:rPr lang="de-DE" b="1" dirty="0" smtClean="0"/>
              <a:t> entwickeln mag, ist herzlich willkommen.</a:t>
            </a:r>
          </a:p>
          <a:p>
            <a:endParaRPr lang="de-DE" dirty="0" smtClean="0"/>
          </a:p>
          <a:p>
            <a:endParaRPr lang="de-DE" dirty="0" smtClean="0"/>
          </a:p>
          <a:p>
            <a:r>
              <a:rPr lang="de-DE" dirty="0" smtClean="0"/>
              <a:t>Carolin Clausnitzer </a:t>
            </a:r>
            <a:endParaRPr lang="de-DE" dirty="0"/>
          </a:p>
          <a:p>
            <a:r>
              <a:rPr lang="de-DE" dirty="0" smtClean="0">
                <a:hlinkClick r:id="rId3"/>
              </a:rPr>
              <a:t>clausnitzer@technologiestiftung-berlin.de</a:t>
            </a:r>
            <a:endParaRPr lang="de-DE" dirty="0" smtClean="0"/>
          </a:p>
          <a:p>
            <a:endParaRPr lang="de-DE" dirty="0"/>
          </a:p>
          <a:p>
            <a:r>
              <a:rPr lang="de-DE" dirty="0" smtClean="0"/>
              <a:t>oder</a:t>
            </a:r>
          </a:p>
          <a:p>
            <a:r>
              <a:rPr lang="de-DE" dirty="0" smtClean="0"/>
              <a:t>Christian Hammel</a:t>
            </a:r>
          </a:p>
          <a:p>
            <a:r>
              <a:rPr lang="de-DE" dirty="0" smtClean="0"/>
              <a:t>hammel@technologiestiftung-berlin.de</a:t>
            </a:r>
          </a:p>
        </p:txBody>
      </p:sp>
      <p:sp>
        <p:nvSpPr>
          <p:cNvPr id="2" name="Foliennummernplatzhalter 1"/>
          <p:cNvSpPr>
            <a:spLocks noGrp="1"/>
          </p:cNvSpPr>
          <p:nvPr>
            <p:ph type="sldNum" sz="quarter" idx="12"/>
          </p:nvPr>
        </p:nvSpPr>
        <p:spPr/>
        <p:txBody>
          <a:bodyPr/>
          <a:lstStyle/>
          <a:p>
            <a:fld id="{8975857B-F947-486C-B504-68444F8838B4}" type="slidenum">
              <a:rPr lang="de-DE" smtClean="0"/>
              <a:t>16</a:t>
            </a:fld>
            <a:endParaRPr lang="de-DE" dirty="0"/>
          </a:p>
        </p:txBody>
      </p:sp>
    </p:spTree>
    <p:extLst>
      <p:ext uri="{BB962C8B-B14F-4D97-AF65-F5344CB8AC3E}">
        <p14:creationId xmlns:p14="http://schemas.microsoft.com/office/powerpoint/2010/main" val="4212723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Anhang 1: Linux-User</a:t>
            </a:r>
            <a:endParaRPr lang="de-DE" dirty="0"/>
          </a:p>
        </p:txBody>
      </p:sp>
      <p:sp>
        <p:nvSpPr>
          <p:cNvPr id="18" name="Textfeld 17"/>
          <p:cNvSpPr txBox="1"/>
          <p:nvPr/>
        </p:nvSpPr>
        <p:spPr>
          <a:xfrm>
            <a:off x="279134" y="1246429"/>
            <a:ext cx="8749052" cy="3554819"/>
          </a:xfrm>
          <a:prstGeom prst="rect">
            <a:avLst/>
          </a:prstGeom>
          <a:noFill/>
        </p:spPr>
        <p:txBody>
          <a:bodyPr wrap="square" rtlCol="0">
            <a:spAutoFit/>
          </a:bodyPr>
          <a:lstStyle/>
          <a:p>
            <a:pPr marL="342900" indent="-342900">
              <a:lnSpc>
                <a:spcPts val="1800"/>
              </a:lnSpc>
              <a:buFont typeface="+mj-lt"/>
              <a:buAutoNum type="arabicPeriod"/>
            </a:pPr>
            <a:r>
              <a:rPr lang="de-DE" sz="1400" b="1" dirty="0" smtClean="0"/>
              <a:t>Arduino-IDE installieren:</a:t>
            </a:r>
            <a:br>
              <a:rPr lang="de-DE" sz="1400" b="1" dirty="0" smtClean="0"/>
            </a:br>
            <a:r>
              <a:rPr lang="de-DE" sz="1400" dirty="0" smtClean="0"/>
              <a:t>Die Paketquellen von </a:t>
            </a:r>
            <a:r>
              <a:rPr lang="de-DE" sz="1400" dirty="0" err="1" smtClean="0"/>
              <a:t>ubuntu</a:t>
            </a:r>
            <a:r>
              <a:rPr lang="de-DE" sz="1400" dirty="0" smtClean="0"/>
              <a:t> und Derivaten enthalten nur eine veraltete Version. Eine aktuelle Version findet Ihr bei Arduino selbst:</a:t>
            </a:r>
            <a:br>
              <a:rPr lang="de-DE" sz="1400" dirty="0" smtClean="0"/>
            </a:br>
            <a:r>
              <a:rPr lang="de-DE" sz="1400" dirty="0">
                <a:hlinkClick r:id="rId2"/>
              </a:rPr>
              <a:t>https://</a:t>
            </a:r>
            <a:r>
              <a:rPr lang="de-DE" sz="1400" dirty="0" smtClean="0">
                <a:hlinkClick r:id="rId2"/>
              </a:rPr>
              <a:t>www.arduino.cc/en/main/software</a:t>
            </a:r>
            <a:r>
              <a:rPr lang="de-DE" sz="1400" dirty="0" smtClean="0"/>
              <a:t> </a:t>
            </a:r>
            <a:br>
              <a:rPr lang="de-DE" sz="1400" dirty="0" smtClean="0"/>
            </a:br>
            <a:r>
              <a:rPr lang="de-DE" sz="1400" dirty="0" smtClean="0"/>
              <a:t/>
            </a:r>
            <a:br>
              <a:rPr lang="de-DE" sz="1400" dirty="0" smtClean="0"/>
            </a:br>
            <a:endParaRPr lang="de-DE" sz="1400" dirty="0" smtClean="0"/>
          </a:p>
          <a:p>
            <a:pPr marL="342900" indent="-342900">
              <a:lnSpc>
                <a:spcPts val="1800"/>
              </a:lnSpc>
              <a:buFont typeface="+mj-lt"/>
              <a:buAutoNum type="arabicPeriod"/>
            </a:pPr>
            <a:r>
              <a:rPr lang="de-DE" sz="1400" b="1" dirty="0" smtClean="0"/>
              <a:t>Arduino-IDE </a:t>
            </a:r>
            <a:r>
              <a:rPr lang="de-DE" sz="1400" b="1" dirty="0" smtClean="0"/>
              <a:t>unter  Linux: Zugriff auf serielle Schnittstelle herstellen</a:t>
            </a:r>
            <a:r>
              <a:rPr lang="de-DE" sz="1400" b="1" dirty="0"/>
              <a:t/>
            </a:r>
            <a:br>
              <a:rPr lang="de-DE" sz="1400" b="1" dirty="0"/>
            </a:br>
            <a:r>
              <a:rPr lang="de-DE" sz="1400" dirty="0" smtClean="0"/>
              <a:t>Herausfinden, zu welcher </a:t>
            </a:r>
            <a:r>
              <a:rPr lang="de-DE" sz="1400" dirty="0" err="1" smtClean="0"/>
              <a:t>group</a:t>
            </a:r>
            <a:r>
              <a:rPr lang="de-DE" sz="1400" dirty="0" smtClean="0"/>
              <a:t> die zugelassenen Schnittstellenuser gehören:</a:t>
            </a:r>
            <a:r>
              <a:rPr lang="de-DE" sz="1400" dirty="0"/>
              <a:t/>
            </a:r>
            <a:br>
              <a:rPr lang="de-DE" sz="1400" dirty="0"/>
            </a:br>
            <a:r>
              <a:rPr lang="de-DE" sz="1400" dirty="0" err="1" smtClean="0">
                <a:latin typeface="Liberation Mono" panose="02070409020205020404" pitchFamily="49" charset="0"/>
                <a:ea typeface="DejaVu Sans Mono" panose="020B0609030804020204" pitchFamily="49" charset="0"/>
                <a:cs typeface="Liberation Mono" panose="02070409020205020404" pitchFamily="49" charset="0"/>
              </a:rPr>
              <a:t>ls</a:t>
            </a:r>
            <a:r>
              <a:rPr lang="de-DE" sz="1400" dirty="0" smtClean="0">
                <a:latin typeface="Liberation Mono" panose="02070409020205020404" pitchFamily="49" charset="0"/>
                <a:ea typeface="DejaVu Sans Mono" panose="020B0609030804020204" pitchFamily="49" charset="0"/>
                <a:cs typeface="Liberation Mono" panose="02070409020205020404" pitchFamily="49" charset="0"/>
              </a:rPr>
              <a:t> </a:t>
            </a:r>
            <a:r>
              <a:rPr lang="de-DE" sz="1400" dirty="0">
                <a:latin typeface="Liberation Mono" panose="02070409020205020404" pitchFamily="49" charset="0"/>
                <a:ea typeface="DejaVu Sans Mono" panose="020B0609030804020204" pitchFamily="49" charset="0"/>
                <a:cs typeface="Liberation Mono" panose="02070409020205020404" pitchFamily="49" charset="0"/>
              </a:rPr>
              <a:t>-l /</a:t>
            </a:r>
            <a:r>
              <a:rPr lang="de-DE" sz="1400" dirty="0" err="1">
                <a:latin typeface="Liberation Mono" panose="02070409020205020404" pitchFamily="49" charset="0"/>
                <a:ea typeface="DejaVu Sans Mono" panose="020B0609030804020204" pitchFamily="49" charset="0"/>
                <a:cs typeface="Liberation Mono" panose="02070409020205020404" pitchFamily="49" charset="0"/>
              </a:rPr>
              <a:t>dev</a:t>
            </a:r>
            <a:r>
              <a:rPr lang="de-DE" sz="1400" dirty="0">
                <a:latin typeface="Liberation Mono" panose="02070409020205020404" pitchFamily="49" charset="0"/>
                <a:ea typeface="DejaVu Sans Mono" panose="020B0609030804020204" pitchFamily="49" charset="0"/>
                <a:cs typeface="Liberation Mono" panose="02070409020205020404" pitchFamily="49" charset="0"/>
              </a:rPr>
              <a:t>/</a:t>
            </a:r>
            <a:r>
              <a:rPr lang="de-DE" sz="1400" dirty="0" err="1">
                <a:latin typeface="Liberation Mono" panose="02070409020205020404" pitchFamily="49" charset="0"/>
                <a:ea typeface="DejaVu Sans Mono" panose="020B0609030804020204" pitchFamily="49" charset="0"/>
                <a:cs typeface="Liberation Mono" panose="02070409020205020404" pitchFamily="49" charset="0"/>
              </a:rPr>
              <a:t>ttyUSB</a:t>
            </a:r>
            <a:r>
              <a:rPr lang="de-DE" sz="1400" dirty="0">
                <a:latin typeface="Liberation Mono" panose="02070409020205020404" pitchFamily="49" charset="0"/>
                <a:ea typeface="DejaVu Sans Mono" panose="020B0609030804020204" pitchFamily="49" charset="0"/>
                <a:cs typeface="Liberation Mono" panose="02070409020205020404" pitchFamily="49" charset="0"/>
              </a:rPr>
              <a:t>* </a:t>
            </a:r>
            <a:r>
              <a:rPr lang="de-DE" sz="1400" dirty="0" smtClean="0"/>
              <a:t>oder    </a:t>
            </a:r>
            <a:r>
              <a:rPr lang="de-DE" sz="1400" dirty="0" err="1">
                <a:latin typeface="Liberation Mono" panose="02070409020205020404" pitchFamily="49" charset="0"/>
                <a:cs typeface="Liberation Mono" panose="02070409020205020404" pitchFamily="49" charset="0"/>
              </a:rPr>
              <a:t>ls</a:t>
            </a:r>
            <a:r>
              <a:rPr lang="de-DE" sz="1400" dirty="0">
                <a:latin typeface="Liberation Mono" panose="02070409020205020404" pitchFamily="49" charset="0"/>
                <a:cs typeface="Liberation Mono" panose="02070409020205020404" pitchFamily="49" charset="0"/>
              </a:rPr>
              <a:t> -l /</a:t>
            </a:r>
            <a:r>
              <a:rPr lang="de-DE" sz="1400" dirty="0" err="1">
                <a:latin typeface="Liberation Mono" panose="02070409020205020404" pitchFamily="49" charset="0"/>
                <a:cs typeface="Liberation Mono" panose="02070409020205020404" pitchFamily="49" charset="0"/>
              </a:rPr>
              <a:t>dev</a:t>
            </a:r>
            <a:r>
              <a:rPr lang="de-DE" sz="1400" dirty="0">
                <a:latin typeface="Liberation Mono" panose="02070409020205020404" pitchFamily="49" charset="0"/>
                <a:cs typeface="Liberation Mono" panose="02070409020205020404" pitchFamily="49" charset="0"/>
              </a:rPr>
              <a:t>/</a:t>
            </a:r>
            <a:r>
              <a:rPr lang="de-DE" sz="1400" dirty="0" err="1">
                <a:latin typeface="Liberation Mono" panose="02070409020205020404" pitchFamily="49" charset="0"/>
                <a:cs typeface="Liberation Mono" panose="02070409020205020404" pitchFamily="49" charset="0"/>
              </a:rPr>
              <a:t>ttyACM</a:t>
            </a:r>
            <a:r>
              <a:rPr lang="de-DE" sz="1400" dirty="0" smtClean="0">
                <a:latin typeface="Liberation Mono" panose="02070409020205020404" pitchFamily="49" charset="0"/>
                <a:cs typeface="Liberation Mono" panose="02070409020205020404" pitchFamily="49" charset="0"/>
              </a:rPr>
              <a:t>*  </a:t>
            </a:r>
            <a:r>
              <a:rPr lang="de-DE" sz="1400" dirty="0">
                <a:latin typeface="+mj-lt"/>
                <a:cs typeface="Liberation Mono" panose="02070409020205020404" pitchFamily="49" charset="0"/>
              </a:rPr>
              <a:t>liefert etwas in der Art:</a:t>
            </a:r>
            <a:br>
              <a:rPr lang="de-DE" sz="1400" dirty="0">
                <a:latin typeface="+mj-lt"/>
                <a:cs typeface="Liberation Mono" panose="02070409020205020404" pitchFamily="49" charset="0"/>
              </a:rPr>
            </a:br>
            <a:r>
              <a:rPr lang="de-DE" sz="1400" dirty="0" err="1">
                <a:latin typeface="Liberation Mono" panose="02070409020205020404" pitchFamily="49" charset="0"/>
                <a:cs typeface="Liberation Mono" panose="02070409020205020404" pitchFamily="49" charset="0"/>
              </a:rPr>
              <a:t>crw</a:t>
            </a:r>
            <a:r>
              <a:rPr lang="de-DE" sz="1400" dirty="0">
                <a:latin typeface="Liberation Mono" panose="02070409020205020404" pitchFamily="49" charset="0"/>
                <a:cs typeface="Liberation Mono" panose="02070409020205020404" pitchFamily="49" charset="0"/>
              </a:rPr>
              <a:t>-</a:t>
            </a:r>
            <a:r>
              <a:rPr lang="de-DE" sz="1400" dirty="0" err="1">
                <a:latin typeface="Liberation Mono" panose="02070409020205020404" pitchFamily="49" charset="0"/>
                <a:cs typeface="Liberation Mono" panose="02070409020205020404" pitchFamily="49" charset="0"/>
              </a:rPr>
              <a:t>rw</a:t>
            </a:r>
            <a:r>
              <a:rPr lang="de-DE" sz="1400" dirty="0">
                <a:latin typeface="Liberation Mono" panose="02070409020205020404" pitchFamily="49" charset="0"/>
                <a:cs typeface="Liberation Mono" panose="02070409020205020404" pitchFamily="49" charset="0"/>
              </a:rPr>
              <a:t>---- 1 </a:t>
            </a:r>
            <a:r>
              <a:rPr lang="de-DE" sz="1400" dirty="0" err="1">
                <a:latin typeface="Liberation Mono" panose="02070409020205020404" pitchFamily="49" charset="0"/>
                <a:cs typeface="Liberation Mono" panose="02070409020205020404" pitchFamily="49" charset="0"/>
              </a:rPr>
              <a:t>root</a:t>
            </a:r>
            <a:r>
              <a:rPr lang="de-DE" sz="1400" dirty="0">
                <a:latin typeface="Liberation Mono" panose="02070409020205020404" pitchFamily="49" charset="0"/>
                <a:cs typeface="Liberation Mono" panose="02070409020205020404" pitchFamily="49" charset="0"/>
              </a:rPr>
              <a:t> </a:t>
            </a:r>
            <a:r>
              <a:rPr lang="de-DE" sz="1400" dirty="0" err="1" smtClean="0">
                <a:latin typeface="Liberation Mono" panose="02070409020205020404" pitchFamily="49" charset="0"/>
                <a:cs typeface="Liberation Mono" panose="02070409020205020404" pitchFamily="49" charset="0"/>
              </a:rPr>
              <a:t>tty</a:t>
            </a:r>
            <a:r>
              <a:rPr lang="de-DE" sz="1400" dirty="0" smtClean="0">
                <a:latin typeface="Liberation Mono" panose="02070409020205020404" pitchFamily="49" charset="0"/>
                <a:cs typeface="Liberation Mono" panose="02070409020205020404" pitchFamily="49" charset="0"/>
              </a:rPr>
              <a:t> </a:t>
            </a:r>
            <a:r>
              <a:rPr lang="de-DE" sz="1400" dirty="0">
                <a:latin typeface="Liberation Mono" panose="02070409020205020404" pitchFamily="49" charset="0"/>
                <a:cs typeface="Liberation Mono" panose="02070409020205020404" pitchFamily="49" charset="0"/>
              </a:rPr>
              <a:t>188, 0  5 </a:t>
            </a:r>
            <a:r>
              <a:rPr lang="de-DE" sz="1400" dirty="0" err="1">
                <a:latin typeface="Liberation Mono" panose="02070409020205020404" pitchFamily="49" charset="0"/>
                <a:cs typeface="Liberation Mono" panose="02070409020205020404" pitchFamily="49" charset="0"/>
              </a:rPr>
              <a:t>apr</a:t>
            </a:r>
            <a:r>
              <a:rPr lang="de-DE" sz="1400" dirty="0">
                <a:latin typeface="Liberation Mono" panose="02070409020205020404" pitchFamily="49" charset="0"/>
                <a:cs typeface="Liberation Mono" panose="02070409020205020404" pitchFamily="49" charset="0"/>
              </a:rPr>
              <a:t> 23.01 </a:t>
            </a:r>
            <a:r>
              <a:rPr lang="de-DE" sz="1400" dirty="0" smtClean="0">
                <a:latin typeface="Liberation Mono" panose="02070409020205020404" pitchFamily="49" charset="0"/>
                <a:cs typeface="Liberation Mono" panose="02070409020205020404" pitchFamily="49" charset="0"/>
              </a:rPr>
              <a:t>ttyUSB0</a:t>
            </a:r>
            <a:br>
              <a:rPr lang="de-DE" sz="1400" dirty="0" smtClean="0">
                <a:latin typeface="Liberation Mono" panose="02070409020205020404" pitchFamily="49" charset="0"/>
                <a:cs typeface="Liberation Mono" panose="02070409020205020404" pitchFamily="49" charset="0"/>
              </a:rPr>
            </a:br>
            <a:r>
              <a:rPr lang="de-DE" sz="1400" dirty="0" smtClean="0">
                <a:cs typeface="Liberation Mono" panose="02070409020205020404" pitchFamily="49" charset="0"/>
              </a:rPr>
              <a:t>Die Angabe in der vierten Spalte (hier „</a:t>
            </a:r>
            <a:r>
              <a:rPr lang="de-DE" sz="1400" dirty="0" err="1" smtClean="0">
                <a:cs typeface="Liberation Mono" panose="02070409020205020404" pitchFamily="49" charset="0"/>
              </a:rPr>
              <a:t>tty</a:t>
            </a:r>
            <a:r>
              <a:rPr lang="de-DE" sz="1400" dirty="0" smtClean="0">
                <a:cs typeface="Liberation Mono" panose="02070409020205020404" pitchFamily="49" charset="0"/>
              </a:rPr>
              <a:t>“) zeigt, welche Nutzergruppe Zugriff hat.</a:t>
            </a:r>
            <a:br>
              <a:rPr lang="de-DE" sz="1400" dirty="0" smtClean="0">
                <a:cs typeface="Liberation Mono" panose="02070409020205020404" pitchFamily="49" charset="0"/>
              </a:rPr>
            </a:br>
            <a:r>
              <a:rPr lang="de-DE" sz="1400" dirty="0" smtClean="0">
                <a:cs typeface="Liberation Mono" panose="02070409020205020404" pitchFamily="49" charset="0"/>
              </a:rPr>
              <a:t>Dieser Gruppe müssen wir noch beitreten (&lt;</a:t>
            </a:r>
            <a:r>
              <a:rPr lang="de-DE" sz="1400" dirty="0" err="1" smtClean="0">
                <a:cs typeface="Liberation Mono" panose="02070409020205020404" pitchFamily="49" charset="0"/>
              </a:rPr>
              <a:t>username</a:t>
            </a:r>
            <a:r>
              <a:rPr lang="de-DE" sz="1400" dirty="0" smtClean="0">
                <a:cs typeface="Liberation Mono" panose="02070409020205020404" pitchFamily="49" charset="0"/>
              </a:rPr>
              <a:t>&gt; ist unser Linux-Benutzername):</a:t>
            </a:r>
            <a:br>
              <a:rPr lang="de-DE" sz="1400" dirty="0" smtClean="0">
                <a:cs typeface="Liberation Mono" panose="02070409020205020404" pitchFamily="49" charset="0"/>
              </a:rPr>
            </a:br>
            <a:r>
              <a:rPr lang="pt-BR" sz="1400" dirty="0">
                <a:latin typeface="Liberation Mono" panose="02070409020205020404" pitchFamily="49" charset="0"/>
                <a:cs typeface="Liberation Mono" panose="02070409020205020404" pitchFamily="49" charset="0"/>
              </a:rPr>
              <a:t>sudo usermod -a -G </a:t>
            </a:r>
            <a:r>
              <a:rPr lang="pt-BR" sz="1400" dirty="0" smtClean="0">
                <a:latin typeface="Liberation Mono" panose="02070409020205020404" pitchFamily="49" charset="0"/>
                <a:cs typeface="Liberation Mono" panose="02070409020205020404" pitchFamily="49" charset="0"/>
              </a:rPr>
              <a:t>tty </a:t>
            </a:r>
            <a:r>
              <a:rPr lang="pt-BR" sz="1400" dirty="0">
                <a:latin typeface="Liberation Mono" panose="02070409020205020404" pitchFamily="49" charset="0"/>
                <a:cs typeface="Liberation Mono" panose="02070409020205020404" pitchFamily="49" charset="0"/>
              </a:rPr>
              <a:t>&lt;username</a:t>
            </a:r>
            <a:r>
              <a:rPr lang="pt-BR" sz="1400" dirty="0" smtClean="0">
                <a:latin typeface="Liberation Mono" panose="02070409020205020404" pitchFamily="49" charset="0"/>
                <a:cs typeface="Liberation Mono" panose="02070409020205020404" pitchFamily="49" charset="0"/>
              </a:rPr>
              <a:t>&gt;</a:t>
            </a:r>
            <a:br>
              <a:rPr lang="pt-BR" sz="1400" dirty="0" smtClean="0">
                <a:latin typeface="Liberation Mono" panose="02070409020205020404" pitchFamily="49" charset="0"/>
                <a:cs typeface="Liberation Mono" panose="02070409020205020404" pitchFamily="49" charset="0"/>
              </a:rPr>
            </a:br>
            <a:r>
              <a:rPr lang="pt-BR" sz="1400" dirty="0" smtClean="0">
                <a:cs typeface="Liberation Mono" panose="02070409020205020404" pitchFamily="49" charset="0"/>
              </a:rPr>
              <a:t>Jetzt noch mal neu starten, dann sollte der Zugriff klappen.</a:t>
            </a:r>
            <a:r>
              <a:rPr lang="de-DE" sz="1400" b="1" dirty="0" smtClean="0">
                <a:latin typeface="Liberation Mono" panose="02070409020205020404" pitchFamily="49" charset="0"/>
                <a:cs typeface="Liberation Mono" panose="02070409020205020404" pitchFamily="49" charset="0"/>
              </a:rPr>
              <a:t/>
            </a:r>
            <a:br>
              <a:rPr lang="de-DE" sz="1400" b="1" dirty="0" smtClean="0">
                <a:latin typeface="Liberation Mono" panose="02070409020205020404" pitchFamily="49" charset="0"/>
                <a:cs typeface="Liberation Mono" panose="02070409020205020404" pitchFamily="49" charset="0"/>
              </a:rPr>
            </a:br>
            <a:endParaRPr lang="de-DE" sz="1400" b="1" dirty="0" smtClean="0">
              <a:latin typeface="Liberation Mono" panose="02070409020205020404" pitchFamily="49" charset="0"/>
              <a:cs typeface="Liberation Mono" panose="02070409020205020404" pitchFamily="49" charset="0"/>
            </a:endParaRPr>
          </a:p>
        </p:txBody>
      </p:sp>
      <p:sp>
        <p:nvSpPr>
          <p:cNvPr id="2" name="Foliennummernplatzhalter 1"/>
          <p:cNvSpPr>
            <a:spLocks noGrp="1"/>
          </p:cNvSpPr>
          <p:nvPr>
            <p:ph type="sldNum" sz="quarter" idx="12"/>
          </p:nvPr>
        </p:nvSpPr>
        <p:spPr/>
        <p:txBody>
          <a:bodyPr/>
          <a:lstStyle/>
          <a:p>
            <a:fld id="{8975857B-F947-486C-B504-68444F8838B4}" type="slidenum">
              <a:rPr lang="de-DE" smtClean="0"/>
              <a:t>17</a:t>
            </a:fld>
            <a:endParaRPr lang="de-DE" dirty="0"/>
          </a:p>
        </p:txBody>
      </p:sp>
    </p:spTree>
    <p:extLst>
      <p:ext uri="{BB962C8B-B14F-4D97-AF65-F5344CB8AC3E}">
        <p14:creationId xmlns:p14="http://schemas.microsoft.com/office/powerpoint/2010/main" val="1432162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Anhang 2: optionale Kontroll-LED</a:t>
            </a:r>
            <a:endParaRPr lang="de-DE" dirty="0"/>
          </a:p>
        </p:txBody>
      </p:sp>
      <p:sp>
        <p:nvSpPr>
          <p:cNvPr id="19" name="Textfeld 18"/>
          <p:cNvSpPr txBox="1"/>
          <p:nvPr/>
        </p:nvSpPr>
        <p:spPr>
          <a:xfrm>
            <a:off x="430214" y="1823209"/>
            <a:ext cx="8153774" cy="2246769"/>
          </a:xfrm>
          <a:prstGeom prst="rect">
            <a:avLst/>
          </a:prstGeom>
          <a:noFill/>
        </p:spPr>
        <p:txBody>
          <a:bodyPr wrap="square" rtlCol="0">
            <a:spAutoFit/>
          </a:bodyPr>
          <a:lstStyle/>
          <a:p>
            <a:r>
              <a:rPr lang="de-DE" sz="1400" dirty="0" smtClean="0"/>
              <a:t>Wenn plausible Temperaturdaten im TTN ankommen funktioniert alles und niemand braucht eine Kontroll-LED. </a:t>
            </a:r>
          </a:p>
          <a:p>
            <a:endParaRPr lang="de-DE" sz="1400" dirty="0"/>
          </a:p>
          <a:p>
            <a:r>
              <a:rPr lang="de-DE" sz="1400" dirty="0" smtClean="0"/>
              <a:t>Wenn das nicht der Fall ist, ist die erste Wahl als Prüfwerkzeug der serielle Monitor der IDE, mit dem man prüfen kann, was der Sensor eigentlich macht und misst.</a:t>
            </a:r>
          </a:p>
          <a:p>
            <a:endParaRPr lang="de-DE" sz="1400" dirty="0"/>
          </a:p>
          <a:p>
            <a:r>
              <a:rPr lang="de-DE" sz="1400" dirty="0" smtClean="0"/>
              <a:t>Wenn der Sensor mit einem Laptop nicht zugänglich ist, kann die beschriebene Kontroll-LED dabei helfen, herauszufinden, ob der Sensor überhaupt plausible Daten liefert. Im Code sind 30° C eingestellt, ab denen sie anfängt zu blinken, da man 30° noch mit dem Finger erreichen kann.</a:t>
            </a:r>
            <a:endParaRPr lang="de-DE" sz="1400" dirty="0"/>
          </a:p>
          <a:p>
            <a:endParaRPr lang="de-DE" sz="1400" dirty="0" smtClean="0"/>
          </a:p>
        </p:txBody>
      </p:sp>
    </p:spTree>
    <p:extLst>
      <p:ext uri="{BB962C8B-B14F-4D97-AF65-F5344CB8AC3E}">
        <p14:creationId xmlns:p14="http://schemas.microsoft.com/office/powerpoint/2010/main" val="375504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082" y="1526374"/>
            <a:ext cx="5623694" cy="5049078"/>
          </a:xfrm>
          <a:prstGeom prst="rect">
            <a:avLst/>
          </a:prstGeom>
        </p:spPr>
      </p:pic>
      <p:sp>
        <p:nvSpPr>
          <p:cNvPr id="6" name="Titel 5"/>
          <p:cNvSpPr>
            <a:spLocks noGrp="1"/>
          </p:cNvSpPr>
          <p:nvPr>
            <p:ph type="title"/>
          </p:nvPr>
        </p:nvSpPr>
        <p:spPr>
          <a:xfrm>
            <a:off x="490837" y="308435"/>
            <a:ext cx="8280000" cy="358560"/>
          </a:xfrm>
        </p:spPr>
        <p:txBody>
          <a:bodyPr/>
          <a:lstStyle/>
          <a:p>
            <a:r>
              <a:rPr lang="de-DE" dirty="0" smtClean="0"/>
              <a:t>Anhang 2:  optionale Kontroll-LED</a:t>
            </a:r>
            <a:endParaRPr lang="de-DE" dirty="0"/>
          </a:p>
        </p:txBody>
      </p:sp>
      <p:sp>
        <p:nvSpPr>
          <p:cNvPr id="18" name="Textfeld 17"/>
          <p:cNvSpPr txBox="1"/>
          <p:nvPr/>
        </p:nvSpPr>
        <p:spPr>
          <a:xfrm>
            <a:off x="895888" y="1521630"/>
            <a:ext cx="8749052" cy="307777"/>
          </a:xfrm>
          <a:prstGeom prst="rect">
            <a:avLst/>
          </a:prstGeom>
          <a:noFill/>
        </p:spPr>
        <p:txBody>
          <a:bodyPr wrap="square" rtlCol="0">
            <a:spAutoFit/>
          </a:bodyPr>
          <a:lstStyle/>
          <a:p>
            <a:endParaRPr lang="de-DE" sz="1400" b="1" dirty="0" smtClean="0">
              <a:latin typeface="Liberation Mono" panose="02070409020205020404" pitchFamily="49" charset="0"/>
              <a:cs typeface="Liberation Mono" panose="02070409020205020404" pitchFamily="49" charset="0"/>
            </a:endParaRPr>
          </a:p>
        </p:txBody>
      </p:sp>
      <p:cxnSp>
        <p:nvCxnSpPr>
          <p:cNvPr id="5" name="Gerade Verbindung mit Pfeil 4"/>
          <p:cNvCxnSpPr/>
          <p:nvPr/>
        </p:nvCxnSpPr>
        <p:spPr>
          <a:xfrm>
            <a:off x="4183808" y="1348568"/>
            <a:ext cx="506109" cy="509210"/>
          </a:xfrm>
          <a:prstGeom prst="straightConnector1">
            <a:avLst/>
          </a:prstGeom>
          <a:ln w="38100">
            <a:solidFill>
              <a:schemeClr val="tx1"/>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352527" y="682169"/>
            <a:ext cx="8597971" cy="738664"/>
          </a:xfrm>
          <a:prstGeom prst="rect">
            <a:avLst/>
          </a:prstGeom>
          <a:noFill/>
        </p:spPr>
        <p:txBody>
          <a:bodyPr wrap="square" rtlCol="0">
            <a:spAutoFit/>
          </a:bodyPr>
          <a:lstStyle/>
          <a:p>
            <a:r>
              <a:rPr lang="de-DE" sz="1400" b="1" dirty="0" smtClean="0"/>
              <a:t>Kontroll-LED: Arduino und </a:t>
            </a:r>
            <a:r>
              <a:rPr lang="de-DE" sz="1400" b="1" dirty="0" err="1" smtClean="0"/>
              <a:t>Breadboard</a:t>
            </a:r>
            <a:r>
              <a:rPr lang="de-DE" sz="1400" b="1" dirty="0" smtClean="0"/>
              <a:t>:</a:t>
            </a:r>
          </a:p>
          <a:p>
            <a:pPr marL="106363" indent="-106363">
              <a:buFont typeface="Arial" panose="020B0604020202020204" pitchFamily="34" charset="0"/>
              <a:buChar char="•"/>
            </a:pPr>
            <a:r>
              <a:rPr lang="de-DE" sz="1400" dirty="0" smtClean="0"/>
              <a:t>Pin GND (auf der „Digitalseite“ vom Arduino –&gt; Vorwiderstand –&gt; kurzes LED-Bein  (</a:t>
            </a:r>
            <a:r>
              <a:rPr lang="de-DE" sz="1400" dirty="0" err="1" smtClean="0"/>
              <a:t>sw</a:t>
            </a:r>
            <a:r>
              <a:rPr lang="de-DE" sz="1400" dirty="0" smtClean="0"/>
              <a:t>. Kabel, wenn da)</a:t>
            </a:r>
          </a:p>
          <a:p>
            <a:pPr marL="106363" indent="-106363">
              <a:buFont typeface="Arial" panose="020B0604020202020204" pitchFamily="34" charset="0"/>
              <a:buChar char="•"/>
            </a:pPr>
            <a:r>
              <a:rPr lang="de-DE" sz="1400" dirty="0" smtClean="0"/>
              <a:t>Pin 5 (Arduino, Digitalseite) -&gt; langes LED-Beinchen (rot für „+“, wenn verfügbar)</a:t>
            </a:r>
            <a:endParaRPr lang="de-DE" sz="1400" dirty="0"/>
          </a:p>
        </p:txBody>
      </p:sp>
      <p:cxnSp>
        <p:nvCxnSpPr>
          <p:cNvPr id="15" name="Gerade Verbindung mit Pfeil 14"/>
          <p:cNvCxnSpPr/>
          <p:nvPr/>
        </p:nvCxnSpPr>
        <p:spPr>
          <a:xfrm flipH="1">
            <a:off x="6861984" y="1178713"/>
            <a:ext cx="562764" cy="695321"/>
          </a:xfrm>
          <a:prstGeom prst="straightConnector1">
            <a:avLst/>
          </a:prstGeom>
          <a:ln w="38100">
            <a:solidFill>
              <a:srgbClr val="FF0000"/>
            </a:solidFill>
            <a:headEnd type="none" w="sm" len="med"/>
            <a:tailEnd type="triangle"/>
          </a:ln>
        </p:spPr>
        <p:style>
          <a:lnRef idx="1">
            <a:schemeClr val="accent1"/>
          </a:lnRef>
          <a:fillRef idx="0">
            <a:schemeClr val="accent1"/>
          </a:fillRef>
          <a:effectRef idx="0">
            <a:schemeClr val="accent1"/>
          </a:effectRef>
          <a:fontRef idx="minor">
            <a:schemeClr val="tx1"/>
          </a:fontRef>
        </p:style>
      </p:cxnSp>
      <p:pic>
        <p:nvPicPr>
          <p:cNvPr id="16" name="Grafik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91" y="3117279"/>
            <a:ext cx="2276062" cy="2276062"/>
          </a:xfrm>
          <a:prstGeom prst="rect">
            <a:avLst/>
          </a:prstGeom>
        </p:spPr>
      </p:pic>
      <p:cxnSp>
        <p:nvCxnSpPr>
          <p:cNvPr id="17" name="Gerader Verbinder 16"/>
          <p:cNvCxnSpPr/>
          <p:nvPr/>
        </p:nvCxnSpPr>
        <p:spPr>
          <a:xfrm>
            <a:off x="1068352" y="4518696"/>
            <a:ext cx="188843" cy="258417"/>
          </a:xfrm>
          <a:prstGeom prst="line">
            <a:avLst/>
          </a:prstGeom>
          <a:ln w="50800">
            <a:solidFill>
              <a:srgbClr val="FF0000"/>
            </a:solidFill>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a:off x="750300" y="4158273"/>
            <a:ext cx="142462" cy="169921"/>
          </a:xfrm>
          <a:prstGeom prst="line">
            <a:avLst/>
          </a:prstGeom>
          <a:ln w="50800">
            <a:solidFill>
              <a:srgbClr val="FF0000"/>
            </a:solidFill>
            <a:headEnd type="oval" w="sm" len="med"/>
            <a:tailEnd type="oval" w="sm" len="med"/>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919267" y="5264134"/>
            <a:ext cx="457201" cy="0"/>
          </a:xfrm>
          <a:prstGeom prst="line">
            <a:avLst/>
          </a:prstGeom>
          <a:ln w="50800">
            <a:solidFill>
              <a:srgbClr val="FF0000"/>
            </a:solidFill>
            <a:headEnd type="oval" w="sm" len="med"/>
            <a:tailEnd type="oval" w="sm" len="med"/>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1473403" y="5140617"/>
            <a:ext cx="1748940" cy="523220"/>
          </a:xfrm>
          <a:prstGeom prst="rect">
            <a:avLst/>
          </a:prstGeom>
          <a:noFill/>
        </p:spPr>
        <p:txBody>
          <a:bodyPr wrap="none" rtlCol="0">
            <a:spAutoFit/>
          </a:bodyPr>
          <a:lstStyle/>
          <a:p>
            <a:r>
              <a:rPr lang="de-DE" sz="1400" dirty="0" smtClean="0"/>
              <a:t>Diese 5 Anschlüsse</a:t>
            </a:r>
            <a:br>
              <a:rPr lang="de-DE" sz="1400" dirty="0" smtClean="0"/>
            </a:br>
            <a:r>
              <a:rPr lang="de-DE" sz="1400" dirty="0" smtClean="0"/>
              <a:t>sind verbunden.</a:t>
            </a:r>
            <a:endParaRPr lang="de-DE" sz="1400" dirty="0"/>
          </a:p>
        </p:txBody>
      </p:sp>
      <p:sp>
        <p:nvSpPr>
          <p:cNvPr id="22" name="Textfeld 21"/>
          <p:cNvSpPr txBox="1"/>
          <p:nvPr/>
        </p:nvSpPr>
        <p:spPr>
          <a:xfrm>
            <a:off x="454780" y="1690610"/>
            <a:ext cx="3646740" cy="1815882"/>
          </a:xfrm>
          <a:prstGeom prst="rect">
            <a:avLst/>
          </a:prstGeom>
          <a:noFill/>
        </p:spPr>
        <p:txBody>
          <a:bodyPr wrap="square" rtlCol="0">
            <a:spAutoFit/>
          </a:bodyPr>
          <a:lstStyle/>
          <a:p>
            <a:r>
              <a:rPr lang="de-DE" sz="1400" b="1" dirty="0" smtClean="0"/>
              <a:t>Mit der LED kann man auch ohne Computer testen,  ob der Sensor</a:t>
            </a:r>
            <a:br>
              <a:rPr lang="de-DE" sz="1400" b="1" dirty="0" smtClean="0"/>
            </a:br>
            <a:r>
              <a:rPr lang="de-DE" sz="1400" b="1" dirty="0" smtClean="0"/>
              <a:t>richtig misst.</a:t>
            </a:r>
          </a:p>
          <a:p>
            <a:endParaRPr lang="de-DE" sz="1400" b="1" dirty="0"/>
          </a:p>
          <a:p>
            <a:endParaRPr lang="de-DE" sz="1400" b="1" dirty="0" smtClean="0"/>
          </a:p>
          <a:p>
            <a:endParaRPr lang="de-DE" sz="1400" b="1" dirty="0"/>
          </a:p>
          <a:p>
            <a:r>
              <a:rPr lang="de-DE" sz="1400" b="1" dirty="0" smtClean="0"/>
              <a:t>Beim Steckbrett sind einzelne </a:t>
            </a:r>
            <a:br>
              <a:rPr lang="de-DE" sz="1400" b="1" dirty="0" smtClean="0"/>
            </a:br>
            <a:r>
              <a:rPr lang="de-DE" sz="1400" b="1" dirty="0" smtClean="0"/>
              <a:t>Anschlüsse miteinander verbunden</a:t>
            </a:r>
            <a:endParaRPr lang="de-DE" sz="1400" b="1" dirty="0"/>
          </a:p>
        </p:txBody>
      </p:sp>
      <p:sp>
        <p:nvSpPr>
          <p:cNvPr id="2" name="Foliennummernplatzhalter 1"/>
          <p:cNvSpPr>
            <a:spLocks noGrp="1"/>
          </p:cNvSpPr>
          <p:nvPr>
            <p:ph type="sldNum" sz="quarter" idx="12"/>
          </p:nvPr>
        </p:nvSpPr>
        <p:spPr/>
        <p:txBody>
          <a:bodyPr/>
          <a:lstStyle/>
          <a:p>
            <a:fld id="{8975857B-F947-486C-B504-68444F8838B4}" type="slidenum">
              <a:rPr lang="de-DE" smtClean="0"/>
              <a:t>19</a:t>
            </a:fld>
            <a:endParaRPr lang="de-DE" dirty="0"/>
          </a:p>
        </p:txBody>
      </p:sp>
      <p:sp>
        <p:nvSpPr>
          <p:cNvPr id="23" name="Textplatzhalter 4"/>
          <p:cNvSpPr>
            <a:spLocks noGrp="1"/>
          </p:cNvSpPr>
          <p:nvPr>
            <p:ph type="body" sz="quarter" idx="13"/>
          </p:nvPr>
        </p:nvSpPr>
        <p:spPr>
          <a:xfrm>
            <a:off x="1472019" y="6561118"/>
            <a:ext cx="5270425" cy="242246"/>
          </a:xfrm>
        </p:spPr>
        <p:txBody>
          <a:bodyPr/>
          <a:lstStyle/>
          <a:p>
            <a:r>
              <a:rPr lang="de-DE" sz="1050" dirty="0" smtClean="0">
                <a:solidFill>
                  <a:schemeClr val="tx1"/>
                </a:solidFill>
                <a:latin typeface="ClanPro-Book"/>
                <a:cs typeface="ClanPro-Book"/>
              </a:rPr>
              <a:t>Bild: Technologiestiftung, Dragino</a:t>
            </a:r>
            <a:endParaRPr lang="de-DE" sz="1050" dirty="0">
              <a:solidFill>
                <a:schemeClr val="tx1"/>
              </a:solidFill>
              <a:latin typeface="ClanPro-Book"/>
              <a:cs typeface="ClanPro-Book"/>
            </a:endParaRPr>
          </a:p>
        </p:txBody>
      </p:sp>
    </p:spTree>
    <p:extLst>
      <p:ext uri="{BB962C8B-B14F-4D97-AF65-F5344CB8AC3E}">
        <p14:creationId xmlns:p14="http://schemas.microsoft.com/office/powerpoint/2010/main" val="435085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214" y="540000"/>
            <a:ext cx="8280000" cy="384721"/>
          </a:xfrm>
        </p:spPr>
        <p:txBody>
          <a:bodyPr/>
          <a:lstStyle/>
          <a:p>
            <a:r>
              <a:rPr lang="de-DE" dirty="0" smtClean="0">
                <a:latin typeface="+mn-lt"/>
                <a:cs typeface="ClanPro-Book"/>
              </a:rPr>
              <a:t>Inhalt</a:t>
            </a:r>
            <a:endParaRPr lang="de-DE" dirty="0">
              <a:latin typeface="+mn-lt"/>
              <a:cs typeface="ClanPro-Book"/>
            </a:endParaRPr>
          </a:p>
        </p:txBody>
      </p:sp>
      <p:sp>
        <p:nvSpPr>
          <p:cNvPr id="4" name="Foliennummernplatzhalter 3"/>
          <p:cNvSpPr>
            <a:spLocks noGrp="1"/>
          </p:cNvSpPr>
          <p:nvPr>
            <p:ph type="sldNum" sz="quarter" idx="12"/>
          </p:nvPr>
        </p:nvSpPr>
        <p:spPr>
          <a:xfrm>
            <a:off x="430213" y="6532350"/>
            <a:ext cx="533400" cy="123111"/>
          </a:xfrm>
        </p:spPr>
        <p:txBody>
          <a:bodyPr/>
          <a:lstStyle/>
          <a:p>
            <a:fld id="{8975857B-F947-486C-B504-68444F8838B4}" type="slidenum">
              <a:rPr lang="de-DE" smtClean="0"/>
              <a:t>2</a:t>
            </a:fld>
            <a:endParaRPr lang="de-DE" dirty="0"/>
          </a:p>
        </p:txBody>
      </p:sp>
      <p:sp>
        <p:nvSpPr>
          <p:cNvPr id="13" name="Textfeld 12"/>
          <p:cNvSpPr txBox="1"/>
          <p:nvPr/>
        </p:nvSpPr>
        <p:spPr>
          <a:xfrm>
            <a:off x="329697" y="998819"/>
            <a:ext cx="8452562" cy="5632311"/>
          </a:xfrm>
          <a:prstGeom prst="rect">
            <a:avLst/>
          </a:prstGeom>
          <a:noFill/>
        </p:spPr>
        <p:txBody>
          <a:bodyPr wrap="square" rtlCol="0">
            <a:spAutoFit/>
          </a:bodyPr>
          <a:lstStyle/>
          <a:p>
            <a:r>
              <a:rPr lang="de-DE" sz="1400" dirty="0" smtClean="0"/>
              <a:t>Dieser Foliensatz enthält Material für die Durchführung von Workshops zum Thema</a:t>
            </a:r>
          </a:p>
          <a:p>
            <a:endParaRPr lang="de-DE" sz="1400" dirty="0" smtClean="0"/>
          </a:p>
          <a:p>
            <a:pPr algn="ctr"/>
            <a:r>
              <a:rPr lang="de-DE" sz="2400" b="1" dirty="0" smtClean="0">
                <a:solidFill>
                  <a:schemeClr val="accent3"/>
                </a:solidFill>
              </a:rPr>
              <a:t>LoRaWAN mit dem Arduino für Neueinsteiger</a:t>
            </a:r>
          </a:p>
          <a:p>
            <a:endParaRPr lang="de-DE" sz="1400" dirty="0" smtClean="0"/>
          </a:p>
          <a:p>
            <a:r>
              <a:rPr lang="de-DE" sz="1400" dirty="0" smtClean="0"/>
              <a:t>Für </a:t>
            </a:r>
            <a:r>
              <a:rPr lang="de-DE" sz="1400" dirty="0" err="1" smtClean="0"/>
              <a:t>Workshopanbieter</a:t>
            </a:r>
            <a:r>
              <a:rPr lang="de-DE" sz="1400" dirty="0" smtClean="0"/>
              <a:t>*innen </a:t>
            </a:r>
            <a:r>
              <a:rPr lang="de-DE" sz="1400" dirty="0" smtClean="0"/>
              <a:t>und </a:t>
            </a:r>
            <a:r>
              <a:rPr lang="de-DE" sz="1400" dirty="0" smtClean="0"/>
              <a:t>Selbstlerner*innen:  </a:t>
            </a:r>
            <a:r>
              <a:rPr lang="de-DE" sz="1400" dirty="0" smtClean="0"/>
              <a:t>h</a:t>
            </a:r>
            <a:r>
              <a:rPr lang="de-DE" sz="1400" dirty="0" smtClean="0">
                <a:hlinkClick r:id="rId2"/>
              </a:rPr>
              <a:t>ttps</a:t>
            </a:r>
            <a:r>
              <a:rPr lang="de-DE" sz="1400" dirty="0">
                <a:hlinkClick r:id="rId2"/>
              </a:rPr>
              <a:t>://</a:t>
            </a:r>
            <a:r>
              <a:rPr lang="de-DE" sz="1400" dirty="0" smtClean="0">
                <a:hlinkClick r:id="rId2"/>
              </a:rPr>
              <a:t>github.com/technologiestiftung/workshops</a:t>
            </a:r>
            <a:r>
              <a:rPr lang="de-DE" sz="1400" dirty="0" smtClean="0"/>
              <a:t> </a:t>
            </a:r>
            <a:endParaRPr lang="de-DE" sz="1400" dirty="0"/>
          </a:p>
          <a:p>
            <a:endParaRPr lang="de-DE" sz="1400" dirty="0" smtClean="0"/>
          </a:p>
          <a:p>
            <a:r>
              <a:rPr lang="de-DE" sz="1400" b="1" dirty="0" smtClean="0"/>
              <a:t>Workshop 1 </a:t>
            </a:r>
            <a:r>
              <a:rPr lang="de-DE" sz="1400" dirty="0" smtClean="0"/>
              <a:t>(Dauer: 2,5 bis 3 </a:t>
            </a:r>
            <a:r>
              <a:rPr lang="de-DE" sz="1400" dirty="0" smtClean="0"/>
              <a:t>Stunden (Selbstlernen: 2 Stunden mehr), </a:t>
            </a:r>
            <a:r>
              <a:rPr lang="de-DE" sz="1400" dirty="0" smtClean="0"/>
              <a:t>Seiten 4 - 20)</a:t>
            </a:r>
          </a:p>
          <a:p>
            <a:r>
              <a:rPr lang="de-DE" sz="1400" b="1" dirty="0" smtClean="0"/>
              <a:t>Bau eines Temperatursensors</a:t>
            </a:r>
            <a:r>
              <a:rPr lang="de-DE" sz="1400" dirty="0" smtClean="0"/>
              <a:t>, Anschluss an </a:t>
            </a:r>
            <a:r>
              <a:rPr lang="de-DE" sz="1400" dirty="0" err="1" smtClean="0"/>
              <a:t>Thethingsnetwork</a:t>
            </a:r>
            <a:r>
              <a:rPr lang="de-DE" sz="1400" dirty="0" smtClean="0"/>
              <a:t> (TTN), Senden der Temperatur</a:t>
            </a:r>
          </a:p>
          <a:p>
            <a:r>
              <a:rPr lang="de-DE" sz="1400" dirty="0" smtClean="0"/>
              <a:t>Zielgruppe: Neueinsteiger*innen Arduino und LoRaWAN</a:t>
            </a:r>
          </a:p>
          <a:p>
            <a:r>
              <a:rPr lang="de-DE" sz="1400" dirty="0" smtClean="0"/>
              <a:t>Lerninhalte</a:t>
            </a:r>
            <a:r>
              <a:rPr lang="de-DE" sz="1400" dirty="0" smtClean="0"/>
              <a:t>:</a:t>
            </a:r>
          </a:p>
          <a:p>
            <a:r>
              <a:rPr lang="de-DE" sz="1400" dirty="0" smtClean="0"/>
              <a:t>Funktion TTN und Internet </a:t>
            </a:r>
            <a:r>
              <a:rPr lang="de-DE" sz="1400" dirty="0" err="1" smtClean="0"/>
              <a:t>of</a:t>
            </a:r>
            <a:r>
              <a:rPr lang="de-DE" sz="1400" dirty="0" smtClean="0"/>
              <a:t> Things, Basiswissen Arduino, Sensoren und </a:t>
            </a:r>
            <a:r>
              <a:rPr lang="de-DE" sz="1400" dirty="0" err="1" smtClean="0"/>
              <a:t>Breadboards</a:t>
            </a:r>
            <a:r>
              <a:rPr lang="de-DE" sz="1400" dirty="0" smtClean="0"/>
              <a:t>, Basiswissen </a:t>
            </a:r>
            <a:r>
              <a:rPr lang="de-DE" sz="1400" dirty="0" err="1" smtClean="0"/>
              <a:t>Airtime</a:t>
            </a:r>
            <a:r>
              <a:rPr lang="de-DE" sz="1400" dirty="0" smtClean="0"/>
              <a:t>, Modifizieren/Hochladen von Code, Ansehen der Daten / Abruf der Daten mit MQTT</a:t>
            </a:r>
          </a:p>
          <a:p>
            <a:endParaRPr lang="de-DE" sz="1400" b="1" dirty="0"/>
          </a:p>
          <a:p>
            <a:r>
              <a:rPr lang="de-DE" sz="1400" b="1" dirty="0" smtClean="0"/>
              <a:t>Workshop 2 </a:t>
            </a:r>
            <a:r>
              <a:rPr lang="de-DE" sz="1400" dirty="0" smtClean="0"/>
              <a:t>(Dauer 2,5 – 3 Stunden, Seiten 21 ff.)</a:t>
            </a:r>
          </a:p>
          <a:p>
            <a:r>
              <a:rPr lang="de-DE" sz="1400" b="1" dirty="0" smtClean="0"/>
              <a:t>Bau eines </a:t>
            </a:r>
            <a:r>
              <a:rPr lang="de-DE" sz="1400" b="1" dirty="0" err="1" smtClean="0"/>
              <a:t>Trackers</a:t>
            </a:r>
            <a:r>
              <a:rPr lang="de-DE" sz="1400" dirty="0" smtClean="0"/>
              <a:t>, der GPS-Daten über seine Position per LoRaWAN </a:t>
            </a:r>
            <a:r>
              <a:rPr lang="de-DE" sz="1400" dirty="0" smtClean="0"/>
              <a:t>sendet</a:t>
            </a:r>
          </a:p>
          <a:p>
            <a:r>
              <a:rPr lang="de-DE" sz="1400" dirty="0" smtClean="0"/>
              <a:t>Zielgruppe: Neueinsteiger*innen GPS und LoRaWAN</a:t>
            </a:r>
            <a:endParaRPr lang="de-DE" sz="1400" dirty="0" smtClean="0"/>
          </a:p>
          <a:p>
            <a:r>
              <a:rPr lang="de-DE" sz="1400" dirty="0" smtClean="0"/>
              <a:t>Lerninhalte:</a:t>
            </a:r>
          </a:p>
          <a:p>
            <a:r>
              <a:rPr lang="de-DE" sz="1400" dirty="0" smtClean="0"/>
              <a:t>GPS, serielle Kommunikation, Funktion LoRaWAN-Library, Timing auf dem Arduino, Stromspar-Technik „Senden bei Bedarf“</a:t>
            </a:r>
          </a:p>
          <a:p>
            <a:endParaRPr lang="de-DE" sz="1400" dirty="0"/>
          </a:p>
          <a:p>
            <a:r>
              <a:rPr lang="de-DE" sz="1400" b="1" dirty="0" smtClean="0"/>
              <a:t>Detail-Erläuterungen stehen als Kommentar im Code selbst!</a:t>
            </a:r>
          </a:p>
          <a:p>
            <a:endParaRPr lang="de-DE" sz="1400" b="1" dirty="0"/>
          </a:p>
          <a:p>
            <a:r>
              <a:rPr lang="de-DE" sz="1400" dirty="0" smtClean="0"/>
              <a:t>Danke für Beiträge aus den Erprobungsphasen an C. Clausnitzer, L. Lakritz und B. Seibel</a:t>
            </a:r>
          </a:p>
          <a:p>
            <a:r>
              <a:rPr lang="de-DE" sz="1400" dirty="0" smtClean="0"/>
              <a:t>Code-Quellen im Code</a:t>
            </a:r>
          </a:p>
        </p:txBody>
      </p:sp>
    </p:spTree>
    <p:extLst>
      <p:ext uri="{BB962C8B-B14F-4D97-AF65-F5344CB8AC3E}">
        <p14:creationId xmlns:p14="http://schemas.microsoft.com/office/powerpoint/2010/main" val="2802099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7034" y="1611670"/>
            <a:ext cx="729619" cy="878245"/>
          </a:xfrm>
          <a:prstGeom prst="rect">
            <a:avLst/>
          </a:prstGeom>
        </p:spPr>
      </p:pic>
      <p:sp>
        <p:nvSpPr>
          <p:cNvPr id="6" name="Titel 5"/>
          <p:cNvSpPr>
            <a:spLocks noGrp="1"/>
          </p:cNvSpPr>
          <p:nvPr>
            <p:ph type="title"/>
          </p:nvPr>
        </p:nvSpPr>
        <p:spPr>
          <a:xfrm>
            <a:off x="430214" y="540000"/>
            <a:ext cx="8280000" cy="384721"/>
          </a:xfrm>
        </p:spPr>
        <p:txBody>
          <a:bodyPr/>
          <a:lstStyle/>
          <a:p>
            <a:r>
              <a:rPr lang="de-DE" dirty="0" smtClean="0"/>
              <a:t>Anhang 2: optionale LED mit </a:t>
            </a:r>
            <a:r>
              <a:rPr lang="de-DE" dirty="0" err="1" smtClean="0"/>
              <a:t>Breadboard</a:t>
            </a:r>
            <a:r>
              <a:rPr lang="de-DE" dirty="0" smtClean="0"/>
              <a:t> verkabeln</a:t>
            </a:r>
            <a:endParaRPr lang="de-DE" dirty="0"/>
          </a:p>
        </p:txBody>
      </p:sp>
      <p:pic>
        <p:nvPicPr>
          <p:cNvPr id="31" name="Grafik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6542" y="2646000"/>
            <a:ext cx="4661472" cy="4185174"/>
          </a:xfrm>
          <a:prstGeom prst="rect">
            <a:avLst/>
          </a:prstGeom>
        </p:spPr>
      </p:pic>
      <p:cxnSp>
        <p:nvCxnSpPr>
          <p:cNvPr id="4097" name="Gerade Verbindung mit Pfeil 4096"/>
          <p:cNvCxnSpPr/>
          <p:nvPr/>
        </p:nvCxnSpPr>
        <p:spPr>
          <a:xfrm>
            <a:off x="5410757" y="2365513"/>
            <a:ext cx="0" cy="595934"/>
          </a:xfrm>
          <a:prstGeom prst="straightConnector1">
            <a:avLst/>
          </a:prstGeom>
          <a:ln w="38100">
            <a:solidFill>
              <a:schemeClr val="tx1"/>
            </a:solidFill>
            <a:headEnd type="none" w="sm" len="med"/>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257793" y="898560"/>
            <a:ext cx="8597971" cy="738664"/>
          </a:xfrm>
          <a:prstGeom prst="rect">
            <a:avLst/>
          </a:prstGeom>
          <a:noFill/>
        </p:spPr>
        <p:txBody>
          <a:bodyPr wrap="square" rtlCol="0">
            <a:spAutoFit/>
          </a:bodyPr>
          <a:lstStyle/>
          <a:p>
            <a:r>
              <a:rPr lang="de-DE" sz="1400" b="1" dirty="0" smtClean="0"/>
              <a:t>Kontroll-LED: Arduino und </a:t>
            </a:r>
            <a:r>
              <a:rPr lang="de-DE" sz="1400" b="1" dirty="0" err="1" smtClean="0"/>
              <a:t>Breadboard</a:t>
            </a:r>
            <a:r>
              <a:rPr lang="de-DE" sz="1400" b="1" dirty="0" smtClean="0"/>
              <a:t>:</a:t>
            </a:r>
          </a:p>
          <a:p>
            <a:pPr marL="106363" indent="-106363">
              <a:buFont typeface="Arial" panose="020B0604020202020204" pitchFamily="34" charset="0"/>
              <a:buChar char="•"/>
            </a:pPr>
            <a:r>
              <a:rPr lang="de-DE" sz="1400" dirty="0" smtClean="0"/>
              <a:t>Pin GND (auf der „Digitalseite“ vom Arduino –&gt; Vorwiderstand –&gt; kurzes LED-Bein  (</a:t>
            </a:r>
            <a:r>
              <a:rPr lang="de-DE" sz="1400" dirty="0" err="1" smtClean="0"/>
              <a:t>sw</a:t>
            </a:r>
            <a:r>
              <a:rPr lang="de-DE" sz="1400" dirty="0" smtClean="0"/>
              <a:t>. Kabel, wenn da)</a:t>
            </a:r>
          </a:p>
          <a:p>
            <a:pPr marL="106363" indent="-106363">
              <a:buFont typeface="Arial" panose="020B0604020202020204" pitchFamily="34" charset="0"/>
              <a:buChar char="•"/>
            </a:pPr>
            <a:r>
              <a:rPr lang="de-DE" sz="1400" dirty="0" smtClean="0"/>
              <a:t>Pin 5 (Arduino, Digitalseite) -&gt; langes LED-Beinchen (rot für „+“)</a:t>
            </a:r>
            <a:endParaRPr lang="de-DE" sz="1400" dirty="0"/>
          </a:p>
        </p:txBody>
      </p:sp>
      <p:cxnSp>
        <p:nvCxnSpPr>
          <p:cNvPr id="4102" name="Gerade Verbindung mit Pfeil 4101"/>
          <p:cNvCxnSpPr/>
          <p:nvPr/>
        </p:nvCxnSpPr>
        <p:spPr>
          <a:xfrm>
            <a:off x="7157797" y="2464361"/>
            <a:ext cx="0" cy="508662"/>
          </a:xfrm>
          <a:prstGeom prst="straightConnector1">
            <a:avLst/>
          </a:prstGeom>
          <a:ln w="38100">
            <a:solidFill>
              <a:srgbClr val="FF0000"/>
            </a:solidFill>
            <a:headEnd type="none" w="sm" len="med"/>
            <a:tailEnd type="triangle"/>
          </a:ln>
        </p:spPr>
        <p:style>
          <a:lnRef idx="1">
            <a:schemeClr val="accent1"/>
          </a:lnRef>
          <a:fillRef idx="0">
            <a:schemeClr val="accent1"/>
          </a:fillRef>
          <a:effectRef idx="0">
            <a:schemeClr val="accent1"/>
          </a:effectRef>
          <a:fontRef idx="minor">
            <a:schemeClr val="tx1"/>
          </a:fontRef>
        </p:style>
      </p:cxnSp>
      <p:pic>
        <p:nvPicPr>
          <p:cNvPr id="5" name="Grafik 4"/>
          <p:cNvPicPr>
            <a:picLocks noChangeAspect="1"/>
          </p:cNvPicPr>
          <p:nvPr/>
        </p:nvPicPr>
        <p:blipFill rotWithShape="1">
          <a:blip r:embed="rId4">
            <a:extLst>
              <a:ext uri="{28A0092B-C50C-407E-A947-70E740481C1C}">
                <a14:useLocalDpi xmlns:a14="http://schemas.microsoft.com/office/drawing/2010/main" val="0"/>
              </a:ext>
            </a:extLst>
          </a:blip>
          <a:srcRect l="5177" t="17814" r="17830" b="20773"/>
          <a:stretch/>
        </p:blipFill>
        <p:spPr>
          <a:xfrm>
            <a:off x="0" y="2646000"/>
            <a:ext cx="3960000" cy="4212000"/>
          </a:xfrm>
          <a:prstGeom prst="rect">
            <a:avLst/>
          </a:prstGeom>
        </p:spPr>
      </p:pic>
      <p:pic>
        <p:nvPicPr>
          <p:cNvPr id="4098" name="Picture 2" descr="https://s14-eu5.startpage.com/cgi-bin/serveimage?url=https%3A%2F%2Fwww.gokarli.de%2Fmedia%2Fimage%2Fproduct%2F4459%2Fmd%2Fwiderstand-560-ohm-leds-oder-smd-leds-zusatzbeleuchtung-slotlight-3.jpg&amp;sp=9cd869516aba5f5f35f091627bf07df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828800"/>
            <a:ext cx="1275660" cy="127566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2177" y="1656515"/>
            <a:ext cx="1906719" cy="557892"/>
          </a:xfrm>
          <a:prstGeom prst="rect">
            <a:avLst/>
          </a:prstGeom>
        </p:spPr>
      </p:pic>
      <p:cxnSp>
        <p:nvCxnSpPr>
          <p:cNvPr id="13" name="Gerader Verbinder 12"/>
          <p:cNvCxnSpPr/>
          <p:nvPr/>
        </p:nvCxnSpPr>
        <p:spPr>
          <a:xfrm>
            <a:off x="6867939" y="2464361"/>
            <a:ext cx="299797" cy="0"/>
          </a:xfrm>
          <a:prstGeom prst="line">
            <a:avLst/>
          </a:prstGeom>
          <a:ln w="381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3832116" y="1915583"/>
            <a:ext cx="0" cy="449930"/>
          </a:xfrm>
          <a:prstGeom prst="line">
            <a:avLst/>
          </a:prstGeom>
          <a:ln w="38100">
            <a:solidFill>
              <a:schemeClr val="bg2">
                <a:lumMod val="50000"/>
              </a:schemeClr>
            </a:solidFill>
            <a:prstDash val="sysDot"/>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3822177" y="2365513"/>
            <a:ext cx="1588580" cy="0"/>
          </a:xfrm>
          <a:prstGeom prst="line">
            <a:avLst/>
          </a:prstGeom>
          <a:ln w="38100">
            <a:solidFill>
              <a:schemeClr val="tx1"/>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24" name="Gerader Verbinder 23"/>
          <p:cNvCxnSpPr>
            <a:stCxn id="10" idx="3"/>
          </p:cNvCxnSpPr>
          <p:nvPr/>
        </p:nvCxnSpPr>
        <p:spPr>
          <a:xfrm>
            <a:off x="5728896" y="1935461"/>
            <a:ext cx="632147" cy="400235"/>
          </a:xfrm>
          <a:prstGeom prst="line">
            <a:avLst/>
          </a:prstGeom>
          <a:ln w="38100">
            <a:solidFill>
              <a:schemeClr val="bg2">
                <a:lumMod val="50000"/>
              </a:schemeClr>
            </a:solidFill>
            <a:prstDash val="sysDot"/>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flipV="1">
            <a:off x="6483625" y="2464361"/>
            <a:ext cx="384314" cy="3315"/>
          </a:xfrm>
          <a:prstGeom prst="line">
            <a:avLst/>
          </a:prstGeom>
          <a:ln w="38100">
            <a:solidFill>
              <a:schemeClr val="bg2">
                <a:lumMod val="50000"/>
              </a:schemeClr>
            </a:solidFill>
            <a:prstDash val="sysDot"/>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1071573" y="1863972"/>
            <a:ext cx="1407758" cy="307777"/>
          </a:xfrm>
          <a:prstGeom prst="rect">
            <a:avLst/>
          </a:prstGeom>
          <a:noFill/>
        </p:spPr>
        <p:txBody>
          <a:bodyPr wrap="none" rtlCol="0">
            <a:spAutoFit/>
          </a:bodyPr>
          <a:lstStyle/>
          <a:p>
            <a:r>
              <a:rPr lang="de-DE" sz="1400" dirty="0" smtClean="0"/>
              <a:t>im </a:t>
            </a:r>
            <a:r>
              <a:rPr lang="de-DE" sz="1400" dirty="0" err="1" smtClean="0"/>
              <a:t>Breadboard</a:t>
            </a:r>
            <a:endParaRPr lang="de-DE" sz="1400" dirty="0"/>
          </a:p>
        </p:txBody>
      </p:sp>
      <p:cxnSp>
        <p:nvCxnSpPr>
          <p:cNvPr id="30" name="Gerader Verbinder 29"/>
          <p:cNvCxnSpPr/>
          <p:nvPr/>
        </p:nvCxnSpPr>
        <p:spPr>
          <a:xfrm>
            <a:off x="347870" y="2017861"/>
            <a:ext cx="755373" cy="0"/>
          </a:xfrm>
          <a:prstGeom prst="line">
            <a:avLst/>
          </a:prstGeom>
          <a:ln w="38100">
            <a:solidFill>
              <a:schemeClr val="bg2">
                <a:lumMod val="50000"/>
              </a:schemeClr>
            </a:solidFill>
            <a:prstDash val="sysDot"/>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2" name="Foliennummernplatzhalter 1"/>
          <p:cNvSpPr>
            <a:spLocks noGrp="1"/>
          </p:cNvSpPr>
          <p:nvPr>
            <p:ph type="sldNum" sz="quarter" idx="12"/>
          </p:nvPr>
        </p:nvSpPr>
        <p:spPr/>
        <p:txBody>
          <a:bodyPr/>
          <a:lstStyle/>
          <a:p>
            <a:fld id="{8975857B-F947-486C-B504-68444F8838B4}" type="slidenum">
              <a:rPr lang="de-DE" smtClean="0"/>
              <a:t>20</a:t>
            </a:fld>
            <a:endParaRPr lang="de-DE" dirty="0"/>
          </a:p>
        </p:txBody>
      </p:sp>
      <p:sp>
        <p:nvSpPr>
          <p:cNvPr id="19" name="Textplatzhalter 4"/>
          <p:cNvSpPr>
            <a:spLocks noGrp="1"/>
          </p:cNvSpPr>
          <p:nvPr>
            <p:ph type="body" sz="quarter" idx="13"/>
          </p:nvPr>
        </p:nvSpPr>
        <p:spPr>
          <a:xfrm>
            <a:off x="1472019" y="6521235"/>
            <a:ext cx="5270425" cy="282129"/>
          </a:xfrm>
        </p:spPr>
        <p:txBody>
          <a:bodyPr/>
          <a:lstStyle/>
          <a:p>
            <a:r>
              <a:rPr lang="de-DE" sz="1050" dirty="0" smtClean="0">
                <a:solidFill>
                  <a:schemeClr val="tx1"/>
                </a:solidFill>
                <a:latin typeface="ClanPro-Book"/>
                <a:cs typeface="ClanPro-Book"/>
              </a:rPr>
              <a:t>Bilder: Technologiestiftung, Dragino</a:t>
            </a:r>
            <a:endParaRPr lang="de-DE" sz="1050" dirty="0">
              <a:solidFill>
                <a:schemeClr val="tx1"/>
              </a:solidFill>
              <a:latin typeface="ClanPro-Book"/>
              <a:cs typeface="ClanPro-Book"/>
            </a:endParaRPr>
          </a:p>
        </p:txBody>
      </p:sp>
    </p:spTree>
    <p:extLst>
      <p:ext uri="{BB962C8B-B14F-4D97-AF65-F5344CB8AC3E}">
        <p14:creationId xmlns:p14="http://schemas.microsoft.com/office/powerpoint/2010/main" val="2464954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Workshop 2: GPS-</a:t>
            </a:r>
            <a:r>
              <a:rPr lang="de-DE" dirty="0" err="1" smtClean="0"/>
              <a:t>Tracker</a:t>
            </a:r>
            <a:endParaRPr lang="de-DE" dirty="0"/>
          </a:p>
        </p:txBody>
      </p:sp>
      <p:sp>
        <p:nvSpPr>
          <p:cNvPr id="4" name="Textfeld 3"/>
          <p:cNvSpPr txBox="1"/>
          <p:nvPr/>
        </p:nvSpPr>
        <p:spPr>
          <a:xfrm>
            <a:off x="554965" y="1323232"/>
            <a:ext cx="8030498" cy="5047536"/>
          </a:xfrm>
          <a:prstGeom prst="rect">
            <a:avLst/>
          </a:prstGeom>
          <a:noFill/>
        </p:spPr>
        <p:txBody>
          <a:bodyPr wrap="square" rtlCol="0">
            <a:spAutoFit/>
          </a:bodyPr>
          <a:lstStyle/>
          <a:p>
            <a:r>
              <a:rPr lang="de-DE" sz="1400" dirty="0" smtClean="0"/>
              <a:t>Wir lesen GPS-Daten aus einem </a:t>
            </a:r>
            <a:r>
              <a:rPr lang="de-DE" sz="1400" dirty="0" err="1" smtClean="0"/>
              <a:t>Shield</a:t>
            </a:r>
            <a:r>
              <a:rPr lang="de-DE" sz="1400" dirty="0" smtClean="0"/>
              <a:t> mit GPS-Empfänger aus</a:t>
            </a:r>
          </a:p>
          <a:p>
            <a:r>
              <a:rPr lang="de-DE" sz="1400" dirty="0" smtClean="0"/>
              <a:t>Wir lernen, wie GPS und wie serielle Kommunikation funktionieren.</a:t>
            </a:r>
          </a:p>
          <a:p>
            <a:endParaRPr lang="de-DE" sz="1400" dirty="0"/>
          </a:p>
          <a:p>
            <a:r>
              <a:rPr lang="de-DE" sz="1400" dirty="0" smtClean="0"/>
              <a:t>Wir übertragen GPS-Sätze als Bytes und lernen, dass man im </a:t>
            </a:r>
            <a:r>
              <a:rPr lang="de-DE" sz="1400" dirty="0" err="1" smtClean="0"/>
              <a:t>IoT</a:t>
            </a:r>
            <a:r>
              <a:rPr lang="de-DE" sz="1400" dirty="0" smtClean="0"/>
              <a:t> so wenig Daten überträgt wie möglich.</a:t>
            </a:r>
          </a:p>
          <a:p>
            <a:endParaRPr lang="de-DE" sz="1400" dirty="0"/>
          </a:p>
          <a:p>
            <a:r>
              <a:rPr lang="de-DE" sz="1400" dirty="0" smtClean="0"/>
              <a:t>Wir prüfen Daten auf dem Arduino und senden nur, wenn Daten gültig und sind. Wir senden </a:t>
            </a:r>
            <a:r>
              <a:rPr lang="de-DE" sz="1400" dirty="0" err="1" smtClean="0"/>
              <a:t>daurch</a:t>
            </a:r>
            <a:r>
              <a:rPr lang="de-DE" sz="1400" dirty="0" smtClean="0"/>
              <a:t> seltener und sparen Strom. Außerdem lernen wir die LoRaWAN-Library näher kennen und bauen uns </a:t>
            </a:r>
            <a:r>
              <a:rPr lang="de-DE" sz="1400" dirty="0" err="1" smtClean="0"/>
              <a:t>Timer</a:t>
            </a:r>
            <a:r>
              <a:rPr lang="de-DE" sz="1400" dirty="0" smtClean="0"/>
              <a:t>.</a:t>
            </a:r>
          </a:p>
          <a:p>
            <a:endParaRPr lang="de-DE" sz="1400" dirty="0"/>
          </a:p>
          <a:p>
            <a:endParaRPr lang="de-DE" sz="1400" dirty="0" smtClean="0"/>
          </a:p>
          <a:p>
            <a:endParaRPr lang="de-DE" sz="1400" dirty="0"/>
          </a:p>
          <a:p>
            <a:endParaRPr lang="de-DE" sz="1400" dirty="0" smtClean="0"/>
          </a:p>
          <a:p>
            <a:endParaRPr lang="de-DE" sz="1400" dirty="0" smtClean="0"/>
          </a:p>
          <a:p>
            <a:endParaRPr lang="de-DE" sz="1400" dirty="0"/>
          </a:p>
          <a:p>
            <a:endParaRPr lang="de-DE" sz="1400" dirty="0" smtClean="0"/>
          </a:p>
          <a:p>
            <a:endParaRPr lang="de-DE" sz="1400" dirty="0"/>
          </a:p>
          <a:p>
            <a:endParaRPr lang="de-DE" sz="1400" dirty="0"/>
          </a:p>
          <a:p>
            <a:r>
              <a:rPr lang="de-DE" sz="1400" dirty="0" smtClean="0"/>
              <a:t>Hinweis: Als batteriebetriebener </a:t>
            </a:r>
            <a:r>
              <a:rPr lang="de-DE" sz="1400" dirty="0" err="1" smtClean="0"/>
              <a:t>Tracker</a:t>
            </a:r>
            <a:r>
              <a:rPr lang="de-DE" sz="1400" dirty="0" smtClean="0"/>
              <a:t> zum Dauereinsatz sind die </a:t>
            </a:r>
            <a:r>
              <a:rPr lang="de-DE" sz="1400" dirty="0" err="1" smtClean="0"/>
              <a:t>Arduinos</a:t>
            </a:r>
            <a:r>
              <a:rPr lang="de-DE" sz="1400" dirty="0" smtClean="0"/>
              <a:t> nur bedingt geeignet. Sie sind zu groß, um sie z.B. in einem Fahrradrahmen zu verstecken, außerdem sind die Stromsparfähigkeiten des </a:t>
            </a:r>
            <a:r>
              <a:rPr lang="de-DE" sz="1400" dirty="0" err="1" smtClean="0"/>
              <a:t>Arduinos</a:t>
            </a:r>
            <a:r>
              <a:rPr lang="de-DE" sz="1400" dirty="0" smtClean="0"/>
              <a:t> sehr begrenzt</a:t>
            </a:r>
            <a:r>
              <a:rPr lang="de-DE" sz="1400" dirty="0" smtClean="0"/>
              <a:t>. GPS lernen und ausprobieren kann man damit aber gut.</a:t>
            </a:r>
            <a:endParaRPr lang="de-DE" sz="1400" dirty="0" smtClean="0"/>
          </a:p>
          <a:p>
            <a:endParaRPr lang="de-DE" sz="1400" dirty="0" smtClean="0"/>
          </a:p>
        </p:txBody>
      </p:sp>
    </p:spTree>
    <p:extLst>
      <p:ext uri="{BB962C8B-B14F-4D97-AF65-F5344CB8AC3E}">
        <p14:creationId xmlns:p14="http://schemas.microsoft.com/office/powerpoint/2010/main" val="1378722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Bedienung Arduino, Arduino-IDE und Aufbau des Boards</a:t>
            </a:r>
            <a:endParaRPr lang="de-DE" dirty="0"/>
          </a:p>
        </p:txBody>
      </p:sp>
      <p:sp>
        <p:nvSpPr>
          <p:cNvPr id="19" name="Textfeld 18"/>
          <p:cNvSpPr txBox="1"/>
          <p:nvPr/>
        </p:nvSpPr>
        <p:spPr>
          <a:xfrm>
            <a:off x="622998" y="5239653"/>
            <a:ext cx="8153774" cy="954107"/>
          </a:xfrm>
          <a:prstGeom prst="rect">
            <a:avLst/>
          </a:prstGeom>
          <a:noFill/>
        </p:spPr>
        <p:txBody>
          <a:bodyPr wrap="square" rtlCol="0">
            <a:spAutoFit/>
          </a:bodyPr>
          <a:lstStyle/>
          <a:p>
            <a:r>
              <a:rPr lang="de-DE" sz="1400" dirty="0" smtClean="0"/>
              <a:t>Arduino Uno: Zwei Jumper entfernen (nicht wegwerfen!), GPS-</a:t>
            </a:r>
            <a:r>
              <a:rPr lang="de-DE" sz="1400" dirty="0" err="1" smtClean="0"/>
              <a:t>Rx</a:t>
            </a:r>
            <a:r>
              <a:rPr lang="de-DE" sz="1400" dirty="0" smtClean="0"/>
              <a:t> mit Pin3 und </a:t>
            </a:r>
            <a:r>
              <a:rPr lang="de-DE" sz="1400" dirty="0"/>
              <a:t/>
            </a:r>
            <a:br>
              <a:rPr lang="de-DE" sz="1400" dirty="0"/>
            </a:br>
            <a:r>
              <a:rPr lang="de-DE" sz="1400" dirty="0" smtClean="0"/>
              <a:t>                      GPS-</a:t>
            </a:r>
            <a:r>
              <a:rPr lang="de-DE" sz="1400" dirty="0" err="1" smtClean="0"/>
              <a:t>Tx</a:t>
            </a:r>
            <a:r>
              <a:rPr lang="de-DE" sz="1400" dirty="0" smtClean="0"/>
              <a:t> mit Pin 4 verbinden (darüber lesen wir seriell aus).</a:t>
            </a:r>
          </a:p>
          <a:p>
            <a:r>
              <a:rPr lang="de-DE" sz="1400" dirty="0" smtClean="0"/>
              <a:t>Arduino </a:t>
            </a:r>
            <a:r>
              <a:rPr lang="de-DE" sz="1400" dirty="0" err="1" smtClean="0"/>
              <a:t>Mega</a:t>
            </a:r>
            <a:r>
              <a:rPr lang="de-DE" sz="1400" dirty="0" smtClean="0"/>
              <a:t>: </a:t>
            </a:r>
            <a:r>
              <a:rPr lang="de-DE" sz="1400" dirty="0" err="1" smtClean="0"/>
              <a:t>Rx</a:t>
            </a:r>
            <a:r>
              <a:rPr lang="de-DE" sz="1400" dirty="0" smtClean="0"/>
              <a:t> an D18 und </a:t>
            </a:r>
            <a:r>
              <a:rPr lang="de-DE" sz="1400" dirty="0" err="1" smtClean="0"/>
              <a:t>Tx</a:t>
            </a:r>
            <a:r>
              <a:rPr lang="de-DE" sz="1400" dirty="0" smtClean="0"/>
              <a:t> an D19 auf dem Mega-Board</a:t>
            </a:r>
          </a:p>
          <a:p>
            <a:r>
              <a:rPr lang="de-DE" sz="1400" dirty="0" smtClean="0"/>
              <a:t>GPS-Fix vorhanden: LED auf dem </a:t>
            </a:r>
            <a:r>
              <a:rPr lang="de-DE" sz="1400" dirty="0" err="1" smtClean="0">
                <a:hlinkClick r:id="rId2"/>
              </a:rPr>
              <a:t>Shield</a:t>
            </a:r>
            <a:r>
              <a:rPr lang="de-DE" sz="1400" dirty="0" smtClean="0"/>
              <a:t> blinkt</a:t>
            </a:r>
          </a:p>
        </p:txBody>
      </p:sp>
      <p:sp>
        <p:nvSpPr>
          <p:cNvPr id="4" name="Textfeld 3"/>
          <p:cNvSpPr txBox="1"/>
          <p:nvPr/>
        </p:nvSpPr>
        <p:spPr>
          <a:xfrm>
            <a:off x="565013" y="971548"/>
            <a:ext cx="8030498" cy="307777"/>
          </a:xfrm>
          <a:prstGeom prst="rect">
            <a:avLst/>
          </a:prstGeom>
          <a:noFill/>
        </p:spPr>
        <p:txBody>
          <a:bodyPr wrap="square" rtlCol="0">
            <a:spAutoFit/>
          </a:bodyPr>
          <a:lstStyle/>
          <a:p>
            <a:r>
              <a:rPr lang="de-DE" sz="1400" dirty="0" smtClean="0"/>
              <a:t>Modifizieren und Hochladen von Code, Montage </a:t>
            </a:r>
            <a:r>
              <a:rPr lang="de-DE" sz="1400" dirty="0" err="1" smtClean="0"/>
              <a:t>Shield</a:t>
            </a:r>
            <a:r>
              <a:rPr lang="de-DE" sz="1400" dirty="0" smtClean="0"/>
              <a:t>, Anschluss Laptop: Wie in Workshop 1</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333928"/>
            <a:ext cx="7104185" cy="3838415"/>
          </a:xfrm>
          <a:prstGeom prst="rect">
            <a:avLst/>
          </a:prstGeom>
        </p:spPr>
      </p:pic>
      <p:sp>
        <p:nvSpPr>
          <p:cNvPr id="7" name="Textplatzhalter 4"/>
          <p:cNvSpPr>
            <a:spLocks noGrp="1"/>
          </p:cNvSpPr>
          <p:nvPr>
            <p:ph type="body" sz="quarter" idx="13"/>
          </p:nvPr>
        </p:nvSpPr>
        <p:spPr>
          <a:xfrm>
            <a:off x="1472019" y="6460947"/>
            <a:ext cx="5270425" cy="282129"/>
          </a:xfrm>
        </p:spPr>
        <p:txBody>
          <a:bodyPr/>
          <a:lstStyle/>
          <a:p>
            <a:r>
              <a:rPr lang="de-DE" sz="1050" dirty="0" smtClean="0">
                <a:solidFill>
                  <a:schemeClr val="tx1"/>
                </a:solidFill>
                <a:latin typeface="ClanPro-Book"/>
                <a:cs typeface="ClanPro-Book"/>
              </a:rPr>
              <a:t>Bild: Edwin Chen, Dragino</a:t>
            </a:r>
            <a:endParaRPr lang="de-DE" sz="1050" dirty="0">
              <a:solidFill>
                <a:schemeClr val="tx1"/>
              </a:solidFill>
              <a:latin typeface="ClanPro-Book"/>
              <a:cs typeface="ClanPro-Book"/>
            </a:endParaRPr>
          </a:p>
        </p:txBody>
      </p:sp>
    </p:spTree>
    <p:extLst>
      <p:ext uri="{BB962C8B-B14F-4D97-AF65-F5344CB8AC3E}">
        <p14:creationId xmlns:p14="http://schemas.microsoft.com/office/powerpoint/2010/main" val="566780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Funktionsweise GPS-Empfänger</a:t>
            </a:r>
            <a:endParaRPr lang="de-DE" dirty="0"/>
          </a:p>
        </p:txBody>
      </p:sp>
      <p:sp>
        <p:nvSpPr>
          <p:cNvPr id="19" name="Textfeld 18"/>
          <p:cNvSpPr txBox="1"/>
          <p:nvPr/>
        </p:nvSpPr>
        <p:spPr>
          <a:xfrm>
            <a:off x="430214" y="1340886"/>
            <a:ext cx="8153774" cy="4755148"/>
          </a:xfrm>
          <a:prstGeom prst="rect">
            <a:avLst/>
          </a:prstGeom>
          <a:noFill/>
        </p:spPr>
        <p:txBody>
          <a:bodyPr wrap="square" rtlCol="0">
            <a:spAutoFit/>
          </a:bodyPr>
          <a:lstStyle/>
          <a:p>
            <a:r>
              <a:rPr lang="de-DE" sz="1400" dirty="0" smtClean="0"/>
              <a:t>Positionsbestimmung mit </a:t>
            </a:r>
            <a:r>
              <a:rPr lang="de-DE" sz="1400" dirty="0" smtClean="0">
                <a:hlinkClick r:id="rId2"/>
              </a:rPr>
              <a:t>GPS</a:t>
            </a:r>
            <a:r>
              <a:rPr lang="de-DE" sz="1400" dirty="0" smtClean="0"/>
              <a:t> (hier als Überbegriff für GPS, GLONASS, </a:t>
            </a:r>
            <a:r>
              <a:rPr lang="de-DE" sz="1400" dirty="0" err="1" smtClean="0"/>
              <a:t>Baidou</a:t>
            </a:r>
            <a:r>
              <a:rPr lang="de-DE" sz="1400" dirty="0" smtClean="0"/>
              <a:t> und Galileo) beruht auf Signalen von Satelliten, die ständig ihre Position und eine extrem genaue Uhrzeit ausstrahlen. </a:t>
            </a:r>
          </a:p>
          <a:p>
            <a:endParaRPr lang="de-DE" sz="1400" dirty="0" smtClean="0"/>
          </a:p>
          <a:p>
            <a:r>
              <a:rPr lang="de-DE" sz="1400" dirty="0" smtClean="0"/>
              <a:t>GPS-Empfänger </a:t>
            </a:r>
          </a:p>
          <a:p>
            <a:pPr marL="285750" indent="-285750">
              <a:spcBef>
                <a:spcPts val="600"/>
              </a:spcBef>
              <a:buFont typeface="Arial" panose="020B0604020202020204" pitchFamily="34" charset="0"/>
              <a:buChar char="•"/>
            </a:pPr>
            <a:r>
              <a:rPr lang="de-DE" sz="1400" dirty="0" smtClean="0"/>
              <a:t>berechnen aus den Signallaufzeiten ihre Position, wenn sie Signale von &gt; 3 Satelliten empfangen.</a:t>
            </a:r>
          </a:p>
          <a:p>
            <a:pPr marL="285750" indent="-285750">
              <a:spcBef>
                <a:spcPts val="1200"/>
              </a:spcBef>
              <a:buFont typeface="Arial" panose="020B0604020202020204" pitchFamily="34" charset="0"/>
              <a:buChar char="•"/>
            </a:pPr>
            <a:r>
              <a:rPr lang="de-DE" sz="1400" dirty="0" smtClean="0"/>
              <a:t>GPS sendet bei 1.5 GHz mit wenig Leistung. Deshalb Empfang </a:t>
            </a:r>
            <a:r>
              <a:rPr lang="de-DE" sz="1400" dirty="0" err="1" smtClean="0"/>
              <a:t>outdoor</a:t>
            </a:r>
            <a:r>
              <a:rPr lang="de-DE" sz="1400" dirty="0" smtClean="0"/>
              <a:t> und mit Sichtverbindung.</a:t>
            </a:r>
          </a:p>
          <a:p>
            <a:pPr marL="285750" indent="-285750">
              <a:spcBef>
                <a:spcPts val="1200"/>
              </a:spcBef>
              <a:buFont typeface="Arial" panose="020B0604020202020204" pitchFamily="34" charset="0"/>
              <a:buChar char="•"/>
            </a:pPr>
            <a:r>
              <a:rPr lang="de-DE" sz="1400" dirty="0" smtClean="0"/>
              <a:t>Genauigkeit (ohne zusätzliche terrestrische Referenzsignale (DGPS) oder zusätzliche Signale geostationärer Satelliten) um 10m (Länge, Breite). Errechnete Höhe ist unzuverlässig.</a:t>
            </a:r>
          </a:p>
          <a:p>
            <a:pPr marL="285750" indent="-285750">
              <a:spcBef>
                <a:spcPts val="1200"/>
              </a:spcBef>
              <a:buFont typeface="Arial" panose="020B0604020202020204" pitchFamily="34" charset="0"/>
              <a:buChar char="•"/>
            </a:pPr>
            <a:r>
              <a:rPr lang="de-DE" sz="1400" dirty="0" smtClean="0"/>
              <a:t>haben keinen Rückkanal. Standortmeldungen von </a:t>
            </a:r>
            <a:r>
              <a:rPr lang="de-DE" sz="1400" dirty="0" err="1" smtClean="0"/>
              <a:t>Trackern</a:t>
            </a:r>
            <a:r>
              <a:rPr lang="de-DE" sz="1400" dirty="0" smtClean="0"/>
              <a:t> müssen deshalb über LoRaWAN (oder Mobilfunk o.ä.) an die Instanz gemeldet werden, die sie auswerten soll.</a:t>
            </a:r>
            <a:endParaRPr lang="de-DE" sz="1400" dirty="0"/>
          </a:p>
          <a:p>
            <a:pPr marL="285750" indent="-285750">
              <a:spcBef>
                <a:spcPts val="1200"/>
              </a:spcBef>
              <a:buFont typeface="Arial" panose="020B0604020202020204" pitchFamily="34" charset="0"/>
              <a:buChar char="•"/>
            </a:pPr>
            <a:r>
              <a:rPr lang="de-DE" sz="1400" dirty="0" smtClean="0"/>
              <a:t>geben sog. </a:t>
            </a:r>
            <a:r>
              <a:rPr lang="de-DE" sz="1400" dirty="0" smtClean="0">
                <a:hlinkClick r:id="rId3"/>
              </a:rPr>
              <a:t>NMEA-Datensätze</a:t>
            </a:r>
            <a:r>
              <a:rPr lang="de-DE" sz="1400" dirty="0" smtClean="0"/>
              <a:t> seriell aus. Wir nutzen Länge, Breite, Höhe und empfangene Satellitenzahl. Mehr Möglichkeiten in der Dokumentation der </a:t>
            </a:r>
            <a:r>
              <a:rPr lang="de-DE" sz="1400" dirty="0" err="1" smtClean="0"/>
              <a:t>Libraray</a:t>
            </a:r>
            <a:r>
              <a:rPr lang="de-DE" sz="1400" dirty="0" smtClean="0"/>
              <a:t>.</a:t>
            </a:r>
          </a:p>
          <a:p>
            <a:pPr marL="285750" indent="-285750">
              <a:spcBef>
                <a:spcPts val="1200"/>
              </a:spcBef>
              <a:buFont typeface="Arial" panose="020B0604020202020204" pitchFamily="34" charset="0"/>
              <a:buChar char="•"/>
            </a:pPr>
            <a:r>
              <a:rPr lang="de-DE" sz="1400" dirty="0" smtClean="0"/>
              <a:t>benötigen beim Start einen sog. „Almanach“ mit den Bahndaten sämtlicher Satelliten im System</a:t>
            </a:r>
          </a:p>
          <a:p>
            <a:pPr marL="285750" indent="-285750">
              <a:spcBef>
                <a:spcPts val="1200"/>
              </a:spcBef>
              <a:buFont typeface="Arial" panose="020B0604020202020204" pitchFamily="34" charset="0"/>
              <a:buChar char="•"/>
            </a:pPr>
            <a:r>
              <a:rPr lang="de-DE" sz="1400" dirty="0" smtClean="0"/>
              <a:t>müssen den Almanach bei jedem Start (wenn sie stromlos waren) neu vom ersten Satelliten herunterladen, den sie empfangen. Dies dauert eine Viertelstunde oder länger, also trennt eure Shields nicht vom Strom, sonst haben wir einen Warte-Workshop. </a:t>
            </a:r>
            <a:br>
              <a:rPr lang="de-DE" sz="1400" dirty="0" smtClean="0"/>
            </a:br>
            <a:r>
              <a:rPr lang="de-DE" sz="1400" dirty="0" smtClean="0"/>
              <a:t>Mobilfunkgeräte können das schneller, weil sie den Almanach aus dem Internet holen (</a:t>
            </a:r>
            <a:r>
              <a:rPr lang="de-DE" sz="1400" dirty="0" smtClean="0">
                <a:hlinkClick r:id="rId4"/>
              </a:rPr>
              <a:t>A-GPS</a:t>
            </a:r>
            <a:r>
              <a:rPr lang="de-DE" sz="1400" dirty="0" smtClean="0"/>
              <a:t>).</a:t>
            </a:r>
          </a:p>
        </p:txBody>
      </p:sp>
    </p:spTree>
    <p:extLst>
      <p:ext uri="{BB962C8B-B14F-4D97-AF65-F5344CB8AC3E}">
        <p14:creationId xmlns:p14="http://schemas.microsoft.com/office/powerpoint/2010/main" val="1129296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GPS seriell auslesen</a:t>
            </a:r>
            <a:endParaRPr lang="de-DE" dirty="0"/>
          </a:p>
        </p:txBody>
      </p:sp>
      <p:sp>
        <p:nvSpPr>
          <p:cNvPr id="19" name="Textfeld 18"/>
          <p:cNvSpPr txBox="1"/>
          <p:nvPr/>
        </p:nvSpPr>
        <p:spPr>
          <a:xfrm>
            <a:off x="430214" y="1059535"/>
            <a:ext cx="8153774" cy="4832092"/>
          </a:xfrm>
          <a:prstGeom prst="rect">
            <a:avLst/>
          </a:prstGeom>
          <a:noFill/>
        </p:spPr>
        <p:txBody>
          <a:bodyPr wrap="square" rtlCol="0">
            <a:spAutoFit/>
          </a:bodyPr>
          <a:lstStyle/>
          <a:p>
            <a:r>
              <a:rPr lang="de-DE" sz="1400" dirty="0" smtClean="0"/>
              <a:t>Wir nutzen zwei serielle Schnittstellen. Serial ist der USB-Anschluss zum Laptop. Softwareserial (</a:t>
            </a:r>
            <a:r>
              <a:rPr lang="de-DE" sz="1400" dirty="0" err="1" smtClean="0"/>
              <a:t>ss</a:t>
            </a:r>
            <a:r>
              <a:rPr lang="de-DE" sz="1400" dirty="0" smtClean="0"/>
              <a:t>)  auf dem Arduino Uno ist mit dem GPS verbunden. Hinweise zum </a:t>
            </a:r>
            <a:r>
              <a:rPr lang="de-DE" sz="1400" dirty="0" err="1" smtClean="0"/>
              <a:t>Mega</a:t>
            </a:r>
            <a:r>
              <a:rPr lang="de-DE" sz="1400" dirty="0" smtClean="0"/>
              <a:t> im Code. </a:t>
            </a:r>
          </a:p>
          <a:p>
            <a:endParaRPr lang="de-DE" sz="1400" dirty="0"/>
          </a:p>
          <a:p>
            <a:r>
              <a:rPr lang="de-DE" sz="1400" dirty="0" smtClean="0"/>
              <a:t>Serielle Kommunikation schreibt Daten in einen Sendepuffer, aus dem sie dann ausgegeben werden, z.B. mit der </a:t>
            </a:r>
            <a:r>
              <a:rPr lang="de-DE" sz="1400" dirty="0" err="1" smtClean="0"/>
              <a:t>Serial.print</a:t>
            </a:r>
            <a:r>
              <a:rPr lang="de-DE" sz="1400" dirty="0" smtClean="0"/>
              <a:t> – Funktion, die Zeichen auf den seriellen Monitor schreibt.</a:t>
            </a:r>
          </a:p>
          <a:p>
            <a:endParaRPr lang="de-DE" sz="1400" dirty="0"/>
          </a:p>
          <a:p>
            <a:r>
              <a:rPr lang="de-DE" sz="1400" dirty="0" smtClean="0"/>
              <a:t>Wenn viele Zeichen im Puffer stehen oder mehr Zeichen kommen als nur eines, das sofort weiterverarbeitet werden kann, dann benötigt das Zeit und Schleifen. </a:t>
            </a:r>
          </a:p>
          <a:p>
            <a:endParaRPr lang="de-DE" sz="1400" dirty="0"/>
          </a:p>
          <a:p>
            <a:r>
              <a:rPr lang="de-DE" sz="1400" dirty="0" smtClean="0"/>
              <a:t>Seht euch die GPS-Auslese-Funktion </a:t>
            </a:r>
            <a:r>
              <a:rPr lang="de-DE" sz="1400" dirty="0" err="1" smtClean="0"/>
              <a:t>smartdelay</a:t>
            </a:r>
            <a:r>
              <a:rPr lang="de-DE" sz="1400" dirty="0" smtClean="0"/>
              <a:t> näher an:</a:t>
            </a:r>
          </a:p>
          <a:p>
            <a:endParaRPr lang="de-DE" sz="1400" dirty="0" smtClean="0"/>
          </a:p>
          <a:p>
            <a:pPr marL="285750" indent="-285750">
              <a:buFont typeface="Arial" panose="020B0604020202020204" pitchFamily="34" charset="0"/>
              <a:buChar char="•"/>
            </a:pPr>
            <a:r>
              <a:rPr lang="de-DE" sz="1400" dirty="0" smtClean="0"/>
              <a:t>Die </a:t>
            </a:r>
            <a:r>
              <a:rPr lang="de-DE" sz="1400" dirty="0" err="1" smtClean="0"/>
              <a:t>while</a:t>
            </a:r>
            <a:r>
              <a:rPr lang="de-DE" sz="1400" dirty="0" smtClean="0"/>
              <a:t> (</a:t>
            </a:r>
            <a:r>
              <a:rPr lang="de-DE" sz="1400" dirty="0" err="1" smtClean="0"/>
              <a:t>millis</a:t>
            </a:r>
            <a:r>
              <a:rPr lang="de-DE" sz="1400" dirty="0" smtClean="0"/>
              <a:t>() …. ) – Konstruktion sorgt dafür, dass wir eine ganze Sekunde lang auslesen (Die NMEA-Sätze dauern ungefähr eine Sekunde), damit uns keine Daten verloren gehen.</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err="1" smtClean="0"/>
              <a:t>ss.available</a:t>
            </a:r>
            <a:r>
              <a:rPr lang="de-DE" sz="1400" dirty="0" smtClean="0"/>
              <a:t>() verrät uns, ob im Puffer überhaupt Zeichen stehen. Die </a:t>
            </a:r>
            <a:r>
              <a:rPr lang="de-DE" sz="1400" dirty="0" err="1" smtClean="0"/>
              <a:t>while</a:t>
            </a:r>
            <a:r>
              <a:rPr lang="de-DE" sz="1400" dirty="0" smtClean="0"/>
              <a:t>-Schleife liest so lange das zutrifft.</a:t>
            </a:r>
            <a:r>
              <a:rPr lang="de-DE" sz="1400" dirty="0"/>
              <a:t> </a:t>
            </a:r>
            <a:r>
              <a:rPr lang="de-DE" sz="1400" dirty="0" err="1"/>
              <a:t>ss.read</a:t>
            </a:r>
            <a:r>
              <a:rPr lang="de-DE" sz="1400" dirty="0"/>
              <a:t> liest immer ein Zeichen </a:t>
            </a:r>
            <a:r>
              <a:rPr lang="de-DE" sz="1400" dirty="0" smtClean="0"/>
              <a:t>und </a:t>
            </a:r>
            <a:r>
              <a:rPr lang="de-DE" sz="1400" dirty="0"/>
              <a:t>löscht dieses dann aus dem seriellen Puffer</a:t>
            </a:r>
            <a:r>
              <a:rPr lang="de-DE" sz="1400" dirty="0" smtClean="0"/>
              <a:t>.</a:t>
            </a:r>
          </a:p>
          <a:p>
            <a:pPr marL="285750" indent="-285750">
              <a:buFont typeface="Arial" panose="020B0604020202020204" pitchFamily="34" charset="0"/>
              <a:buChar char="•"/>
            </a:pPr>
            <a:endParaRPr lang="de-DE" sz="1400" dirty="0" smtClean="0"/>
          </a:p>
          <a:p>
            <a:pPr marL="285750" indent="-285750">
              <a:buFont typeface="Arial" panose="020B0604020202020204" pitchFamily="34" charset="0"/>
              <a:buChar char="•"/>
            </a:pPr>
            <a:r>
              <a:rPr lang="de-DE" sz="1400" dirty="0" err="1" smtClean="0"/>
              <a:t>gps.encode</a:t>
            </a:r>
            <a:r>
              <a:rPr lang="de-DE" sz="1400" dirty="0" smtClean="0"/>
              <a:t>(</a:t>
            </a:r>
            <a:r>
              <a:rPr lang="de-DE" sz="1400" dirty="0" err="1" smtClean="0"/>
              <a:t>ss.read</a:t>
            </a:r>
            <a:r>
              <a:rPr lang="de-DE" sz="1400" dirty="0" smtClean="0"/>
              <a:t>()) füllt ein Objekt der Library </a:t>
            </a:r>
            <a:r>
              <a:rPr lang="de-DE" sz="1400" dirty="0" err="1" smtClean="0"/>
              <a:t>TinyGPS</a:t>
            </a:r>
            <a:r>
              <a:rPr lang="de-DE" sz="1400" dirty="0" smtClean="0"/>
              <a:t> mit Daten und enthält (wenn alles funktioniert) anschließend valide NMEA-Sätze. </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smtClean="0"/>
              <a:t>Wer sich rohe NMEA-Sätze auf dem seriellen Monitor sehen will, z.B. um herauszufinden, ob der Empfänger glaubhafte Daten liefert, findet im </a:t>
            </a:r>
            <a:r>
              <a:rPr lang="de-DE" sz="1400" dirty="0" err="1" smtClean="0"/>
              <a:t>code</a:t>
            </a:r>
            <a:r>
              <a:rPr lang="de-DE" sz="1400" dirty="0" smtClean="0"/>
              <a:t>  der </a:t>
            </a:r>
            <a:r>
              <a:rPr lang="de-DE" sz="1400" dirty="0" err="1" smtClean="0"/>
              <a:t>smartdelay</a:t>
            </a:r>
            <a:r>
              <a:rPr lang="de-DE" sz="1400" dirty="0" smtClean="0"/>
              <a:t>-Funktion  eine Anleitung.</a:t>
            </a:r>
          </a:p>
        </p:txBody>
      </p:sp>
    </p:spTree>
    <p:extLst>
      <p:ext uri="{BB962C8B-B14F-4D97-AF65-F5344CB8AC3E}">
        <p14:creationId xmlns:p14="http://schemas.microsoft.com/office/powerpoint/2010/main" val="1406031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GPS-Daten auswerten / prüfen</a:t>
            </a:r>
            <a:endParaRPr lang="de-DE" dirty="0"/>
          </a:p>
        </p:txBody>
      </p:sp>
      <p:sp>
        <p:nvSpPr>
          <p:cNvPr id="19" name="Textfeld 18"/>
          <p:cNvSpPr txBox="1"/>
          <p:nvPr/>
        </p:nvSpPr>
        <p:spPr>
          <a:xfrm>
            <a:off x="430214" y="1411224"/>
            <a:ext cx="8153774" cy="4401205"/>
          </a:xfrm>
          <a:prstGeom prst="rect">
            <a:avLst/>
          </a:prstGeom>
          <a:noFill/>
        </p:spPr>
        <p:txBody>
          <a:bodyPr wrap="square" rtlCol="0">
            <a:spAutoFit/>
          </a:bodyPr>
          <a:lstStyle/>
          <a:p>
            <a:r>
              <a:rPr lang="de-DE" sz="1400" dirty="0" smtClean="0"/>
              <a:t>Sehr euch das Hauptprogramm </a:t>
            </a:r>
            <a:r>
              <a:rPr lang="de-DE" sz="1400" dirty="0" err="1" smtClean="0"/>
              <a:t>loop</a:t>
            </a:r>
            <a:r>
              <a:rPr lang="de-DE" sz="1400" dirty="0" smtClean="0"/>
              <a:t>() näher an:</a:t>
            </a:r>
          </a:p>
          <a:p>
            <a:endParaRPr lang="de-DE" sz="1400" dirty="0" smtClean="0"/>
          </a:p>
          <a:p>
            <a:pPr marL="285750" indent="-285750">
              <a:buFont typeface="Arial" panose="020B0604020202020204" pitchFamily="34" charset="0"/>
              <a:buChar char="•"/>
            </a:pPr>
            <a:r>
              <a:rPr lang="de-DE" sz="1400" dirty="0" smtClean="0"/>
              <a:t>Die GPS-Daten sind aus einem Objekt abrufbar, das </a:t>
            </a:r>
            <a:r>
              <a:rPr lang="de-DE" sz="1400" dirty="0" err="1" smtClean="0"/>
              <a:t>TinyGPS</a:t>
            </a:r>
            <a:r>
              <a:rPr lang="de-DE" sz="1400" dirty="0" smtClean="0"/>
              <a:t> angelegt hat. Das wird mit den </a:t>
            </a:r>
            <a:r>
              <a:rPr lang="de-DE" sz="1400" dirty="0" err="1" smtClean="0"/>
              <a:t>gps.XXX</a:t>
            </a:r>
            <a:r>
              <a:rPr lang="de-DE" sz="1400" dirty="0" smtClean="0"/>
              <a:t> - </a:t>
            </a:r>
            <a:r>
              <a:rPr lang="de-DE" sz="1400" dirty="0"/>
              <a:t>Befehlen erledigt (</a:t>
            </a:r>
            <a:r>
              <a:rPr lang="de-DE" sz="1400" dirty="0" smtClean="0"/>
              <a:t>zweite </a:t>
            </a:r>
            <a:r>
              <a:rPr lang="de-DE" sz="1400" dirty="0" err="1"/>
              <a:t>if</a:t>
            </a:r>
            <a:r>
              <a:rPr lang="de-DE" sz="1400" dirty="0"/>
              <a:t>-Abfrage im Hauptprogramm </a:t>
            </a:r>
            <a:r>
              <a:rPr lang="de-DE" sz="1400" dirty="0" err="1"/>
              <a:t>loop</a:t>
            </a:r>
            <a:r>
              <a:rPr lang="de-DE" sz="1400" dirty="0" smtClean="0"/>
              <a:t>() ).</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smtClean="0"/>
              <a:t>Weitere Abfragemöglichkeiten in einigen auskommentierten Zeilen der </a:t>
            </a:r>
            <a:r>
              <a:rPr lang="de-DE" sz="1400" dirty="0" err="1" smtClean="0"/>
              <a:t>smartdelay</a:t>
            </a:r>
            <a:r>
              <a:rPr lang="de-DE" sz="1400" dirty="0" smtClean="0"/>
              <a:t>-Funktion, wo sie für Prüfzwecke hilfreich sein können.</a:t>
            </a:r>
          </a:p>
          <a:p>
            <a:pPr marL="285750" indent="-285750">
              <a:buFont typeface="Arial" panose="020B0604020202020204" pitchFamily="34" charset="0"/>
              <a:buChar char="•"/>
            </a:pPr>
            <a:endParaRPr lang="de-DE" sz="1400" dirty="0" smtClean="0"/>
          </a:p>
          <a:p>
            <a:pPr marL="285750" indent="-285750">
              <a:buFont typeface="Arial" panose="020B0604020202020204" pitchFamily="34" charset="0"/>
              <a:buChar char="•"/>
            </a:pPr>
            <a:r>
              <a:rPr lang="de-DE" sz="1400" dirty="0" smtClean="0"/>
              <a:t>Wir wollen nur Daten senden, die valide sind. Dies bewirken die beiden </a:t>
            </a:r>
            <a:r>
              <a:rPr lang="de-DE" sz="1400" dirty="0" err="1" smtClean="0"/>
              <a:t>if</a:t>
            </a:r>
            <a:r>
              <a:rPr lang="de-DE" sz="1400" dirty="0" smtClean="0"/>
              <a:t>-Abfragen, ob die Satellitenzahl &gt; 3 (Empfang aber zu wenig </a:t>
            </a:r>
            <a:r>
              <a:rPr lang="de-DE" sz="1400" dirty="0" err="1" smtClean="0"/>
              <a:t>Sat</a:t>
            </a:r>
            <a:r>
              <a:rPr lang="de-DE" sz="1400" dirty="0" smtClean="0"/>
              <a:t>-Signale) oder = 255 (ungültige Signale/kein Fix) ist. Mehr LoRaWAN-Sendungen würden unnütz Strom verbrauchen und unnütze  Daten liefern, die wir auf Anwendungsebene wieder ausfiltern müssten. </a:t>
            </a:r>
            <a:br>
              <a:rPr lang="de-DE" sz="1400" dirty="0" smtClean="0"/>
            </a:br>
            <a:r>
              <a:rPr lang="de-DE" sz="1400" dirty="0" smtClean="0"/>
              <a:t>In den Abfragen setzen wir auch die Position zurück, damit auch dann keine gültige Position mehr in </a:t>
            </a:r>
            <a:r>
              <a:rPr lang="de-DE" sz="1400" dirty="0" err="1" smtClean="0"/>
              <a:t>lati</a:t>
            </a:r>
            <a:r>
              <a:rPr lang="de-DE" sz="1400" dirty="0" smtClean="0"/>
              <a:t> / </a:t>
            </a:r>
            <a:r>
              <a:rPr lang="de-DE" sz="1400" dirty="0" err="1" smtClean="0"/>
              <a:t>previouslati</a:t>
            </a:r>
            <a:r>
              <a:rPr lang="de-DE" sz="1400" dirty="0" smtClean="0"/>
              <a:t> steht, wenn wir den letzten GPS-Fix verloren haben.</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smtClean="0"/>
              <a:t>Wir wollen nur Daten senden, wenn der </a:t>
            </a:r>
            <a:r>
              <a:rPr lang="de-DE" sz="1400" dirty="0" err="1" smtClean="0"/>
              <a:t>Tracker</a:t>
            </a:r>
            <a:r>
              <a:rPr lang="de-DE" sz="1400" dirty="0" smtClean="0"/>
              <a:t> sich bewegt hat, dazu speichern wir die letzte Position in </a:t>
            </a:r>
            <a:r>
              <a:rPr lang="de-DE" sz="1400" dirty="0" err="1" smtClean="0"/>
              <a:t>previouslati</a:t>
            </a:r>
            <a:r>
              <a:rPr lang="de-DE" sz="1400" dirty="0" smtClean="0"/>
              <a:t> und </a:t>
            </a:r>
            <a:r>
              <a:rPr lang="de-DE" sz="1400" dirty="0" err="1" smtClean="0"/>
              <a:t>previaouslongi</a:t>
            </a:r>
            <a:r>
              <a:rPr lang="de-DE" sz="1400" dirty="0" smtClean="0"/>
              <a:t> am Ende des </a:t>
            </a:r>
            <a:r>
              <a:rPr lang="de-DE" sz="1400" dirty="0" err="1" smtClean="0"/>
              <a:t>loops</a:t>
            </a:r>
            <a:r>
              <a:rPr lang="de-DE" sz="1400" dirty="0" smtClean="0"/>
              <a:t> und gleichen in der 5. (innersten) </a:t>
            </a:r>
            <a:r>
              <a:rPr lang="de-DE" sz="1400" dirty="0" err="1" smtClean="0"/>
              <a:t>if</a:t>
            </a:r>
            <a:r>
              <a:rPr lang="de-DE" sz="1400" dirty="0" smtClean="0"/>
              <a:t>-Abfrage damit ab</a:t>
            </a:r>
            <a:r>
              <a:rPr lang="de-DE" sz="1400" dirty="0" smtClean="0"/>
              <a:t>.</a:t>
            </a:r>
          </a:p>
          <a:p>
            <a:endParaRPr lang="de-DE" sz="1400" dirty="0" smtClean="0"/>
          </a:p>
          <a:p>
            <a:pPr marL="285750" indent="-285750">
              <a:buFont typeface="Arial" panose="020B0604020202020204" pitchFamily="34" charset="0"/>
              <a:buChar char="•"/>
            </a:pPr>
            <a:endParaRPr lang="de-DE" sz="1400" dirty="0" smtClean="0"/>
          </a:p>
        </p:txBody>
      </p:sp>
    </p:spTree>
    <p:extLst>
      <p:ext uri="{BB962C8B-B14F-4D97-AF65-F5344CB8AC3E}">
        <p14:creationId xmlns:p14="http://schemas.microsoft.com/office/powerpoint/2010/main" val="24257973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Daten aufbereiten und senden</a:t>
            </a:r>
            <a:endParaRPr lang="de-DE" dirty="0"/>
          </a:p>
        </p:txBody>
      </p:sp>
      <p:sp>
        <p:nvSpPr>
          <p:cNvPr id="19" name="Textfeld 18"/>
          <p:cNvSpPr txBox="1"/>
          <p:nvPr/>
        </p:nvSpPr>
        <p:spPr>
          <a:xfrm>
            <a:off x="430214" y="1039440"/>
            <a:ext cx="8153774" cy="4647426"/>
          </a:xfrm>
          <a:prstGeom prst="rect">
            <a:avLst/>
          </a:prstGeom>
          <a:noFill/>
        </p:spPr>
        <p:txBody>
          <a:bodyPr wrap="square" rtlCol="0">
            <a:spAutoFit/>
          </a:bodyPr>
          <a:lstStyle/>
          <a:p>
            <a:r>
              <a:rPr lang="de-DE" sz="1400" dirty="0" smtClean="0"/>
              <a:t>Sehr euch das Hauptprogramm </a:t>
            </a:r>
            <a:r>
              <a:rPr lang="de-DE" sz="1400" dirty="0" err="1" smtClean="0"/>
              <a:t>loop</a:t>
            </a:r>
            <a:r>
              <a:rPr lang="de-DE" sz="1400" dirty="0" smtClean="0"/>
              <a:t>() näher an:</a:t>
            </a:r>
          </a:p>
          <a:p>
            <a:endParaRPr lang="de-DE" sz="1400" dirty="0" smtClean="0"/>
          </a:p>
          <a:p>
            <a:pPr marL="285750" indent="-285750">
              <a:spcBef>
                <a:spcPts val="600"/>
              </a:spcBef>
              <a:buFont typeface="Arial" panose="020B0604020202020204" pitchFamily="34" charset="0"/>
              <a:buChar char="•"/>
            </a:pPr>
            <a:r>
              <a:rPr lang="de-DE" sz="1400" dirty="0" smtClean="0"/>
              <a:t>Daten sparen: Bezeichner wie </a:t>
            </a:r>
            <a:r>
              <a:rPr lang="de-DE" sz="1400" dirty="0" err="1" smtClean="0"/>
              <a:t>longitude</a:t>
            </a:r>
            <a:r>
              <a:rPr lang="de-DE" sz="1400" dirty="0" smtClean="0"/>
              <a:t> müssen wir nicht mitsenden. Außerdem soll alles, was mitzuteilen ist, in einer einzigen Sendung senden (</a:t>
            </a:r>
            <a:r>
              <a:rPr lang="de-DE" sz="1400" dirty="0" err="1" smtClean="0"/>
              <a:t>overhead</a:t>
            </a:r>
            <a:r>
              <a:rPr lang="de-DE" sz="1400" dirty="0" smtClean="0"/>
              <a:t>, einheitliche  Sendungen). Deshalb senden wir nur Zahlenwerte als Bytes in einem 14-byte-Feld </a:t>
            </a:r>
            <a:r>
              <a:rPr lang="de-DE" sz="1400" dirty="0" err="1" smtClean="0"/>
              <a:t>message</a:t>
            </a:r>
            <a:r>
              <a:rPr lang="de-DE" sz="1400" dirty="0" smtClean="0"/>
              <a:t>[14].</a:t>
            </a:r>
          </a:p>
          <a:p>
            <a:pPr marL="285750" indent="-285750">
              <a:spcBef>
                <a:spcPts val="600"/>
              </a:spcBef>
              <a:buFont typeface="Arial" panose="020B0604020202020204" pitchFamily="34" charset="0"/>
              <a:buChar char="•"/>
            </a:pPr>
            <a:r>
              <a:rPr lang="de-DE" sz="1400" dirty="0" smtClean="0"/>
              <a:t>Lästige Kommastellen entfernt Multiplikation mit 1 Mio. </a:t>
            </a:r>
          </a:p>
          <a:p>
            <a:pPr marL="285750" indent="-285750">
              <a:spcBef>
                <a:spcPts val="600"/>
              </a:spcBef>
              <a:buFont typeface="Arial" panose="020B0604020202020204" pitchFamily="34" charset="0"/>
              <a:buChar char="•"/>
            </a:pPr>
            <a:r>
              <a:rPr lang="de-DE" sz="1400" dirty="0" smtClean="0"/>
              <a:t>Sendefunktion </a:t>
            </a:r>
            <a:r>
              <a:rPr lang="de-DE" sz="1400" dirty="0" err="1" smtClean="0">
                <a:latin typeface="Liberation Mono" panose="02070409020205020404" pitchFamily="49" charset="0"/>
                <a:cs typeface="Liberation Mono" panose="02070409020205020404" pitchFamily="49" charset="0"/>
              </a:rPr>
              <a:t>do_send</a:t>
            </a:r>
            <a:r>
              <a:rPr lang="de-DE" sz="1400" dirty="0" smtClean="0">
                <a:latin typeface="Liberation Mono" panose="02070409020205020404" pitchFamily="49" charset="0"/>
                <a:cs typeface="Liberation Mono" panose="02070409020205020404" pitchFamily="49" charset="0"/>
              </a:rPr>
              <a:t>():</a:t>
            </a:r>
            <a:r>
              <a:rPr lang="de-DE" sz="1400" dirty="0" smtClean="0"/>
              <a:t/>
            </a:r>
            <a:br>
              <a:rPr lang="de-DE" sz="1400" dirty="0" smtClean="0"/>
            </a:br>
            <a:r>
              <a:rPr lang="de-DE" sz="1400" dirty="0" err="1" smtClean="0"/>
              <a:t>If</a:t>
            </a:r>
            <a:r>
              <a:rPr lang="de-DE" sz="1400" dirty="0" smtClean="0"/>
              <a:t>-Abfrage: Wenn der LoRaWAN-Sendepuffer voll ist, </a:t>
            </a:r>
            <a:r>
              <a:rPr lang="de-DE" sz="1400" dirty="0" smtClean="0"/>
              <a:t>…. (können wir nichts hineinschreiben)</a:t>
            </a:r>
            <a:r>
              <a:rPr lang="de-DE" sz="1400" dirty="0" smtClean="0"/>
              <a:t/>
            </a:r>
            <a:br>
              <a:rPr lang="de-DE" sz="1400" dirty="0" smtClean="0"/>
            </a:br>
            <a:r>
              <a:rPr lang="de-DE" sz="1400" dirty="0" smtClean="0">
                <a:latin typeface="Liberation Mono" panose="02070409020205020404" pitchFamily="49" charset="0"/>
                <a:cs typeface="Liberation Mono" panose="02070409020205020404" pitchFamily="49" charset="0"/>
              </a:rPr>
              <a:t>LMIC_setTxData2</a:t>
            </a:r>
            <a:r>
              <a:rPr lang="de-DE" sz="1400" dirty="0" smtClean="0"/>
              <a:t> schreibt die Daten unseres Feldes in den LoRaWAN-Sendepuffer der LMIC, von wo aus er zu nächsten möglichen Gelegenheit gesendet wird.</a:t>
            </a:r>
          </a:p>
          <a:p>
            <a:pPr marL="285750" indent="-285750">
              <a:spcBef>
                <a:spcPts val="600"/>
              </a:spcBef>
              <a:buFont typeface="Arial" panose="020B0604020202020204" pitchFamily="34" charset="0"/>
              <a:buChar char="•"/>
            </a:pPr>
            <a:r>
              <a:rPr lang="de-DE" sz="1400" dirty="0" err="1" smtClean="0">
                <a:latin typeface="Liberation Mono" panose="02070409020205020404" pitchFamily="49" charset="0"/>
                <a:cs typeface="Liberation Mono" panose="02070409020205020404" pitchFamily="49" charset="0"/>
              </a:rPr>
              <a:t>os_runloop_once</a:t>
            </a:r>
            <a:r>
              <a:rPr lang="de-DE" sz="1400" dirty="0" smtClean="0">
                <a:latin typeface="Liberation Mono" panose="02070409020205020404" pitchFamily="49" charset="0"/>
                <a:cs typeface="Liberation Mono" panose="02070409020205020404" pitchFamily="49" charset="0"/>
              </a:rPr>
              <a:t>() </a:t>
            </a:r>
            <a:r>
              <a:rPr lang="de-DE" sz="1400" dirty="0" smtClean="0"/>
              <a:t>im Haupt-Loop ruft den job-</a:t>
            </a:r>
            <a:r>
              <a:rPr lang="de-DE" sz="1400" dirty="0" err="1" smtClean="0"/>
              <a:t>scheduler</a:t>
            </a:r>
            <a:r>
              <a:rPr lang="de-DE" sz="1400" dirty="0" smtClean="0"/>
              <a:t> auf, der die Sendung veranlasst.</a:t>
            </a:r>
            <a:endParaRPr lang="de-DE" sz="1400" dirty="0"/>
          </a:p>
          <a:p>
            <a:pPr marL="285750" indent="-285750">
              <a:spcBef>
                <a:spcPts val="600"/>
              </a:spcBef>
              <a:buFont typeface="Arial" panose="020B0604020202020204" pitchFamily="34" charset="0"/>
              <a:buChar char="•"/>
            </a:pPr>
            <a:r>
              <a:rPr lang="de-DE" sz="1400" dirty="0" smtClean="0"/>
              <a:t>Wenn der Inhalt des Sendepuffers erfolgreich gesendet ist, erfahren wir das über </a:t>
            </a:r>
            <a:r>
              <a:rPr lang="de-DE" sz="1400" dirty="0"/>
              <a:t>die Funktion </a:t>
            </a:r>
            <a:r>
              <a:rPr lang="de-DE" sz="1400" dirty="0" err="1">
                <a:latin typeface="Liberation Mono" panose="02070409020205020404" pitchFamily="49" charset="0"/>
                <a:cs typeface="Liberation Mono" panose="02070409020205020404" pitchFamily="49" charset="0"/>
              </a:rPr>
              <a:t>void</a:t>
            </a:r>
            <a:r>
              <a:rPr lang="de-DE" sz="1400" dirty="0">
                <a:latin typeface="Liberation Mono" panose="02070409020205020404" pitchFamily="49" charset="0"/>
                <a:cs typeface="Liberation Mono" panose="02070409020205020404" pitchFamily="49" charset="0"/>
              </a:rPr>
              <a:t> </a:t>
            </a:r>
            <a:r>
              <a:rPr lang="de-DE" sz="1400" dirty="0" err="1">
                <a:latin typeface="Liberation Mono" panose="02070409020205020404" pitchFamily="49" charset="0"/>
                <a:cs typeface="Liberation Mono" panose="02070409020205020404" pitchFamily="49" charset="0"/>
              </a:rPr>
              <a:t>onEvent</a:t>
            </a:r>
            <a:r>
              <a:rPr lang="de-DE" sz="1400" dirty="0">
                <a:latin typeface="Liberation Mono" panose="02070409020205020404" pitchFamily="49" charset="0"/>
                <a:cs typeface="Liberation Mono" panose="02070409020205020404" pitchFamily="49" charset="0"/>
              </a:rPr>
              <a:t> (</a:t>
            </a:r>
            <a:r>
              <a:rPr lang="de-DE" sz="1400" dirty="0" err="1">
                <a:latin typeface="Liberation Mono" panose="02070409020205020404" pitchFamily="49" charset="0"/>
                <a:cs typeface="Liberation Mono" panose="02070409020205020404" pitchFamily="49" charset="0"/>
              </a:rPr>
              <a:t>ev_t</a:t>
            </a:r>
            <a:r>
              <a:rPr lang="de-DE" sz="1400" dirty="0">
                <a:latin typeface="Liberation Mono" panose="02070409020205020404" pitchFamily="49" charset="0"/>
                <a:cs typeface="Liberation Mono" panose="02070409020205020404" pitchFamily="49" charset="0"/>
              </a:rPr>
              <a:t> </a:t>
            </a:r>
            <a:r>
              <a:rPr lang="de-DE" sz="1400" dirty="0" err="1">
                <a:latin typeface="Liberation Mono" panose="02070409020205020404" pitchFamily="49" charset="0"/>
                <a:cs typeface="Liberation Mono" panose="02070409020205020404" pitchFamily="49" charset="0"/>
              </a:rPr>
              <a:t>ev</a:t>
            </a:r>
            <a:r>
              <a:rPr lang="de-DE" sz="1400" dirty="0" smtClean="0">
                <a:latin typeface="Liberation Mono" panose="02070409020205020404" pitchFamily="49" charset="0"/>
                <a:cs typeface="Liberation Mono" panose="02070409020205020404" pitchFamily="49" charset="0"/>
              </a:rPr>
              <a:t>)</a:t>
            </a:r>
            <a:r>
              <a:rPr lang="de-DE" sz="1400" dirty="0" smtClean="0"/>
              <a:t>, die uns mitteilt, wenn </a:t>
            </a:r>
            <a:r>
              <a:rPr lang="de-DE" sz="1400" dirty="0"/>
              <a:t>das Event </a:t>
            </a:r>
            <a:r>
              <a:rPr lang="de-DE" sz="1400" dirty="0" err="1"/>
              <a:t>ev</a:t>
            </a:r>
            <a:r>
              <a:rPr lang="de-DE" sz="1400" dirty="0"/>
              <a:t> == </a:t>
            </a:r>
            <a:r>
              <a:rPr lang="de-DE" sz="1400" dirty="0" smtClean="0"/>
              <a:t>EV_TXCOMPLETE eingetreten ist. Das findet im Beispiel etwa 3,5 Sekunden nach Schreiben des Sendepuffers statt.</a:t>
            </a:r>
          </a:p>
          <a:p>
            <a:pPr marL="285750" indent="-285750">
              <a:spcBef>
                <a:spcPts val="600"/>
              </a:spcBef>
              <a:buFont typeface="Arial" panose="020B0604020202020204" pitchFamily="34" charset="0"/>
              <a:buChar char="•"/>
            </a:pPr>
            <a:r>
              <a:rPr lang="de-DE" sz="1400" dirty="0" smtClean="0"/>
              <a:t>Wir fragen das in der zweiten </a:t>
            </a:r>
            <a:r>
              <a:rPr lang="de-DE" sz="1400" dirty="0" err="1" smtClean="0"/>
              <a:t>if</a:t>
            </a:r>
            <a:r>
              <a:rPr lang="de-DE" sz="1400" dirty="0" smtClean="0"/>
              <a:t>-Abfrage von </a:t>
            </a:r>
            <a:r>
              <a:rPr lang="de-DE" sz="1400" dirty="0" err="1" smtClean="0"/>
              <a:t>void</a:t>
            </a:r>
            <a:r>
              <a:rPr lang="de-DE" sz="1400" dirty="0" smtClean="0"/>
              <a:t> </a:t>
            </a:r>
            <a:r>
              <a:rPr lang="de-DE" sz="1400" dirty="0" err="1" smtClean="0"/>
              <a:t>loop</a:t>
            </a:r>
            <a:r>
              <a:rPr lang="de-DE" sz="1400" dirty="0" smtClean="0"/>
              <a:t>() ab (voller Puffer – keine Sendung). </a:t>
            </a:r>
            <a:br>
              <a:rPr lang="de-DE" sz="1400" dirty="0" smtClean="0"/>
            </a:br>
            <a:r>
              <a:rPr lang="de-DE" sz="1400" dirty="0" smtClean="0"/>
              <a:t>Achtung: Sendeintervall muss groß genug sein, dass der Puffer sicher leer wird. Sonst verliert  unser </a:t>
            </a:r>
            <a:r>
              <a:rPr lang="de-DE" sz="1400" dirty="0" err="1" smtClean="0"/>
              <a:t>Tracker</a:t>
            </a:r>
            <a:r>
              <a:rPr lang="de-DE" sz="1400" dirty="0" smtClean="0"/>
              <a:t> Pakete oder sendet gar nicht. Die nötige Dauer hängt vom eingestellten Sendeintervall und der Durchlaufzeit des Rest-Programmes ab. Bei größeren Veränderungen des Beispiels muss geprüft werden, ob das noch der Fall ist. </a:t>
            </a:r>
            <a:endParaRPr lang="de-DE" sz="1400" dirty="0"/>
          </a:p>
        </p:txBody>
      </p:sp>
    </p:spTree>
    <p:extLst>
      <p:ext uri="{BB962C8B-B14F-4D97-AF65-F5344CB8AC3E}">
        <p14:creationId xmlns:p14="http://schemas.microsoft.com/office/powerpoint/2010/main" val="1586257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err="1" smtClean="0"/>
              <a:t>Timer</a:t>
            </a:r>
            <a:endParaRPr lang="de-DE" dirty="0"/>
          </a:p>
        </p:txBody>
      </p:sp>
      <p:sp>
        <p:nvSpPr>
          <p:cNvPr id="4" name="Textfeld 3"/>
          <p:cNvSpPr txBox="1"/>
          <p:nvPr/>
        </p:nvSpPr>
        <p:spPr>
          <a:xfrm>
            <a:off x="534869" y="1061981"/>
            <a:ext cx="8030498" cy="4585871"/>
          </a:xfrm>
          <a:prstGeom prst="rect">
            <a:avLst/>
          </a:prstGeom>
          <a:noFill/>
        </p:spPr>
        <p:txBody>
          <a:bodyPr wrap="square" rtlCol="0">
            <a:spAutoFit/>
          </a:bodyPr>
          <a:lstStyle/>
          <a:p>
            <a:pPr>
              <a:spcBef>
                <a:spcPts val="600"/>
              </a:spcBef>
            </a:pPr>
            <a:r>
              <a:rPr lang="de-DE" sz="1400" dirty="0" smtClean="0"/>
              <a:t>Das Beispiel enthält mehrere Operationen, bei denen wir auf die Zeit achten müssen, damit die Operationen funktionieren und sich nicht gegenseitig ausbremsen.</a:t>
            </a:r>
          </a:p>
          <a:p>
            <a:pPr marL="342900" indent="-342900">
              <a:spcBef>
                <a:spcPts val="600"/>
              </a:spcBef>
              <a:buAutoNum type="arabicPeriod"/>
            </a:pPr>
            <a:r>
              <a:rPr lang="de-DE" sz="1400" dirty="0" smtClean="0"/>
              <a:t>Das serielle Auslesen braucht Zeit, damit vollständige Datensätze gelesen werden.</a:t>
            </a:r>
          </a:p>
          <a:p>
            <a:pPr marL="342900" indent="-342900">
              <a:spcBef>
                <a:spcPts val="600"/>
              </a:spcBef>
              <a:buAutoNum type="arabicPeriod"/>
            </a:pPr>
            <a:r>
              <a:rPr lang="de-DE" sz="1400" dirty="0" smtClean="0"/>
              <a:t>Zwischen Schreiben des LoRaWAN-Sendepuffers und dem Abschluss der LoRaWAN-Sendung vergeht Zeit, in der keine neuen Daten geschrieben werden können.</a:t>
            </a:r>
          </a:p>
          <a:p>
            <a:pPr marL="342900" indent="-342900">
              <a:spcBef>
                <a:spcPts val="600"/>
              </a:spcBef>
              <a:buAutoNum type="arabicPeriod"/>
            </a:pPr>
            <a:r>
              <a:rPr lang="de-DE" sz="1400" dirty="0" smtClean="0"/>
              <a:t>Sendeintervalle müssen einen Mindestabstand haben, damit wir die Funkregulierung und die fair </a:t>
            </a:r>
            <a:r>
              <a:rPr lang="de-DE" sz="1400" dirty="0" err="1" smtClean="0"/>
              <a:t>use</a:t>
            </a:r>
            <a:r>
              <a:rPr lang="de-DE" sz="1400" dirty="0" smtClean="0"/>
              <a:t> </a:t>
            </a:r>
            <a:r>
              <a:rPr lang="de-DE" sz="1400" dirty="0" err="1" smtClean="0"/>
              <a:t>policy</a:t>
            </a:r>
            <a:r>
              <a:rPr lang="de-DE" sz="1400" dirty="0" smtClean="0"/>
              <a:t> von TTN einhalten</a:t>
            </a:r>
          </a:p>
          <a:p>
            <a:pPr>
              <a:spcBef>
                <a:spcPts val="600"/>
              </a:spcBef>
            </a:pPr>
            <a:r>
              <a:rPr lang="de-DE" sz="1400" dirty="0" err="1" smtClean="0"/>
              <a:t>delay</a:t>
            </a:r>
            <a:r>
              <a:rPr lang="de-DE" sz="1400" dirty="0" smtClean="0"/>
              <a:t>() würde den gesamten Arduino lahmlegen einschließlich der eigentlich event- und </a:t>
            </a:r>
            <a:r>
              <a:rPr lang="de-DE" sz="1400" dirty="0" err="1" smtClean="0"/>
              <a:t>interruptgesteuerten</a:t>
            </a:r>
            <a:r>
              <a:rPr lang="de-DE" sz="1400" dirty="0" smtClean="0"/>
              <a:t> LMIC. </a:t>
            </a:r>
          </a:p>
          <a:p>
            <a:pPr>
              <a:spcBef>
                <a:spcPts val="600"/>
              </a:spcBef>
            </a:pPr>
            <a:r>
              <a:rPr lang="de-DE" sz="1400" dirty="0" smtClean="0"/>
              <a:t>Die sonst übliche Steuerung der LMIC über feste </a:t>
            </a:r>
            <a:r>
              <a:rPr lang="de-DE" sz="1400" dirty="0" err="1" smtClean="0"/>
              <a:t>Timerintervalle</a:t>
            </a:r>
            <a:r>
              <a:rPr lang="de-DE" sz="1400" dirty="0" smtClean="0"/>
              <a:t> wollen wir nicht, da wir dann auch Daten senden, wenn sie ungültig (kein Fix) oder uninteressant (</a:t>
            </a:r>
            <a:r>
              <a:rPr lang="de-DE" sz="1400" dirty="0" err="1" smtClean="0"/>
              <a:t>Tracker</a:t>
            </a:r>
            <a:r>
              <a:rPr lang="de-DE" sz="1400" dirty="0" smtClean="0"/>
              <a:t> nicht bewegt) sind.</a:t>
            </a:r>
          </a:p>
          <a:p>
            <a:pPr>
              <a:spcBef>
                <a:spcPts val="600"/>
              </a:spcBef>
            </a:pPr>
            <a:r>
              <a:rPr lang="de-DE" sz="1400" dirty="0" smtClean="0"/>
              <a:t>Wir müssen die </a:t>
            </a:r>
            <a:r>
              <a:rPr lang="de-DE" sz="1400" dirty="0" err="1" smtClean="0"/>
              <a:t>Timer</a:t>
            </a:r>
            <a:r>
              <a:rPr lang="de-DE" sz="1400" dirty="0" smtClean="0"/>
              <a:t> also mit der Funktion </a:t>
            </a:r>
            <a:r>
              <a:rPr lang="de-DE" sz="1400" dirty="0" err="1" smtClean="0"/>
              <a:t>millis</a:t>
            </a:r>
            <a:r>
              <a:rPr lang="de-DE" sz="1400" dirty="0" smtClean="0"/>
              <a:t>() selbst bauen. In </a:t>
            </a:r>
            <a:r>
              <a:rPr lang="de-DE" sz="1400" dirty="0" err="1" smtClean="0"/>
              <a:t>loop</a:t>
            </a:r>
            <a:r>
              <a:rPr lang="de-DE" sz="1400" dirty="0" smtClean="0"/>
              <a:t>() in der ersten </a:t>
            </a:r>
            <a:r>
              <a:rPr lang="de-DE" sz="1400" dirty="0" err="1" smtClean="0"/>
              <a:t>if</a:t>
            </a:r>
            <a:r>
              <a:rPr lang="de-DE" sz="1400" dirty="0" smtClean="0"/>
              <a:t>…</a:t>
            </a:r>
            <a:r>
              <a:rPr lang="de-DE" sz="1400" dirty="0" err="1" smtClean="0"/>
              <a:t>else</a:t>
            </a:r>
            <a:r>
              <a:rPr lang="de-DE" sz="1400" dirty="0" smtClean="0"/>
              <a:t> – Konstruktion, in der Funktion </a:t>
            </a:r>
            <a:r>
              <a:rPr lang="de-DE" sz="1400" dirty="0" err="1" smtClean="0"/>
              <a:t>smartdelay</a:t>
            </a:r>
            <a:r>
              <a:rPr lang="de-DE" sz="1400" dirty="0" smtClean="0"/>
              <a:t>() als do…</a:t>
            </a:r>
            <a:r>
              <a:rPr lang="de-DE" sz="1400" dirty="0" err="1" smtClean="0"/>
              <a:t>while</a:t>
            </a:r>
            <a:r>
              <a:rPr lang="de-DE" sz="1400" dirty="0" smtClean="0"/>
              <a:t> Anweisung.</a:t>
            </a:r>
          </a:p>
          <a:p>
            <a:pPr>
              <a:spcBef>
                <a:spcPts val="600"/>
              </a:spcBef>
            </a:pPr>
            <a:endParaRPr lang="de-DE" sz="1400" dirty="0"/>
          </a:p>
          <a:p>
            <a:pPr>
              <a:spcBef>
                <a:spcPts val="600"/>
              </a:spcBef>
            </a:pPr>
            <a:r>
              <a:rPr lang="de-DE" sz="1400" dirty="0" smtClean="0"/>
              <a:t>Ist die </a:t>
            </a:r>
            <a:r>
              <a:rPr lang="de-DE" sz="1400" dirty="0"/>
              <a:t>GPS-Auslesezeit </a:t>
            </a:r>
            <a:r>
              <a:rPr lang="de-DE" sz="1400" dirty="0" smtClean="0"/>
              <a:t>zu klein, lesen wir unvollständige Datensätze. Ist das Sendeintervall zu klein gewählt, wird der Sendepuffer nicht leer und wir verlieren Daten, außerdem verstoßen wir gegen die Funkbedingungen. Verwenden wir zu oft </a:t>
            </a:r>
            <a:r>
              <a:rPr lang="de-DE" sz="1400" dirty="0" err="1" smtClean="0"/>
              <a:t>delay</a:t>
            </a:r>
            <a:r>
              <a:rPr lang="de-DE" sz="1400" dirty="0" smtClean="0"/>
              <a:t>(), hindern wir LMIC am Senden und der Sendepuffer wird nicht leer.</a:t>
            </a:r>
          </a:p>
        </p:txBody>
      </p:sp>
    </p:spTree>
    <p:extLst>
      <p:ext uri="{BB962C8B-B14F-4D97-AF65-F5344CB8AC3E}">
        <p14:creationId xmlns:p14="http://schemas.microsoft.com/office/powerpoint/2010/main" val="392479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Stromsparen</a:t>
            </a:r>
            <a:endParaRPr lang="de-DE" dirty="0"/>
          </a:p>
        </p:txBody>
      </p:sp>
      <p:sp>
        <p:nvSpPr>
          <p:cNvPr id="4" name="Textfeld 3"/>
          <p:cNvSpPr txBox="1"/>
          <p:nvPr/>
        </p:nvSpPr>
        <p:spPr>
          <a:xfrm>
            <a:off x="534869" y="1061981"/>
            <a:ext cx="8030498" cy="4524315"/>
          </a:xfrm>
          <a:prstGeom prst="rect">
            <a:avLst/>
          </a:prstGeom>
          <a:noFill/>
        </p:spPr>
        <p:txBody>
          <a:bodyPr wrap="square" rtlCol="0">
            <a:spAutoFit/>
          </a:bodyPr>
          <a:lstStyle/>
          <a:p>
            <a:pPr>
              <a:spcBef>
                <a:spcPts val="600"/>
              </a:spcBef>
            </a:pPr>
            <a:r>
              <a:rPr lang="de-DE" sz="1400" dirty="0" smtClean="0"/>
              <a:t>Wir sparen Strom durch folgende (weiter oben erklärte) Maßnahmen</a:t>
            </a:r>
          </a:p>
          <a:p>
            <a:pPr marL="285750" indent="-285750">
              <a:spcBef>
                <a:spcPts val="600"/>
              </a:spcBef>
              <a:buFont typeface="Arial" panose="020B0604020202020204" pitchFamily="34" charset="0"/>
              <a:buChar char="•"/>
            </a:pPr>
            <a:r>
              <a:rPr lang="de-DE" sz="1400" dirty="0" smtClean="0"/>
              <a:t>Senden nur bei Bedarf </a:t>
            </a:r>
          </a:p>
          <a:p>
            <a:pPr marL="285750" indent="-285750">
              <a:spcBef>
                <a:spcPts val="600"/>
              </a:spcBef>
              <a:buFont typeface="Arial" panose="020B0604020202020204" pitchFamily="34" charset="0"/>
              <a:buChar char="•"/>
            </a:pPr>
            <a:r>
              <a:rPr lang="de-DE" sz="1400" dirty="0" smtClean="0"/>
              <a:t>Senden aller Daten in einem LoRaWAN-Paket</a:t>
            </a:r>
          </a:p>
          <a:p>
            <a:pPr marL="285750" indent="-285750">
              <a:spcBef>
                <a:spcPts val="600"/>
              </a:spcBef>
              <a:buFont typeface="Arial" panose="020B0604020202020204" pitchFamily="34" charset="0"/>
              <a:buChar char="•"/>
            </a:pPr>
            <a:r>
              <a:rPr lang="de-DE" sz="1400" dirty="0" smtClean="0"/>
              <a:t>Senden roher Daten als Bytes</a:t>
            </a:r>
          </a:p>
          <a:p>
            <a:pPr marL="285750" indent="-285750">
              <a:spcBef>
                <a:spcPts val="600"/>
              </a:spcBef>
              <a:buFont typeface="Arial" panose="020B0604020202020204" pitchFamily="34" charset="0"/>
              <a:buChar char="•"/>
            </a:pPr>
            <a:endParaRPr lang="de-DE" sz="1400" dirty="0"/>
          </a:p>
          <a:p>
            <a:pPr>
              <a:spcBef>
                <a:spcPts val="600"/>
              </a:spcBef>
            </a:pPr>
            <a:r>
              <a:rPr lang="de-DE" sz="1400" dirty="0" smtClean="0"/>
              <a:t>Es gibt auf dem Arduino weitere Möglichkeiten:</a:t>
            </a:r>
          </a:p>
          <a:p>
            <a:pPr marL="285750" indent="-285750">
              <a:spcBef>
                <a:spcPts val="600"/>
              </a:spcBef>
              <a:buFont typeface="Arial" panose="020B0604020202020204" pitchFamily="34" charset="0"/>
              <a:buChar char="•"/>
            </a:pPr>
            <a:r>
              <a:rPr lang="de-DE" sz="1400" dirty="0" smtClean="0"/>
              <a:t>Der Arduino kennt einige Schlaf-Modi und einige hardwarenähere </a:t>
            </a:r>
            <a:r>
              <a:rPr lang="de-DE" sz="1400" dirty="0" err="1" smtClean="0"/>
              <a:t>Timer</a:t>
            </a:r>
            <a:endParaRPr lang="de-DE" sz="1400" dirty="0" smtClean="0"/>
          </a:p>
          <a:p>
            <a:pPr marL="285750" indent="-285750">
              <a:spcBef>
                <a:spcPts val="600"/>
              </a:spcBef>
              <a:buFont typeface="Arial" panose="020B0604020202020204" pitchFamily="34" charset="0"/>
              <a:buChar char="•"/>
            </a:pPr>
            <a:r>
              <a:rPr lang="de-DE" sz="1400" dirty="0" smtClean="0"/>
              <a:t>In einigen der Schlafmodi laufen die </a:t>
            </a:r>
            <a:r>
              <a:rPr lang="de-DE" sz="1400" dirty="0" err="1" smtClean="0"/>
              <a:t>Timer</a:t>
            </a:r>
            <a:r>
              <a:rPr lang="de-DE" sz="1400" dirty="0" smtClean="0"/>
              <a:t> weiter, in anderen die Möglichkeit, den Arduino </a:t>
            </a:r>
            <a:r>
              <a:rPr lang="de-DE" sz="1400" dirty="0" err="1" smtClean="0"/>
              <a:t>interruptgesteuert</a:t>
            </a:r>
            <a:r>
              <a:rPr lang="de-DE" sz="1400" dirty="0" smtClean="0"/>
              <a:t> wieder zu wecken.</a:t>
            </a:r>
            <a:br>
              <a:rPr lang="de-DE" sz="1400" dirty="0" smtClean="0"/>
            </a:br>
            <a:r>
              <a:rPr lang="de-DE" sz="1400" dirty="0" smtClean="0"/>
              <a:t>Ob und wie die Nutzung von Schlaf-Modi und Interrupts mit dem Auslesen des GPS und der Funktion der LMIC </a:t>
            </a:r>
            <a:r>
              <a:rPr lang="de-DE" sz="1400" dirty="0" err="1" smtClean="0"/>
              <a:t>konfligiert</a:t>
            </a:r>
            <a:r>
              <a:rPr lang="de-DE" sz="1400" dirty="0" smtClean="0"/>
              <a:t>, haben wir nicht getestet. Wenn Nutzer Erfahrungen damit haben, freuen wir uns über Rückmeldungen</a:t>
            </a:r>
          </a:p>
          <a:p>
            <a:pPr marL="285750" indent="-285750">
              <a:spcBef>
                <a:spcPts val="600"/>
              </a:spcBef>
              <a:buFont typeface="Arial" panose="020B0604020202020204" pitchFamily="34" charset="0"/>
              <a:buChar char="•"/>
            </a:pPr>
            <a:endParaRPr lang="de-DE" sz="1400" dirty="0"/>
          </a:p>
          <a:p>
            <a:pPr>
              <a:spcBef>
                <a:spcPts val="600"/>
              </a:spcBef>
            </a:pPr>
            <a:r>
              <a:rPr lang="de-DE" sz="1400" dirty="0" smtClean="0"/>
              <a:t>Insgesamt ist der Arduino nicht auf Stromsparen optimiert. Es gibt </a:t>
            </a:r>
            <a:r>
              <a:rPr lang="de-DE" sz="1400" dirty="0" err="1" smtClean="0"/>
              <a:t>Arduino</a:t>
            </a:r>
            <a:r>
              <a:rPr lang="de-DE" sz="1400" dirty="0" smtClean="0"/>
              <a:t>-Modelle (Nano, </a:t>
            </a:r>
            <a:r>
              <a:rPr lang="de-DE" sz="1400" dirty="0" err="1" smtClean="0"/>
              <a:t>Ideetron</a:t>
            </a:r>
            <a:r>
              <a:rPr lang="de-DE" sz="1400" dirty="0" smtClean="0"/>
              <a:t>,…), die von Hause aus weniger Strom benötigen. Auch die Portierung auf gänzlich andere Hardware ist naheliegend. </a:t>
            </a:r>
          </a:p>
          <a:p>
            <a:pPr>
              <a:spcBef>
                <a:spcPts val="600"/>
              </a:spcBef>
            </a:pPr>
            <a:r>
              <a:rPr lang="de-DE" sz="1400" dirty="0" smtClean="0"/>
              <a:t>Wir nutzen Arduino, um die Vielfalt unseres Leihgeräte-Zoos nicht noch mehr zu vergrößern.</a:t>
            </a:r>
          </a:p>
        </p:txBody>
      </p:sp>
    </p:spTree>
    <p:extLst>
      <p:ext uri="{BB962C8B-B14F-4D97-AF65-F5344CB8AC3E}">
        <p14:creationId xmlns:p14="http://schemas.microsoft.com/office/powerpoint/2010/main" val="37132942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TTN-Mapper</a:t>
            </a:r>
            <a:endParaRPr lang="de-DE" dirty="0"/>
          </a:p>
        </p:txBody>
      </p:sp>
      <p:sp>
        <p:nvSpPr>
          <p:cNvPr id="4" name="Textfeld 3"/>
          <p:cNvSpPr txBox="1"/>
          <p:nvPr/>
        </p:nvSpPr>
        <p:spPr>
          <a:xfrm>
            <a:off x="554963" y="5503597"/>
            <a:ext cx="8030498" cy="738664"/>
          </a:xfrm>
          <a:prstGeom prst="rect">
            <a:avLst/>
          </a:prstGeom>
          <a:noFill/>
        </p:spPr>
        <p:txBody>
          <a:bodyPr wrap="square" rtlCol="0">
            <a:spAutoFit/>
          </a:bodyPr>
          <a:lstStyle/>
          <a:p>
            <a:r>
              <a:rPr lang="de-DE" sz="1400" dirty="0" smtClean="0"/>
              <a:t>Wir können unsere Daten über die APIs von TTN an jedes beliebige Kartographie-Tool übergeben.</a:t>
            </a:r>
          </a:p>
          <a:p>
            <a:r>
              <a:rPr lang="de-DE" sz="1400" dirty="0" smtClean="0"/>
              <a:t>Mit TTN-Mapper sehen wir zusätzlich die LoRaWAN-Netzqualität.</a:t>
            </a:r>
          </a:p>
          <a:p>
            <a:r>
              <a:rPr lang="de-DE" sz="1400" dirty="0" smtClean="0"/>
              <a:t>Hinweis: Wenn nicht anders eingestellt, sind die Daten öffentlich!</a:t>
            </a:r>
            <a:endParaRPr lang="de-DE" sz="1400"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67" y="1039090"/>
            <a:ext cx="6212342" cy="4153156"/>
          </a:xfrm>
          <a:prstGeom prst="rect">
            <a:avLst/>
          </a:prstGeom>
        </p:spPr>
      </p:pic>
    </p:spTree>
    <p:extLst>
      <p:ext uri="{BB962C8B-B14F-4D97-AF65-F5344CB8AC3E}">
        <p14:creationId xmlns:p14="http://schemas.microsoft.com/office/powerpoint/2010/main" val="258045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214" y="540000"/>
            <a:ext cx="8280000" cy="358560"/>
          </a:xfrm>
        </p:spPr>
        <p:txBody>
          <a:bodyPr/>
          <a:lstStyle/>
          <a:p>
            <a:r>
              <a:rPr lang="de-DE" dirty="0" smtClean="0">
                <a:latin typeface="+mn-lt"/>
                <a:cs typeface="ClanPro-Book"/>
              </a:rPr>
              <a:t>Hinweise für Veranstalter</a:t>
            </a:r>
            <a:endParaRPr lang="de-DE" dirty="0">
              <a:latin typeface="+mn-lt"/>
              <a:cs typeface="ClanPro-Book"/>
            </a:endParaRPr>
          </a:p>
        </p:txBody>
      </p:sp>
      <p:sp>
        <p:nvSpPr>
          <p:cNvPr id="4" name="Foliennummernplatzhalter 3"/>
          <p:cNvSpPr>
            <a:spLocks noGrp="1"/>
          </p:cNvSpPr>
          <p:nvPr>
            <p:ph type="sldNum" sz="quarter" idx="12"/>
          </p:nvPr>
        </p:nvSpPr>
        <p:spPr>
          <a:xfrm>
            <a:off x="430213" y="6532350"/>
            <a:ext cx="533400" cy="123111"/>
          </a:xfrm>
        </p:spPr>
        <p:txBody>
          <a:bodyPr/>
          <a:lstStyle/>
          <a:p>
            <a:fld id="{8975857B-F947-486C-B504-68444F8838B4}" type="slidenum">
              <a:rPr lang="de-DE" smtClean="0"/>
              <a:t>3</a:t>
            </a:fld>
            <a:endParaRPr lang="de-DE" dirty="0"/>
          </a:p>
        </p:txBody>
      </p:sp>
      <p:sp>
        <p:nvSpPr>
          <p:cNvPr id="13" name="Textfeld 12"/>
          <p:cNvSpPr txBox="1"/>
          <p:nvPr/>
        </p:nvSpPr>
        <p:spPr>
          <a:xfrm>
            <a:off x="329697" y="1159589"/>
            <a:ext cx="8153774" cy="4770537"/>
          </a:xfrm>
          <a:prstGeom prst="rect">
            <a:avLst/>
          </a:prstGeom>
          <a:noFill/>
        </p:spPr>
        <p:txBody>
          <a:bodyPr wrap="square" rtlCol="0">
            <a:spAutoFit/>
          </a:bodyPr>
          <a:lstStyle/>
          <a:p>
            <a:r>
              <a:rPr lang="de-DE" sz="1400" dirty="0" smtClean="0"/>
              <a:t>Für die Workshops </a:t>
            </a:r>
          </a:p>
          <a:p>
            <a:endParaRPr lang="de-DE" sz="1400" dirty="0" smtClean="0"/>
          </a:p>
          <a:p>
            <a:pPr algn="ctr"/>
            <a:r>
              <a:rPr lang="de-DE" sz="2400" b="1" dirty="0" smtClean="0">
                <a:solidFill>
                  <a:schemeClr val="accent3"/>
                </a:solidFill>
              </a:rPr>
              <a:t>LoRaWAN mit dem Arduino für Neueinsteiger</a:t>
            </a:r>
          </a:p>
          <a:p>
            <a:endParaRPr lang="de-DE" sz="1400" dirty="0" smtClean="0"/>
          </a:p>
          <a:p>
            <a:r>
              <a:rPr lang="de-DE" sz="1400" dirty="0" smtClean="0"/>
              <a:t>benötigt Ihr folgende Voraussetzungen am Veranstaltungsort:</a:t>
            </a:r>
            <a:endParaRPr lang="de-DE" sz="1400" dirty="0"/>
          </a:p>
          <a:p>
            <a:endParaRPr lang="de-DE" sz="1400" dirty="0" smtClean="0"/>
          </a:p>
          <a:p>
            <a:r>
              <a:rPr lang="de-DE" sz="1400" b="1" dirty="0" smtClean="0"/>
              <a:t>Teilnehmer*innenseitig </a:t>
            </a:r>
            <a:endParaRPr lang="de-DE" sz="1400" dirty="0" smtClean="0"/>
          </a:p>
          <a:p>
            <a:r>
              <a:rPr lang="de-DE" sz="1400" dirty="0" smtClean="0"/>
              <a:t>Laptop (älteres Modell reicht aus) mit einer </a:t>
            </a:r>
            <a:r>
              <a:rPr lang="de-DE" sz="1400" dirty="0" smtClean="0">
                <a:hlinkClick r:id="rId2"/>
              </a:rPr>
              <a:t>Arduino-IDE</a:t>
            </a:r>
            <a:r>
              <a:rPr lang="de-DE" sz="1400" dirty="0" smtClean="0"/>
              <a:t> (Version &gt;1.7), </a:t>
            </a:r>
            <a:r>
              <a:rPr lang="de-DE" sz="1400" dirty="0" smtClean="0"/>
              <a:t>die die Teilnehmenden vorab installiert haben (Installation zu Veranstaltungsbeginn dauert zu </a:t>
            </a:r>
            <a:r>
              <a:rPr lang="de-DE" sz="1400" dirty="0" smtClean="0"/>
              <a:t>lange).</a:t>
            </a:r>
            <a:endParaRPr lang="de-DE" sz="1400" dirty="0" smtClean="0"/>
          </a:p>
          <a:p>
            <a:r>
              <a:rPr lang="de-DE" sz="1400" dirty="0" smtClean="0"/>
              <a:t>Teilnehmende sollten sich vor der Veranstaltung einen TTN-Zugang beschafft haben.</a:t>
            </a:r>
          </a:p>
          <a:p>
            <a:endParaRPr lang="de-DE" sz="1400" dirty="0" smtClean="0"/>
          </a:p>
          <a:p>
            <a:r>
              <a:rPr lang="de-DE" sz="1400" b="1" dirty="0" smtClean="0"/>
              <a:t>Material</a:t>
            </a:r>
          </a:p>
          <a:p>
            <a:r>
              <a:rPr lang="de-DE" sz="1400" dirty="0" smtClean="0"/>
              <a:t>Arduino, Dragino LoRaWAN-</a:t>
            </a:r>
            <a:r>
              <a:rPr lang="de-DE" sz="1400" dirty="0" err="1" smtClean="0"/>
              <a:t>Shield</a:t>
            </a:r>
            <a:r>
              <a:rPr lang="de-DE" sz="1400" dirty="0" smtClean="0"/>
              <a:t> (für Workshop2 mit GPS), </a:t>
            </a:r>
            <a:r>
              <a:rPr lang="de-DE" sz="1400" dirty="0" err="1" smtClean="0"/>
              <a:t>Breadboard</a:t>
            </a:r>
            <a:r>
              <a:rPr lang="de-DE" sz="1400" dirty="0" smtClean="0"/>
              <a:t>, Kabel, TMP36 Sensor</a:t>
            </a:r>
          </a:p>
          <a:p>
            <a:r>
              <a:rPr lang="de-DE" sz="1400" dirty="0" smtClean="0"/>
              <a:t>Alles auch mit der </a:t>
            </a:r>
            <a:r>
              <a:rPr lang="de-DE" sz="1400" dirty="0" smtClean="0">
                <a:hlinkClick r:id="rId3"/>
              </a:rPr>
              <a:t>Hackingbox</a:t>
            </a:r>
            <a:r>
              <a:rPr lang="de-DE" sz="1400" dirty="0" smtClean="0"/>
              <a:t> entleihbar..</a:t>
            </a:r>
            <a:endParaRPr lang="de-DE" sz="1400" dirty="0"/>
          </a:p>
          <a:p>
            <a:endParaRPr lang="de-DE" sz="1400" b="1" dirty="0"/>
          </a:p>
          <a:p>
            <a:r>
              <a:rPr lang="de-DE" sz="1400" b="1" dirty="0" smtClean="0"/>
              <a:t>Bauseitig</a:t>
            </a:r>
            <a:endParaRPr lang="de-DE" sz="1400" dirty="0" smtClean="0"/>
          </a:p>
          <a:p>
            <a:r>
              <a:rPr lang="de-DE" sz="1400" dirty="0" err="1" smtClean="0"/>
              <a:t>WiFi</a:t>
            </a:r>
            <a:r>
              <a:rPr lang="de-DE" sz="1400" dirty="0" smtClean="0"/>
              <a:t>  zum Herunterladen des Codes. Verfügbarkeit von </a:t>
            </a:r>
            <a:r>
              <a:rPr lang="de-DE" sz="1400" dirty="0" err="1" smtClean="0"/>
              <a:t>TheThingsNetwork</a:t>
            </a:r>
            <a:r>
              <a:rPr lang="de-DE" sz="1400" dirty="0" smtClean="0"/>
              <a:t> (Gateway </a:t>
            </a:r>
            <a:r>
              <a:rPr lang="de-DE" sz="1400" dirty="0" smtClean="0">
                <a:hlinkClick r:id="rId4"/>
              </a:rPr>
              <a:t>entleihbar</a:t>
            </a:r>
            <a:r>
              <a:rPr lang="de-DE" sz="1400" dirty="0" smtClean="0"/>
              <a:t>, benötigt am Veranstaltungsort Internet (Ethernet, DHCP, offener Port 1.700/UDP)).</a:t>
            </a:r>
          </a:p>
          <a:p>
            <a:r>
              <a:rPr lang="de-DE" sz="1400" dirty="0" smtClean="0"/>
              <a:t>WS 2: GPS muss </a:t>
            </a:r>
            <a:r>
              <a:rPr lang="de-DE" sz="1400" dirty="0" err="1" smtClean="0"/>
              <a:t>empfangbar</a:t>
            </a:r>
            <a:r>
              <a:rPr lang="de-DE" sz="1400" dirty="0" smtClean="0"/>
              <a:t> sein. Tief </a:t>
            </a:r>
            <a:r>
              <a:rPr lang="de-DE" sz="1400" dirty="0" err="1" smtClean="0"/>
              <a:t>indoor</a:t>
            </a:r>
            <a:r>
              <a:rPr lang="de-DE" sz="1400" dirty="0" smtClean="0"/>
              <a:t> oder hinter metallisierten Fensterscheiben wird der Workshop wird keinen Spaß machen.</a:t>
            </a:r>
          </a:p>
          <a:p>
            <a:r>
              <a:rPr lang="de-DE" sz="1400" dirty="0" smtClean="0"/>
              <a:t>Sitzgelegenheiten, </a:t>
            </a:r>
            <a:r>
              <a:rPr lang="de-DE" sz="1400" dirty="0" err="1" smtClean="0"/>
              <a:t>Beamer</a:t>
            </a:r>
            <a:r>
              <a:rPr lang="de-DE" sz="1400" dirty="0" smtClean="0"/>
              <a:t> und das Übliche wisst ihr selbst.</a:t>
            </a:r>
          </a:p>
        </p:txBody>
      </p:sp>
    </p:spTree>
    <p:extLst>
      <p:ext uri="{BB962C8B-B14F-4D97-AF65-F5344CB8AC3E}">
        <p14:creationId xmlns:p14="http://schemas.microsoft.com/office/powerpoint/2010/main" val="39371370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TTN-Mapper, #2</a:t>
            </a:r>
            <a:endParaRPr lang="de-DE" dirty="0"/>
          </a:p>
        </p:txBody>
      </p:sp>
      <p:sp>
        <p:nvSpPr>
          <p:cNvPr id="4" name="Textfeld 3"/>
          <p:cNvSpPr txBox="1"/>
          <p:nvPr/>
        </p:nvSpPr>
        <p:spPr>
          <a:xfrm>
            <a:off x="430214" y="1303386"/>
            <a:ext cx="8030498" cy="2677656"/>
          </a:xfrm>
          <a:prstGeom prst="rect">
            <a:avLst/>
          </a:prstGeom>
          <a:noFill/>
        </p:spPr>
        <p:txBody>
          <a:bodyPr wrap="square" rtlCol="0">
            <a:spAutoFit/>
          </a:bodyPr>
          <a:lstStyle/>
          <a:p>
            <a:r>
              <a:rPr lang="de-DE" sz="1400" dirty="0" smtClean="0"/>
              <a:t>In Verbindung mit der Smartphone-App </a:t>
            </a:r>
            <a:r>
              <a:rPr lang="de-DE" sz="1400" dirty="0" err="1" smtClean="0"/>
              <a:t>TTNmapper</a:t>
            </a:r>
            <a:r>
              <a:rPr lang="de-DE" sz="1400" dirty="0" smtClean="0"/>
              <a:t> (Android und IOS) könnt Ihr jedes beliebige </a:t>
            </a:r>
            <a:r>
              <a:rPr lang="de-DE" sz="1400" dirty="0" err="1" smtClean="0"/>
              <a:t>device</a:t>
            </a:r>
            <a:r>
              <a:rPr lang="de-DE" sz="1400" dirty="0" smtClean="0"/>
              <a:t> zur </a:t>
            </a:r>
            <a:r>
              <a:rPr lang="de-DE" sz="1400" dirty="0" err="1" smtClean="0"/>
              <a:t>Emittlung</a:t>
            </a:r>
            <a:r>
              <a:rPr lang="de-DE" sz="1400" dirty="0" smtClean="0"/>
              <a:t> der </a:t>
            </a:r>
            <a:r>
              <a:rPr lang="de-DE" sz="1400" dirty="0" err="1" smtClean="0"/>
              <a:t>Netzquzalität</a:t>
            </a:r>
            <a:r>
              <a:rPr lang="de-DE" sz="1400" dirty="0" smtClean="0"/>
              <a:t> von </a:t>
            </a:r>
            <a:r>
              <a:rPr lang="de-DE" sz="1400" dirty="0" err="1" smtClean="0"/>
              <a:t>LoRAWAN</a:t>
            </a:r>
            <a:r>
              <a:rPr lang="de-DE" sz="1400" dirty="0" smtClean="0"/>
              <a:t> benutzen. Die </a:t>
            </a:r>
            <a:r>
              <a:rPr lang="de-DE" sz="1400" dirty="0" err="1" smtClean="0"/>
              <a:t>Geodaten</a:t>
            </a:r>
            <a:r>
              <a:rPr lang="de-DE" sz="1400" dirty="0" smtClean="0"/>
              <a:t> kommen dann vom Smartphone.</a:t>
            </a:r>
          </a:p>
          <a:p>
            <a:endParaRPr lang="de-DE" sz="1400" dirty="0"/>
          </a:p>
          <a:p>
            <a:r>
              <a:rPr lang="de-DE" sz="1400" dirty="0" smtClean="0"/>
              <a:t>Den </a:t>
            </a:r>
            <a:r>
              <a:rPr lang="de-DE" sz="1400" dirty="0" err="1" smtClean="0"/>
              <a:t>Tracker</a:t>
            </a:r>
            <a:r>
              <a:rPr lang="de-DE" sz="1400" dirty="0" smtClean="0"/>
              <a:t> aus Workshop 2 könnt ihr aus der TTN-Konsole heraus als selbständigen </a:t>
            </a:r>
            <a:r>
              <a:rPr lang="de-DE" sz="1400" dirty="0" err="1" smtClean="0"/>
              <a:t>Tracker</a:t>
            </a:r>
            <a:r>
              <a:rPr lang="de-DE" sz="1400" dirty="0" smtClean="0"/>
              <a:t> mit dem TTN-Mapper verbinden: </a:t>
            </a:r>
            <a:r>
              <a:rPr lang="de-DE" sz="1400" dirty="0">
                <a:hlinkClick r:id="rId2"/>
              </a:rPr>
              <a:t>https://</a:t>
            </a:r>
            <a:r>
              <a:rPr lang="de-DE" sz="1400" dirty="0" smtClean="0">
                <a:hlinkClick r:id="rId2"/>
              </a:rPr>
              <a:t>ttnmapper.org/faq.php</a:t>
            </a:r>
            <a:endParaRPr lang="de-DE" sz="1400" dirty="0" smtClean="0"/>
          </a:p>
          <a:p>
            <a:endParaRPr lang="de-DE" sz="1400" dirty="0"/>
          </a:p>
          <a:p>
            <a:r>
              <a:rPr lang="de-DE" sz="1400" dirty="0" smtClean="0"/>
              <a:t>Dringende Empfehlung: </a:t>
            </a:r>
          </a:p>
          <a:p>
            <a:r>
              <a:rPr lang="de-DE" sz="1400" dirty="0" smtClean="0"/>
              <a:t>Wenn ihr nicht bewusst etwas anderes wollt, markiert eure Daten als experimentell!</a:t>
            </a:r>
          </a:p>
          <a:p>
            <a:r>
              <a:rPr lang="de-DE" sz="1400" dirty="0" smtClean="0"/>
              <a:t>Die Daten sind dadurch nicht sofort öffentlich in der Karte. Gut, wenn ihr euren </a:t>
            </a:r>
            <a:r>
              <a:rPr lang="de-DE" sz="1400" dirty="0" err="1" smtClean="0"/>
              <a:t>Tracker</a:t>
            </a:r>
            <a:r>
              <a:rPr lang="de-DE" sz="1400" dirty="0" smtClean="0"/>
              <a:t> nur testet und noch besser, wenn Ihr nicht wollt, dass jeder öffentlich im Internet eure Bewegungsdaten verfolgen kann.</a:t>
            </a:r>
            <a:endParaRPr lang="de-DE" sz="1400" dirty="0"/>
          </a:p>
        </p:txBody>
      </p:sp>
    </p:spTree>
    <p:extLst>
      <p:ext uri="{BB962C8B-B14F-4D97-AF65-F5344CB8AC3E}">
        <p14:creationId xmlns:p14="http://schemas.microsoft.com/office/powerpoint/2010/main" val="3911129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smtClean="0"/>
              <a:t>Spielregeln</a:t>
            </a:r>
            <a:endParaRPr lang="de-DE" dirty="0"/>
          </a:p>
        </p:txBody>
      </p:sp>
      <p:sp>
        <p:nvSpPr>
          <p:cNvPr id="4" name="Textfeld 3"/>
          <p:cNvSpPr txBox="1"/>
          <p:nvPr/>
        </p:nvSpPr>
        <p:spPr>
          <a:xfrm>
            <a:off x="444434" y="1172509"/>
            <a:ext cx="8030498" cy="4832092"/>
          </a:xfrm>
          <a:prstGeom prst="rect">
            <a:avLst/>
          </a:prstGeom>
          <a:noFill/>
        </p:spPr>
        <p:txBody>
          <a:bodyPr wrap="square" rtlCol="0">
            <a:spAutoFit/>
          </a:bodyPr>
          <a:lstStyle/>
          <a:p>
            <a:r>
              <a:rPr lang="de-DE" sz="1400" dirty="0" smtClean="0"/>
              <a:t>Der Bau eines </a:t>
            </a:r>
            <a:r>
              <a:rPr lang="de-DE" sz="1400" dirty="0" err="1" smtClean="0"/>
              <a:t>Trackers</a:t>
            </a:r>
            <a:r>
              <a:rPr lang="de-DE" sz="1400" dirty="0" smtClean="0"/>
              <a:t> ist nicht verboten. Die Nutzung kann jedoch problematisch sein:</a:t>
            </a:r>
          </a:p>
          <a:p>
            <a:endParaRPr lang="de-DE" sz="1400" dirty="0"/>
          </a:p>
          <a:p>
            <a:r>
              <a:rPr lang="de-DE" sz="1400" dirty="0" smtClean="0"/>
              <a:t>Wenn der </a:t>
            </a:r>
            <a:r>
              <a:rPr lang="de-DE" sz="1400" dirty="0" err="1" smtClean="0"/>
              <a:t>Tracker</a:t>
            </a:r>
            <a:r>
              <a:rPr lang="de-DE" sz="1400" dirty="0" smtClean="0"/>
              <a:t> mit einem Gegenstand verbunden ist, der einer Person zuordenbar ist oder gar eine Person </a:t>
            </a:r>
            <a:r>
              <a:rPr lang="de-DE" sz="1400" dirty="0" err="1" smtClean="0"/>
              <a:t>trackt</a:t>
            </a:r>
            <a:r>
              <a:rPr lang="de-DE" sz="1400" dirty="0" smtClean="0"/>
              <a:t>, werden Trackingdaten zu personenbeziehbaren Daten und unterliegen dem Datenschutz.</a:t>
            </a:r>
          </a:p>
          <a:p>
            <a:endParaRPr lang="de-DE" sz="1400" dirty="0" smtClean="0"/>
          </a:p>
          <a:p>
            <a:r>
              <a:rPr lang="de-DE" sz="1400" dirty="0" smtClean="0"/>
              <a:t>Das </a:t>
            </a:r>
            <a:r>
              <a:rPr lang="de-DE" sz="1400" dirty="0" err="1" smtClean="0"/>
              <a:t>Tracken</a:t>
            </a:r>
            <a:r>
              <a:rPr lang="de-DE" sz="1400" dirty="0" smtClean="0"/>
              <a:t> eines Wildtieres wird also eher </a:t>
            </a:r>
            <a:r>
              <a:rPr lang="de-DE" sz="1400" dirty="0" smtClean="0"/>
              <a:t>unproblematisch </a:t>
            </a:r>
            <a:r>
              <a:rPr lang="de-DE" sz="1400" dirty="0" smtClean="0"/>
              <a:t>sein.</a:t>
            </a:r>
          </a:p>
          <a:p>
            <a:endParaRPr lang="de-DE" sz="1400" dirty="0" smtClean="0"/>
          </a:p>
          <a:p>
            <a:r>
              <a:rPr lang="de-DE" sz="1400" b="1" dirty="0" smtClean="0"/>
              <a:t>Für das </a:t>
            </a:r>
            <a:r>
              <a:rPr lang="de-DE" sz="1400" b="1" dirty="0" err="1" smtClean="0"/>
              <a:t>Tracken</a:t>
            </a:r>
            <a:r>
              <a:rPr lang="de-DE" sz="1400" b="1" dirty="0" smtClean="0"/>
              <a:t> von Personen oder von Gegenständen, die diesen zugeordnet werden können, benötigt Ihr die Erlaubnis dieser Personen, ebenso für die Verwendung oder Weitergabe der Daten.</a:t>
            </a:r>
          </a:p>
          <a:p>
            <a:endParaRPr lang="de-DE" sz="1400" dirty="0"/>
          </a:p>
          <a:p>
            <a:r>
              <a:rPr lang="de-DE" sz="1400" dirty="0" smtClean="0"/>
              <a:t>Mit Trackingdaten, mit denen Ihr Euch selbst </a:t>
            </a:r>
            <a:r>
              <a:rPr lang="de-DE" sz="1400" dirty="0" err="1" smtClean="0"/>
              <a:t>getrackt</a:t>
            </a:r>
            <a:r>
              <a:rPr lang="de-DE" sz="1400" dirty="0" smtClean="0"/>
              <a:t> habt, dürft ihr natürlich machen, was ihr wollt.</a:t>
            </a:r>
          </a:p>
          <a:p>
            <a:endParaRPr lang="de-DE" sz="1400" dirty="0"/>
          </a:p>
          <a:p>
            <a:endParaRPr lang="de-DE" sz="1400" dirty="0" smtClean="0"/>
          </a:p>
          <a:p>
            <a:endParaRPr lang="de-DE" sz="1400" dirty="0"/>
          </a:p>
          <a:p>
            <a:endParaRPr lang="de-DE" sz="1400" dirty="0" smtClean="0"/>
          </a:p>
          <a:p>
            <a:r>
              <a:rPr lang="de-DE" sz="1400" dirty="0" smtClean="0"/>
              <a:t>Nutzung dieses </a:t>
            </a:r>
            <a:r>
              <a:rPr lang="de-DE" sz="1400" dirty="0" err="1" smtClean="0"/>
              <a:t>Workshopmaterials</a:t>
            </a:r>
            <a:r>
              <a:rPr lang="de-DE" sz="1400" dirty="0" smtClean="0"/>
              <a:t>:</a:t>
            </a:r>
          </a:p>
          <a:p>
            <a:r>
              <a:rPr lang="de-DE" sz="1400" dirty="0" smtClean="0"/>
              <a:t>Macht damit, was Ihr wollt, so lange Ihr die Quellen angebt und Bearbeitungen ebenfalls freigebt!</a:t>
            </a:r>
          </a:p>
          <a:p>
            <a:endParaRPr lang="de-DE" sz="1400" dirty="0" smtClean="0"/>
          </a:p>
          <a:p>
            <a:r>
              <a:rPr lang="de-DE" sz="1400" dirty="0" smtClean="0"/>
              <a:t>Ausführliche Fassung:</a:t>
            </a:r>
          </a:p>
          <a:p>
            <a:endParaRPr lang="de-DE" sz="1400" dirty="0" smtClean="0"/>
          </a:p>
        </p:txBody>
      </p:sp>
      <p:pic>
        <p:nvPicPr>
          <p:cNvPr id="2" name="Grafik 1">
            <a:hlinkClick r:id="rId2"/>
          </p:cNvPr>
          <p:cNvPicPr>
            <a:picLocks noChangeAspect="1"/>
          </p:cNvPicPr>
          <p:nvPr/>
        </p:nvPicPr>
        <p:blipFill>
          <a:blip r:embed="rId3"/>
          <a:stretch>
            <a:fillRect/>
          </a:stretch>
        </p:blipFill>
        <p:spPr>
          <a:xfrm>
            <a:off x="2327763" y="5329843"/>
            <a:ext cx="1480562" cy="599275"/>
          </a:xfrm>
          <a:prstGeom prst="rect">
            <a:avLst/>
          </a:prstGeom>
        </p:spPr>
      </p:pic>
    </p:spTree>
    <p:extLst>
      <p:ext uri="{BB962C8B-B14F-4D97-AF65-F5344CB8AC3E}">
        <p14:creationId xmlns:p14="http://schemas.microsoft.com/office/powerpoint/2010/main" val="3993518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214" y="540000"/>
            <a:ext cx="8280000" cy="384721"/>
          </a:xfrm>
        </p:spPr>
        <p:txBody>
          <a:bodyPr/>
          <a:lstStyle/>
          <a:p>
            <a:r>
              <a:rPr lang="de-DE" dirty="0" smtClean="0">
                <a:latin typeface="+mn-lt"/>
                <a:cs typeface="ClanPro-Book"/>
              </a:rPr>
              <a:t>Komponenten im TTN-Netzwerk</a:t>
            </a:r>
            <a:endParaRPr lang="de-DE" dirty="0">
              <a:latin typeface="+mn-lt"/>
              <a:cs typeface="ClanPro-Book"/>
            </a:endParaRPr>
          </a:p>
        </p:txBody>
      </p:sp>
      <p:sp>
        <p:nvSpPr>
          <p:cNvPr id="4" name="Foliennummernplatzhalter 3"/>
          <p:cNvSpPr>
            <a:spLocks noGrp="1"/>
          </p:cNvSpPr>
          <p:nvPr>
            <p:ph type="sldNum" sz="quarter" idx="12"/>
          </p:nvPr>
        </p:nvSpPr>
        <p:spPr>
          <a:xfrm>
            <a:off x="430213" y="6532350"/>
            <a:ext cx="533400" cy="123111"/>
          </a:xfrm>
        </p:spPr>
        <p:txBody>
          <a:bodyPr/>
          <a:lstStyle/>
          <a:p>
            <a:fld id="{8975857B-F947-486C-B504-68444F8838B4}" type="slidenum">
              <a:rPr lang="de-DE" smtClean="0"/>
              <a:t>4</a:t>
            </a:fld>
            <a:endParaRPr lang="de-DE" dirty="0"/>
          </a:p>
        </p:txBody>
      </p:sp>
      <p:pic>
        <p:nvPicPr>
          <p:cNvPr id="4098" name="Picture 2" descr="Figure 1: Key components of th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28" y="952467"/>
            <a:ext cx="5882007" cy="1278062"/>
          </a:xfrm>
          <a:prstGeom prst="rect">
            <a:avLst/>
          </a:prstGeom>
          <a:noFill/>
          <a:extLst>
            <a:ext uri="{909E8E84-426E-40DD-AFC4-6F175D3DCCD1}">
              <a14:hiddenFill xmlns:a14="http://schemas.microsoft.com/office/drawing/2010/main">
                <a:solidFill>
                  <a:srgbClr val="FFFFFF"/>
                </a:solidFill>
              </a14:hiddenFill>
            </a:ext>
          </a:extLst>
        </p:spPr>
      </p:pic>
      <p:sp>
        <p:nvSpPr>
          <p:cNvPr id="3" name="Geschweifte Klammer rechts 2"/>
          <p:cNvSpPr/>
          <p:nvPr/>
        </p:nvSpPr>
        <p:spPr>
          <a:xfrm rot="5400000">
            <a:off x="1484982" y="1463234"/>
            <a:ext cx="240759" cy="1816897"/>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 name="Geschweifte Klammer rechts 7"/>
          <p:cNvSpPr/>
          <p:nvPr/>
        </p:nvSpPr>
        <p:spPr>
          <a:xfrm rot="5400000">
            <a:off x="4512740" y="1256914"/>
            <a:ext cx="140255" cy="2321415"/>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Geschweifte Klammer rechts 8"/>
          <p:cNvSpPr/>
          <p:nvPr/>
        </p:nvSpPr>
        <p:spPr>
          <a:xfrm rot="5400000">
            <a:off x="6857780" y="1751240"/>
            <a:ext cx="227082" cy="1381721"/>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 name="Textfeld 5"/>
          <p:cNvSpPr txBox="1"/>
          <p:nvPr/>
        </p:nvSpPr>
        <p:spPr>
          <a:xfrm>
            <a:off x="752300" y="2610851"/>
            <a:ext cx="1805302" cy="307777"/>
          </a:xfrm>
          <a:prstGeom prst="rect">
            <a:avLst/>
          </a:prstGeom>
          <a:noFill/>
        </p:spPr>
        <p:txBody>
          <a:bodyPr wrap="none" rtlCol="0">
            <a:spAutoFit/>
          </a:bodyPr>
          <a:lstStyle/>
          <a:p>
            <a:r>
              <a:rPr lang="de-DE" sz="1400" dirty="0"/>
              <a:t>U</a:t>
            </a:r>
            <a:r>
              <a:rPr lang="de-DE" sz="1400" dirty="0" smtClean="0"/>
              <a:t>ser kauft oder baut</a:t>
            </a:r>
            <a:endParaRPr lang="de-DE" sz="1400" dirty="0"/>
          </a:p>
        </p:txBody>
      </p:sp>
      <p:sp>
        <p:nvSpPr>
          <p:cNvPr id="12" name="Textfeld 11"/>
          <p:cNvSpPr txBox="1"/>
          <p:nvPr/>
        </p:nvSpPr>
        <p:spPr>
          <a:xfrm>
            <a:off x="6203212" y="2556636"/>
            <a:ext cx="1765004" cy="307777"/>
          </a:xfrm>
          <a:prstGeom prst="rect">
            <a:avLst/>
          </a:prstGeom>
          <a:noFill/>
        </p:spPr>
        <p:txBody>
          <a:bodyPr wrap="square" rtlCol="0">
            <a:spAutoFit/>
          </a:bodyPr>
          <a:lstStyle/>
          <a:p>
            <a:r>
              <a:rPr lang="de-DE" sz="1400" dirty="0" smtClean="0"/>
              <a:t>User schreibt </a:t>
            </a:r>
            <a:endParaRPr lang="de-DE" sz="1400" dirty="0"/>
          </a:p>
        </p:txBody>
      </p:sp>
      <p:sp>
        <p:nvSpPr>
          <p:cNvPr id="13" name="Textfeld 12"/>
          <p:cNvSpPr txBox="1"/>
          <p:nvPr/>
        </p:nvSpPr>
        <p:spPr>
          <a:xfrm>
            <a:off x="493327" y="3190520"/>
            <a:ext cx="8153774" cy="1815882"/>
          </a:xfrm>
          <a:prstGeom prst="rect">
            <a:avLst/>
          </a:prstGeom>
          <a:noFill/>
        </p:spPr>
        <p:txBody>
          <a:bodyPr wrap="square" rtlCol="0">
            <a:spAutoFit/>
          </a:bodyPr>
          <a:lstStyle/>
          <a:p>
            <a:r>
              <a:rPr lang="de-DE" sz="1400" dirty="0" smtClean="0"/>
              <a:t>Die zentrale Struktur des TTN-Netzwerkes kann jeder nach Anmeldung kostenlos nutzen. Sie bietet Geräte-Keys, Nutzerverwaltung, Paketrouting, End-zu-End-Verschlüsselung (AES-128), API (HTTP, MQTT) und einige fertige Integrationen für andere Softwaren. </a:t>
            </a:r>
          </a:p>
          <a:p>
            <a:r>
              <a:rPr lang="de-DE" sz="1400" dirty="0" smtClean="0"/>
              <a:t>„Fair </a:t>
            </a:r>
            <a:r>
              <a:rPr lang="de-DE" sz="1400" dirty="0" err="1" smtClean="0"/>
              <a:t>use</a:t>
            </a:r>
            <a:r>
              <a:rPr lang="de-DE" sz="1400" dirty="0" smtClean="0"/>
              <a:t>“ ist: 30s </a:t>
            </a:r>
            <a:r>
              <a:rPr lang="de-DE" sz="1400" dirty="0" err="1" smtClean="0"/>
              <a:t>Uplink</a:t>
            </a:r>
            <a:r>
              <a:rPr lang="de-DE" sz="1400" dirty="0" smtClean="0"/>
              <a:t> pro Tag und </a:t>
            </a:r>
            <a:r>
              <a:rPr lang="de-DE" sz="1400" dirty="0" err="1" smtClean="0"/>
              <a:t>Node</a:t>
            </a:r>
            <a:r>
              <a:rPr lang="de-DE" sz="1400" dirty="0" smtClean="0"/>
              <a:t> und 10 Messages </a:t>
            </a:r>
            <a:r>
              <a:rPr lang="de-DE" sz="1400" dirty="0" err="1" smtClean="0"/>
              <a:t>Downlink</a:t>
            </a:r>
            <a:r>
              <a:rPr lang="de-DE" sz="1400" dirty="0" smtClean="0"/>
              <a:t> pro Tag und </a:t>
            </a:r>
            <a:r>
              <a:rPr lang="de-DE" sz="1400" dirty="0" err="1" smtClean="0"/>
              <a:t>Node</a:t>
            </a:r>
            <a:r>
              <a:rPr lang="de-DE" sz="1400" dirty="0" smtClean="0"/>
              <a:t>.</a:t>
            </a:r>
          </a:p>
          <a:p>
            <a:endParaRPr lang="de-DE" sz="1400" dirty="0" smtClean="0"/>
          </a:p>
          <a:p>
            <a:r>
              <a:rPr lang="de-DE" sz="1400" dirty="0" smtClean="0"/>
              <a:t>Zusätzlich gibt es kostenpflichtige  Leistungen der TTN Industries wie private Server, Integration in Kundensysteme,..</a:t>
            </a:r>
          </a:p>
          <a:p>
            <a:endParaRPr lang="de-DE" sz="1400" dirty="0" smtClean="0"/>
          </a:p>
        </p:txBody>
      </p:sp>
      <p:sp>
        <p:nvSpPr>
          <p:cNvPr id="14" name="Textplatzhalter 4"/>
          <p:cNvSpPr>
            <a:spLocks noGrp="1"/>
          </p:cNvSpPr>
          <p:nvPr>
            <p:ph type="body" sz="quarter" idx="13"/>
          </p:nvPr>
        </p:nvSpPr>
        <p:spPr>
          <a:xfrm>
            <a:off x="1482067" y="6561118"/>
            <a:ext cx="5270425" cy="242246"/>
          </a:xfrm>
        </p:spPr>
        <p:txBody>
          <a:bodyPr/>
          <a:lstStyle/>
          <a:p>
            <a:r>
              <a:rPr lang="de-DE" sz="1050" dirty="0" smtClean="0">
                <a:solidFill>
                  <a:schemeClr val="tx1"/>
                </a:solidFill>
                <a:latin typeface="ClanPro-Book"/>
                <a:cs typeface="ClanPro-Book"/>
              </a:rPr>
              <a:t>Bild: Johan </a:t>
            </a:r>
            <a:r>
              <a:rPr lang="de-DE" sz="1050" dirty="0" err="1" smtClean="0">
                <a:solidFill>
                  <a:schemeClr val="tx1"/>
                </a:solidFill>
                <a:latin typeface="ClanPro-Book"/>
                <a:cs typeface="ClanPro-Book"/>
              </a:rPr>
              <a:t>Stocking</a:t>
            </a:r>
            <a:r>
              <a:rPr lang="de-DE" sz="1050" dirty="0" smtClean="0">
                <a:solidFill>
                  <a:schemeClr val="tx1"/>
                </a:solidFill>
                <a:latin typeface="ClanPro-Book"/>
                <a:cs typeface="ClanPro-Book"/>
              </a:rPr>
              <a:t> (TTN) / eigene Darstellung</a:t>
            </a:r>
            <a:endParaRPr lang="de-DE" sz="1050" dirty="0">
              <a:solidFill>
                <a:schemeClr val="tx1"/>
              </a:solidFill>
              <a:latin typeface="ClanPro-Book"/>
              <a:cs typeface="ClanPro-Book"/>
            </a:endParaRPr>
          </a:p>
        </p:txBody>
      </p:sp>
      <p:sp>
        <p:nvSpPr>
          <p:cNvPr id="17" name="Textfeld 16"/>
          <p:cNvSpPr txBox="1"/>
          <p:nvPr/>
        </p:nvSpPr>
        <p:spPr>
          <a:xfrm>
            <a:off x="501670" y="5199239"/>
            <a:ext cx="8153774" cy="307777"/>
          </a:xfrm>
          <a:prstGeom prst="rect">
            <a:avLst/>
          </a:prstGeom>
          <a:noFill/>
        </p:spPr>
        <p:txBody>
          <a:bodyPr wrap="square" rtlCol="0">
            <a:spAutoFit/>
          </a:bodyPr>
          <a:lstStyle/>
          <a:p>
            <a:r>
              <a:rPr lang="de-DE" sz="1400" dirty="0" smtClean="0"/>
              <a:t>LoRaWAN-</a:t>
            </a:r>
            <a:r>
              <a:rPr lang="de-DE" sz="1400" dirty="0" err="1" smtClean="0"/>
              <a:t>Sprech</a:t>
            </a:r>
            <a:r>
              <a:rPr lang="de-DE" sz="1400" dirty="0" smtClean="0"/>
              <a:t>:         Device = </a:t>
            </a:r>
            <a:r>
              <a:rPr lang="de-DE" sz="1400" dirty="0" err="1" smtClean="0"/>
              <a:t>Mote</a:t>
            </a:r>
            <a:r>
              <a:rPr lang="de-DE" sz="1400" dirty="0" smtClean="0"/>
              <a:t> = </a:t>
            </a:r>
            <a:r>
              <a:rPr lang="de-DE" sz="1400" dirty="0" err="1" smtClean="0"/>
              <a:t>Node</a:t>
            </a:r>
            <a:r>
              <a:rPr lang="de-DE" sz="1400" dirty="0" smtClean="0"/>
              <a:t> = Endgerät;           Gateway = Basisstation (= Router)</a:t>
            </a:r>
            <a:endParaRPr lang="de-DE" sz="1400" dirty="0"/>
          </a:p>
        </p:txBody>
      </p:sp>
      <p:sp>
        <p:nvSpPr>
          <p:cNvPr id="18" name="Textfeld 17"/>
          <p:cNvSpPr txBox="1"/>
          <p:nvPr/>
        </p:nvSpPr>
        <p:spPr>
          <a:xfrm>
            <a:off x="501670" y="5581918"/>
            <a:ext cx="8153774" cy="307777"/>
          </a:xfrm>
          <a:prstGeom prst="rect">
            <a:avLst/>
          </a:prstGeom>
          <a:noFill/>
        </p:spPr>
        <p:txBody>
          <a:bodyPr wrap="square" rtlCol="0">
            <a:spAutoFit/>
          </a:bodyPr>
          <a:lstStyle/>
          <a:p>
            <a:r>
              <a:rPr lang="de-DE" sz="1400" dirty="0" smtClean="0"/>
              <a:t>Die Funkregulierung erlaubt LoRaWAN genau 1%  </a:t>
            </a:r>
            <a:r>
              <a:rPr lang="de-DE" sz="1400" dirty="0" err="1" smtClean="0"/>
              <a:t>Airtime</a:t>
            </a:r>
            <a:r>
              <a:rPr lang="de-DE" sz="1400" dirty="0" smtClean="0"/>
              <a:t>!... Also lange Sende-Intervalle wählen!</a:t>
            </a:r>
            <a:endParaRPr lang="de-DE" sz="1400" dirty="0"/>
          </a:p>
        </p:txBody>
      </p:sp>
      <p:sp>
        <p:nvSpPr>
          <p:cNvPr id="7" name="Textfeld 6"/>
          <p:cNvSpPr txBox="1"/>
          <p:nvPr/>
        </p:nvSpPr>
        <p:spPr>
          <a:xfrm>
            <a:off x="3629150" y="2581247"/>
            <a:ext cx="2114425" cy="307777"/>
          </a:xfrm>
          <a:prstGeom prst="rect">
            <a:avLst/>
          </a:prstGeom>
          <a:noFill/>
        </p:spPr>
        <p:txBody>
          <a:bodyPr wrap="none" rtlCol="0">
            <a:spAutoFit/>
          </a:bodyPr>
          <a:lstStyle/>
          <a:p>
            <a:r>
              <a:rPr lang="de-DE" sz="1400" dirty="0" smtClean="0"/>
              <a:t>TTN stellt zur Verfügung</a:t>
            </a:r>
            <a:endParaRPr lang="de-DE" sz="1400" dirty="0"/>
          </a:p>
        </p:txBody>
      </p:sp>
    </p:spTree>
    <p:extLst>
      <p:ext uri="{BB962C8B-B14F-4D97-AF65-F5344CB8AC3E}">
        <p14:creationId xmlns:p14="http://schemas.microsoft.com/office/powerpoint/2010/main" val="103778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8975857B-F947-486C-B504-68444F8838B4}" type="slidenum">
              <a:rPr lang="de-DE" smtClean="0"/>
              <a:t>5</a:t>
            </a:fld>
            <a:endParaRPr lang="de-DE" dirty="0"/>
          </a:p>
        </p:txBody>
      </p:sp>
      <p:sp>
        <p:nvSpPr>
          <p:cNvPr id="2" name="Titel 1"/>
          <p:cNvSpPr>
            <a:spLocks noGrp="1"/>
          </p:cNvSpPr>
          <p:nvPr>
            <p:ph type="title" idx="4294967295"/>
          </p:nvPr>
        </p:nvSpPr>
        <p:spPr>
          <a:xfrm>
            <a:off x="438174" y="539750"/>
            <a:ext cx="7842225" cy="384721"/>
          </a:xfrm>
        </p:spPr>
        <p:txBody>
          <a:bodyPr/>
          <a:lstStyle/>
          <a:p>
            <a:r>
              <a:rPr lang="de-DE" dirty="0" smtClean="0">
                <a:latin typeface="+mn-lt"/>
                <a:cs typeface="ClanPro-Book"/>
              </a:rPr>
              <a:t>Worum geht es heute? Was machen wir?</a:t>
            </a:r>
            <a:endParaRPr lang="de-DE" dirty="0">
              <a:latin typeface="+mn-lt"/>
              <a:cs typeface="ClanPro-Book"/>
            </a:endParaRPr>
          </a:p>
        </p:txBody>
      </p:sp>
      <p:sp>
        <p:nvSpPr>
          <p:cNvPr id="14" name="Textplatzhalter 4"/>
          <p:cNvSpPr>
            <a:spLocks noGrp="1"/>
          </p:cNvSpPr>
          <p:nvPr>
            <p:ph type="body" sz="quarter" idx="4294967295"/>
          </p:nvPr>
        </p:nvSpPr>
        <p:spPr>
          <a:xfrm>
            <a:off x="865188" y="7350125"/>
            <a:ext cx="8278812" cy="242888"/>
          </a:xfrm>
        </p:spPr>
        <p:txBody>
          <a:bodyPr/>
          <a:lstStyle/>
          <a:p>
            <a:r>
              <a:rPr lang="de-DE" sz="1050" smtClean="0">
                <a:solidFill>
                  <a:schemeClr val="tx1"/>
                </a:solidFill>
                <a:latin typeface="ClanPro-Book"/>
                <a:cs typeface="ClanPro-Book"/>
              </a:rPr>
              <a:t>Bild: Johan Stocking (TTN) / eigene Darstellung</a:t>
            </a:r>
            <a:endParaRPr lang="de-DE" sz="1050" dirty="0">
              <a:solidFill>
                <a:schemeClr val="tx1"/>
              </a:solidFill>
              <a:latin typeface="ClanPro-Book"/>
              <a:cs typeface="ClanPro-Book"/>
            </a:endParaRPr>
          </a:p>
        </p:txBody>
      </p:sp>
      <p:pic>
        <p:nvPicPr>
          <p:cNvPr id="4098" name="Picture 2" descr="Figure 1: Key components of th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75" y="1407752"/>
            <a:ext cx="7357382" cy="1598636"/>
          </a:xfrm>
          <a:prstGeom prst="rect">
            <a:avLst/>
          </a:prstGeom>
          <a:noFill/>
          <a:extLst>
            <a:ext uri="{909E8E84-426E-40DD-AFC4-6F175D3DCCD1}">
              <a14:hiddenFill xmlns:a14="http://schemas.microsoft.com/office/drawing/2010/main">
                <a:solidFill>
                  <a:srgbClr val="FFFFFF"/>
                </a:solidFill>
              </a14:hiddenFill>
            </a:ext>
          </a:extLst>
        </p:spPr>
      </p:pic>
      <p:sp>
        <p:nvSpPr>
          <p:cNvPr id="3" name="Geschweifte Klammer rechts 2"/>
          <p:cNvSpPr/>
          <p:nvPr/>
        </p:nvSpPr>
        <p:spPr>
          <a:xfrm rot="5400000">
            <a:off x="664859" y="3037048"/>
            <a:ext cx="240759" cy="452125"/>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 name="Geschweifte Klammer rechts 7"/>
          <p:cNvSpPr/>
          <p:nvPr/>
        </p:nvSpPr>
        <p:spPr>
          <a:xfrm rot="5400000">
            <a:off x="4458073" y="1541907"/>
            <a:ext cx="224281" cy="3429502"/>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Geschweifte Klammer rechts 8"/>
          <p:cNvSpPr/>
          <p:nvPr/>
        </p:nvSpPr>
        <p:spPr>
          <a:xfrm rot="5400000">
            <a:off x="7322663" y="2535297"/>
            <a:ext cx="227082" cy="1381721"/>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Textfeld 10"/>
          <p:cNvSpPr txBox="1"/>
          <p:nvPr/>
        </p:nvSpPr>
        <p:spPr>
          <a:xfrm>
            <a:off x="3501325" y="3456109"/>
            <a:ext cx="2655196" cy="954107"/>
          </a:xfrm>
          <a:prstGeom prst="rect">
            <a:avLst/>
          </a:prstGeom>
          <a:noFill/>
        </p:spPr>
        <p:txBody>
          <a:bodyPr wrap="square" rtlCol="0">
            <a:spAutoFit/>
          </a:bodyPr>
          <a:lstStyle/>
          <a:p>
            <a:r>
              <a:rPr lang="de-DE" sz="1400" dirty="0" smtClean="0"/>
              <a:t>Alle Teilnehmer </a:t>
            </a:r>
            <a:r>
              <a:rPr lang="de-DE" sz="1400" dirty="0"/>
              <a:t>sollten einen Account haben, damit sie ihr </a:t>
            </a:r>
            <a:r>
              <a:rPr lang="de-DE" sz="1400" dirty="0" err="1"/>
              <a:t>node</a:t>
            </a:r>
            <a:r>
              <a:rPr lang="de-DE" sz="1400" dirty="0"/>
              <a:t> anmelden und  auf ihre Daten zugreifen </a:t>
            </a:r>
            <a:r>
              <a:rPr lang="de-DE" sz="1400" dirty="0" smtClean="0"/>
              <a:t>können.</a:t>
            </a:r>
          </a:p>
        </p:txBody>
      </p:sp>
      <p:sp>
        <p:nvSpPr>
          <p:cNvPr id="12" name="Textfeld 11"/>
          <p:cNvSpPr txBox="1"/>
          <p:nvPr/>
        </p:nvSpPr>
        <p:spPr>
          <a:xfrm>
            <a:off x="6617168" y="3383490"/>
            <a:ext cx="1865398" cy="1169551"/>
          </a:xfrm>
          <a:prstGeom prst="rect">
            <a:avLst/>
          </a:prstGeom>
          <a:noFill/>
        </p:spPr>
        <p:txBody>
          <a:bodyPr wrap="square" rtlCol="0">
            <a:spAutoFit/>
          </a:bodyPr>
          <a:lstStyle/>
          <a:p>
            <a:endParaRPr lang="de-DE" sz="1400" dirty="0"/>
          </a:p>
          <a:p>
            <a:r>
              <a:rPr lang="de-DE" sz="1400" dirty="0" smtClean="0"/>
              <a:t>Wenn wir Zeit haben, lesen wir unsere Daten mit einem  MQTT-Viewer.</a:t>
            </a:r>
            <a:endParaRPr lang="de-DE" sz="1400" dirty="0"/>
          </a:p>
        </p:txBody>
      </p:sp>
      <p:sp>
        <p:nvSpPr>
          <p:cNvPr id="13" name="Geschweifte Klammer rechts 12"/>
          <p:cNvSpPr/>
          <p:nvPr/>
        </p:nvSpPr>
        <p:spPr>
          <a:xfrm rot="5400000">
            <a:off x="1923578" y="2917403"/>
            <a:ext cx="240759" cy="691415"/>
          </a:xfrm>
          <a:prstGeom prst="rightBrace">
            <a:avLst/>
          </a:prstGeom>
          <a:ln w="12700">
            <a:solidFill>
              <a:schemeClr val="tx1"/>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Textfeld 14"/>
          <p:cNvSpPr txBox="1"/>
          <p:nvPr/>
        </p:nvSpPr>
        <p:spPr>
          <a:xfrm>
            <a:off x="1482067" y="3568858"/>
            <a:ext cx="1162136" cy="307777"/>
          </a:xfrm>
          <a:prstGeom prst="rect">
            <a:avLst/>
          </a:prstGeom>
          <a:noFill/>
        </p:spPr>
        <p:txBody>
          <a:bodyPr wrap="square" rtlCol="0">
            <a:spAutoFit/>
          </a:bodyPr>
          <a:lstStyle/>
          <a:p>
            <a:r>
              <a:rPr lang="de-DE" sz="1400" dirty="0"/>
              <a:t>v</a:t>
            </a:r>
            <a:r>
              <a:rPr lang="de-DE" sz="1400" dirty="0" smtClean="0"/>
              <a:t>orhanden</a:t>
            </a:r>
          </a:p>
        </p:txBody>
      </p:sp>
      <p:sp>
        <p:nvSpPr>
          <p:cNvPr id="16" name="Textfeld 15"/>
          <p:cNvSpPr txBox="1"/>
          <p:nvPr/>
        </p:nvSpPr>
        <p:spPr>
          <a:xfrm>
            <a:off x="430213" y="3482847"/>
            <a:ext cx="1162136" cy="523220"/>
          </a:xfrm>
          <a:prstGeom prst="rect">
            <a:avLst/>
          </a:prstGeom>
          <a:noFill/>
        </p:spPr>
        <p:txBody>
          <a:bodyPr wrap="square" rtlCol="0">
            <a:spAutoFit/>
          </a:bodyPr>
          <a:lstStyle/>
          <a:p>
            <a:r>
              <a:rPr lang="de-DE" sz="1400" dirty="0" smtClean="0"/>
              <a:t>Unser Arduino!</a:t>
            </a:r>
          </a:p>
        </p:txBody>
      </p:sp>
      <p:sp>
        <p:nvSpPr>
          <p:cNvPr id="5" name="Pfeil nach rechts 4"/>
          <p:cNvSpPr/>
          <p:nvPr/>
        </p:nvSpPr>
        <p:spPr>
          <a:xfrm>
            <a:off x="438175" y="839580"/>
            <a:ext cx="7700211" cy="729688"/>
          </a:xfrm>
          <a:prstGeom prst="rightArrow">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p>
            <a:pPr>
              <a:lnSpc>
                <a:spcPts val="2200"/>
              </a:lnSpc>
            </a:pPr>
            <a:r>
              <a:rPr lang="de-DE" sz="1600" dirty="0" smtClean="0">
                <a:solidFill>
                  <a:schemeClr val="tx1"/>
                </a:solidFill>
              </a:rPr>
              <a:t>Wir übertragen selbst gemessene Daten vom Arduino ins Netz (</a:t>
            </a:r>
            <a:r>
              <a:rPr lang="de-DE" sz="1600" dirty="0" err="1" smtClean="0">
                <a:solidFill>
                  <a:schemeClr val="tx1"/>
                </a:solidFill>
              </a:rPr>
              <a:t>uplink</a:t>
            </a:r>
            <a:r>
              <a:rPr lang="de-DE" sz="1600" dirty="0" smtClean="0">
                <a:solidFill>
                  <a:schemeClr val="tx1"/>
                </a:solidFill>
              </a:rPr>
              <a:t>)</a:t>
            </a:r>
            <a:endParaRPr lang="de-DE" sz="1600" dirty="0">
              <a:solidFill>
                <a:schemeClr val="tx1"/>
              </a:solidFill>
            </a:endParaRPr>
          </a:p>
        </p:txBody>
      </p:sp>
      <p:sp>
        <p:nvSpPr>
          <p:cNvPr id="17" name="Textfeld 16"/>
          <p:cNvSpPr txBox="1"/>
          <p:nvPr/>
        </p:nvSpPr>
        <p:spPr>
          <a:xfrm>
            <a:off x="559176" y="5002762"/>
            <a:ext cx="7923390" cy="954107"/>
          </a:xfrm>
          <a:prstGeom prst="rect">
            <a:avLst/>
          </a:prstGeom>
          <a:noFill/>
        </p:spPr>
        <p:txBody>
          <a:bodyPr wrap="square" rtlCol="0">
            <a:spAutoFit/>
          </a:bodyPr>
          <a:lstStyle/>
          <a:p>
            <a:r>
              <a:rPr lang="de-DE" sz="1400" b="1" dirty="0" smtClean="0"/>
              <a:t>Zuerst klären</a:t>
            </a:r>
            <a:r>
              <a:rPr lang="de-DE" sz="1400" dirty="0" smtClean="0"/>
              <a:t>: Wie </a:t>
            </a:r>
            <a:r>
              <a:rPr lang="de-DE" sz="1400" dirty="0"/>
              <a:t>melde ich den Arduino </a:t>
            </a:r>
            <a:r>
              <a:rPr lang="de-DE" sz="1400" dirty="0" smtClean="0"/>
              <a:t>im TTN Netzwerk an?</a:t>
            </a:r>
            <a:r>
              <a:rPr lang="de-DE" sz="1400" dirty="0"/>
              <a:t> Wo sehe ich meine Daten?</a:t>
            </a:r>
          </a:p>
          <a:p>
            <a:endParaRPr lang="de-DE" sz="1400" dirty="0"/>
          </a:p>
          <a:p>
            <a:r>
              <a:rPr lang="de-DE" sz="1400" b="1" dirty="0" smtClean="0"/>
              <a:t>Workshop-Ziele heute: </a:t>
            </a:r>
            <a:r>
              <a:rPr lang="de-DE" sz="1400" dirty="0" smtClean="0"/>
              <a:t>Wir schließen einen Sensor an. Wir messen eine Temperatur. Wir melden das Gerät bei TTN an. Wir senden die Temperatur ins TTN. Wir nutzen Beispielcode</a:t>
            </a:r>
            <a:r>
              <a:rPr lang="de-DE" sz="1400" dirty="0"/>
              <a:t>. </a:t>
            </a:r>
          </a:p>
        </p:txBody>
      </p:sp>
      <p:sp>
        <p:nvSpPr>
          <p:cNvPr id="18" name="Textplatzhalter 4"/>
          <p:cNvSpPr txBox="1">
            <a:spLocks/>
          </p:cNvSpPr>
          <p:nvPr/>
        </p:nvSpPr>
        <p:spPr>
          <a:xfrm>
            <a:off x="1482067" y="6430492"/>
            <a:ext cx="5270425" cy="242246"/>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600" kern="1200">
                <a:solidFill>
                  <a:schemeClr val="tx1"/>
                </a:solidFill>
                <a:latin typeface="+mn-lt"/>
                <a:ea typeface="+mn-ea"/>
                <a:cs typeface="Arial" panose="020B0604020202020204" pitchFamily="34" charset="0"/>
              </a:defRPr>
            </a:lvl1pPr>
            <a:lvl2pPr marL="179388"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358775"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538163"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717550"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50" dirty="0" smtClean="0">
                <a:latin typeface="ClanPro-Book"/>
                <a:cs typeface="ClanPro-Book"/>
              </a:rPr>
              <a:t>Bild: Johan </a:t>
            </a:r>
            <a:r>
              <a:rPr lang="de-DE" sz="1050" dirty="0" err="1" smtClean="0">
                <a:latin typeface="ClanPro-Book"/>
                <a:cs typeface="ClanPro-Book"/>
              </a:rPr>
              <a:t>Stocking</a:t>
            </a:r>
            <a:r>
              <a:rPr lang="de-DE" sz="1050" dirty="0" smtClean="0">
                <a:latin typeface="ClanPro-Book"/>
                <a:cs typeface="ClanPro-Book"/>
              </a:rPr>
              <a:t> (TTN) / eigene Darstellung</a:t>
            </a:r>
            <a:endParaRPr lang="de-DE" sz="1050" dirty="0">
              <a:latin typeface="ClanPro-Book"/>
              <a:cs typeface="ClanPro-Book"/>
            </a:endParaRPr>
          </a:p>
        </p:txBody>
      </p:sp>
    </p:spTree>
    <p:extLst>
      <p:ext uri="{BB962C8B-B14F-4D97-AF65-F5344CB8AC3E}">
        <p14:creationId xmlns:p14="http://schemas.microsoft.com/office/powerpoint/2010/main" val="4144220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8975857B-F947-486C-B504-68444F8838B4}" type="slidenum">
              <a:rPr lang="de-DE" smtClean="0"/>
              <a:t>6</a:t>
            </a:fld>
            <a:endParaRPr lang="de-DE" dirty="0"/>
          </a:p>
        </p:txBody>
      </p:sp>
      <p:sp>
        <p:nvSpPr>
          <p:cNvPr id="2" name="Titel 1"/>
          <p:cNvSpPr>
            <a:spLocks noGrp="1"/>
          </p:cNvSpPr>
          <p:nvPr>
            <p:ph type="title" idx="4294967295"/>
          </p:nvPr>
        </p:nvSpPr>
        <p:spPr>
          <a:xfrm>
            <a:off x="430214" y="539750"/>
            <a:ext cx="7850186" cy="358775"/>
          </a:xfrm>
        </p:spPr>
        <p:txBody>
          <a:bodyPr/>
          <a:lstStyle/>
          <a:p>
            <a:r>
              <a:rPr lang="de-DE" dirty="0" smtClean="0">
                <a:latin typeface="+mn-lt"/>
                <a:cs typeface="ClanPro-Book"/>
              </a:rPr>
              <a:t>Was genau soll unser Device machen?</a:t>
            </a:r>
            <a:endParaRPr lang="de-DE" dirty="0">
              <a:latin typeface="+mn-lt"/>
              <a:cs typeface="ClanPro-Book"/>
            </a:endParaRPr>
          </a:p>
        </p:txBody>
      </p:sp>
      <p:sp>
        <p:nvSpPr>
          <p:cNvPr id="14" name="Textplatzhalter 4"/>
          <p:cNvSpPr>
            <a:spLocks noGrp="1"/>
          </p:cNvSpPr>
          <p:nvPr>
            <p:ph type="body" sz="quarter" idx="4294967295"/>
          </p:nvPr>
        </p:nvSpPr>
        <p:spPr>
          <a:xfrm>
            <a:off x="865188" y="7350125"/>
            <a:ext cx="8278812" cy="242888"/>
          </a:xfrm>
        </p:spPr>
        <p:txBody>
          <a:bodyPr/>
          <a:lstStyle/>
          <a:p>
            <a:r>
              <a:rPr lang="de-DE" sz="1050" dirty="0" smtClean="0">
                <a:solidFill>
                  <a:schemeClr val="tx1"/>
                </a:solidFill>
                <a:latin typeface="ClanPro-Book"/>
                <a:cs typeface="ClanPro-Book"/>
              </a:rPr>
              <a:t>Bild: Johan </a:t>
            </a:r>
            <a:r>
              <a:rPr lang="de-DE" sz="1050" dirty="0" err="1" smtClean="0">
                <a:solidFill>
                  <a:schemeClr val="tx1"/>
                </a:solidFill>
                <a:latin typeface="ClanPro-Book"/>
                <a:cs typeface="ClanPro-Book"/>
              </a:rPr>
              <a:t>Stocking</a:t>
            </a:r>
            <a:r>
              <a:rPr lang="de-DE" sz="1050" dirty="0" smtClean="0">
                <a:solidFill>
                  <a:schemeClr val="tx1"/>
                </a:solidFill>
                <a:latin typeface="ClanPro-Book"/>
                <a:cs typeface="ClanPro-Book"/>
              </a:rPr>
              <a:t> (TTN) / eigene Darstellung</a:t>
            </a:r>
            <a:endParaRPr lang="de-DE" sz="1050" dirty="0">
              <a:solidFill>
                <a:schemeClr val="tx1"/>
              </a:solidFill>
              <a:latin typeface="ClanPro-Book"/>
              <a:cs typeface="ClanPro-Book"/>
            </a:endParaRPr>
          </a:p>
        </p:txBody>
      </p:sp>
      <p:pic>
        <p:nvPicPr>
          <p:cNvPr id="4098" name="Picture 2" descr="Figure 1: Key components of th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4" y="1552287"/>
            <a:ext cx="7281182" cy="15820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feld 15"/>
          <p:cNvSpPr txBox="1"/>
          <p:nvPr/>
        </p:nvSpPr>
        <p:spPr>
          <a:xfrm>
            <a:off x="430214" y="3381375"/>
            <a:ext cx="8007881" cy="2893100"/>
          </a:xfrm>
          <a:prstGeom prst="rect">
            <a:avLst/>
          </a:prstGeom>
          <a:noFill/>
        </p:spPr>
        <p:txBody>
          <a:bodyPr wrap="square" rtlCol="0">
            <a:spAutoFit/>
          </a:bodyPr>
          <a:lstStyle/>
          <a:p>
            <a:r>
              <a:rPr lang="de-DE" sz="1400" dirty="0" smtClean="0"/>
              <a:t>Unser Arduino</a:t>
            </a:r>
            <a:endParaRPr lang="de-DE" sz="1400" dirty="0"/>
          </a:p>
          <a:p>
            <a:pPr marL="285750" indent="-285750">
              <a:buFont typeface="Arial" panose="020B0604020202020204" pitchFamily="34" charset="0"/>
              <a:buChar char="•"/>
            </a:pPr>
            <a:r>
              <a:rPr lang="de-DE" sz="1400" dirty="0" smtClean="0"/>
              <a:t>Misst die aktuelle Temperatur mit einem Sensor</a:t>
            </a:r>
          </a:p>
          <a:p>
            <a:pPr marL="285750" indent="-285750">
              <a:buFont typeface="Arial" panose="020B0604020202020204" pitchFamily="34" charset="0"/>
              <a:buChar char="•"/>
            </a:pPr>
            <a:r>
              <a:rPr lang="de-DE" sz="1400" dirty="0" smtClean="0"/>
              <a:t>Überträgt die Temperatur (genauer: Bytes)  ins TTN (genauer: zum TTN-Broker</a:t>
            </a:r>
            <a:r>
              <a:rPr lang="de-DE" sz="1400" dirty="0"/>
              <a:t>) </a:t>
            </a:r>
            <a:endParaRPr lang="de-DE" sz="1400" dirty="0" smtClean="0"/>
          </a:p>
          <a:p>
            <a:pPr marL="285750" indent="-285750">
              <a:buFont typeface="Arial" panose="020B0604020202020204" pitchFamily="34" charset="0"/>
              <a:buChar char="•"/>
            </a:pPr>
            <a:r>
              <a:rPr lang="de-DE" sz="1400" dirty="0" smtClean="0"/>
              <a:t>Optional: Blinkt </a:t>
            </a:r>
            <a:r>
              <a:rPr lang="de-DE" sz="1400" dirty="0"/>
              <a:t>mit einer Kontroll-LED, wenn die Temperatur über 30° ist, damit wir direkt sehen können, ob unsere Schaltung und unser Code </a:t>
            </a:r>
            <a:r>
              <a:rPr lang="de-DE" sz="1400" dirty="0" smtClean="0"/>
              <a:t>funktionieren. </a:t>
            </a:r>
            <a:endParaRPr lang="de-DE" sz="1400" dirty="0"/>
          </a:p>
          <a:p>
            <a:pPr marL="285750" indent="-285750">
              <a:buFont typeface="Arial" panose="020B0604020202020204" pitchFamily="34" charset="0"/>
              <a:buChar char="•"/>
            </a:pPr>
            <a:endParaRPr lang="de-DE" sz="1400" dirty="0" smtClean="0"/>
          </a:p>
          <a:p>
            <a:r>
              <a:rPr lang="de-DE" sz="1400" dirty="0" smtClean="0"/>
              <a:t>TTN</a:t>
            </a:r>
          </a:p>
          <a:p>
            <a:pPr marL="285750" indent="-285750">
              <a:buFont typeface="Arial" panose="020B0604020202020204" pitchFamily="34" charset="0"/>
              <a:buChar char="•"/>
            </a:pPr>
            <a:r>
              <a:rPr lang="de-DE" sz="1400" dirty="0" smtClean="0"/>
              <a:t>Zeigt uns in der Ansicht „</a:t>
            </a:r>
            <a:r>
              <a:rPr lang="de-DE" sz="1400" dirty="0" err="1" smtClean="0"/>
              <a:t>Console</a:t>
            </a:r>
            <a:r>
              <a:rPr lang="de-DE" sz="1400" dirty="0" smtClean="0"/>
              <a:t>“ die von uns gemessene Temperatur an, </a:t>
            </a:r>
            <a:br>
              <a:rPr lang="de-DE" sz="1400" dirty="0" smtClean="0"/>
            </a:br>
            <a:r>
              <a:rPr lang="de-DE" sz="1400" dirty="0" smtClean="0"/>
              <a:t>nachdem wir übertragene Bytes in brauchbare Daten zurückverwandelt (decodiert) haben.</a:t>
            </a:r>
          </a:p>
          <a:p>
            <a:pPr marL="285750" indent="-285750">
              <a:buFont typeface="Arial" panose="020B0604020202020204" pitchFamily="34" charset="0"/>
              <a:buChar char="•"/>
            </a:pPr>
            <a:endParaRPr lang="de-DE" sz="1400" dirty="0"/>
          </a:p>
          <a:p>
            <a:r>
              <a:rPr lang="de-DE" sz="1400" dirty="0" err="1" smtClean="0"/>
              <a:t>Application</a:t>
            </a:r>
            <a:r>
              <a:rPr lang="de-DE" sz="1400" dirty="0" smtClean="0"/>
              <a:t> MQTT-Viewer</a:t>
            </a:r>
          </a:p>
          <a:p>
            <a:pPr marL="285750" indent="-285750">
              <a:buFont typeface="Arial" panose="020B0604020202020204" pitchFamily="34" charset="0"/>
              <a:buChar char="•"/>
            </a:pPr>
            <a:r>
              <a:rPr lang="de-DE" sz="1400" dirty="0" smtClean="0"/>
              <a:t>Zeigt die Daten im Browser oder auf dem Smartphone an, wenn noch Zeit ist</a:t>
            </a:r>
          </a:p>
          <a:p>
            <a:pPr marL="285750" indent="-285750">
              <a:buFont typeface="Arial" panose="020B0604020202020204" pitchFamily="34" charset="0"/>
              <a:buChar char="•"/>
            </a:pPr>
            <a:endParaRPr lang="de-DE" sz="1400" dirty="0" smtClean="0"/>
          </a:p>
        </p:txBody>
      </p:sp>
      <p:sp>
        <p:nvSpPr>
          <p:cNvPr id="5" name="Pfeil nach rechts 4"/>
          <p:cNvSpPr/>
          <p:nvPr/>
        </p:nvSpPr>
        <p:spPr>
          <a:xfrm>
            <a:off x="430213" y="868314"/>
            <a:ext cx="7700211" cy="729688"/>
          </a:xfrm>
          <a:prstGeom prst="rightArrow">
            <a:avLst/>
          </a:prstGeom>
          <a:no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p>
            <a:pPr>
              <a:lnSpc>
                <a:spcPts val="2200"/>
              </a:lnSpc>
            </a:pPr>
            <a:r>
              <a:rPr lang="de-DE" sz="1600" dirty="0" smtClean="0">
                <a:solidFill>
                  <a:schemeClr val="tx1"/>
                </a:solidFill>
              </a:rPr>
              <a:t>Wir übertragen selbst gemessene Daten vom Arduino ins Netz (</a:t>
            </a:r>
            <a:r>
              <a:rPr lang="de-DE" sz="1600" dirty="0" err="1" smtClean="0">
                <a:solidFill>
                  <a:schemeClr val="tx1"/>
                </a:solidFill>
              </a:rPr>
              <a:t>uplink</a:t>
            </a:r>
            <a:r>
              <a:rPr lang="de-DE" sz="1600" dirty="0" smtClean="0">
                <a:solidFill>
                  <a:schemeClr val="tx1"/>
                </a:solidFill>
              </a:rPr>
              <a:t>)</a:t>
            </a:r>
            <a:endParaRPr lang="de-DE" sz="1600" dirty="0">
              <a:solidFill>
                <a:schemeClr val="tx1"/>
              </a:solidFill>
            </a:endParaRPr>
          </a:p>
        </p:txBody>
      </p:sp>
      <p:sp>
        <p:nvSpPr>
          <p:cNvPr id="9" name="Multiplizieren 8"/>
          <p:cNvSpPr/>
          <p:nvPr/>
        </p:nvSpPr>
        <p:spPr>
          <a:xfrm>
            <a:off x="609600" y="2108854"/>
            <a:ext cx="561975" cy="285750"/>
          </a:xfrm>
          <a:prstGeom prst="mathMultiply">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p>
            <a:pPr algn="l">
              <a:lnSpc>
                <a:spcPts val="2200"/>
              </a:lnSpc>
            </a:pPr>
            <a:endParaRPr lang="de-DE" sz="1600" dirty="0">
              <a:solidFill>
                <a:schemeClr val="tx1"/>
              </a:solidFill>
            </a:endParaRPr>
          </a:p>
        </p:txBody>
      </p:sp>
      <p:sp>
        <p:nvSpPr>
          <p:cNvPr id="15" name="Multiplizieren 14"/>
          <p:cNvSpPr/>
          <p:nvPr/>
        </p:nvSpPr>
        <p:spPr>
          <a:xfrm>
            <a:off x="4153166" y="2108854"/>
            <a:ext cx="561975" cy="285750"/>
          </a:xfrm>
          <a:prstGeom prst="mathMultiply">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p>
            <a:pPr algn="l">
              <a:lnSpc>
                <a:spcPts val="2200"/>
              </a:lnSpc>
            </a:pPr>
            <a:endParaRPr lang="de-DE" sz="1600" dirty="0">
              <a:solidFill>
                <a:schemeClr val="tx1"/>
              </a:solidFill>
            </a:endParaRPr>
          </a:p>
        </p:txBody>
      </p:sp>
      <p:sp>
        <p:nvSpPr>
          <p:cNvPr id="17" name="Multiplizieren 16"/>
          <p:cNvSpPr/>
          <p:nvPr/>
        </p:nvSpPr>
        <p:spPr>
          <a:xfrm>
            <a:off x="6753225" y="2070610"/>
            <a:ext cx="561975" cy="285750"/>
          </a:xfrm>
          <a:prstGeom prst="mathMultiply">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p>
            <a:pPr algn="l">
              <a:lnSpc>
                <a:spcPts val="2200"/>
              </a:lnSpc>
            </a:pPr>
            <a:endParaRPr lang="de-DE" sz="1600" dirty="0">
              <a:solidFill>
                <a:schemeClr val="tx1"/>
              </a:solidFill>
            </a:endParaRPr>
          </a:p>
        </p:txBody>
      </p:sp>
      <p:sp>
        <p:nvSpPr>
          <p:cNvPr id="11" name="Textplatzhalter 4"/>
          <p:cNvSpPr txBox="1">
            <a:spLocks/>
          </p:cNvSpPr>
          <p:nvPr/>
        </p:nvSpPr>
        <p:spPr>
          <a:xfrm>
            <a:off x="1482067" y="6440542"/>
            <a:ext cx="5270425" cy="242246"/>
          </a:xfrm>
          <a:prstGeom prst="rect">
            <a:avLst/>
          </a:prstGeom>
        </p:spPr>
        <p:txBody>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600" kern="1200">
                <a:solidFill>
                  <a:schemeClr val="tx1"/>
                </a:solidFill>
                <a:latin typeface="+mn-lt"/>
                <a:ea typeface="+mn-ea"/>
                <a:cs typeface="Arial" panose="020B0604020202020204" pitchFamily="34" charset="0"/>
              </a:defRPr>
            </a:lvl1pPr>
            <a:lvl2pPr marL="179388"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2pPr>
            <a:lvl3pPr marL="358775"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538163"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717550" indent="-179388" algn="l" defTabSz="914400" rtl="0" eaLnBrk="1" latinLnBrk="0" hangingPunct="1">
              <a:lnSpc>
                <a:spcPts val="2200"/>
              </a:lnSpc>
              <a:spcBef>
                <a:spcPts val="0"/>
              </a:spcBef>
              <a:spcAft>
                <a:spcPts val="1200"/>
              </a:spcAft>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50" smtClean="0">
                <a:latin typeface="ClanPro-Book"/>
                <a:cs typeface="ClanPro-Book"/>
              </a:rPr>
              <a:t>Bild: Johan Stocking (TTN) / eigene Darstellung</a:t>
            </a:r>
            <a:endParaRPr lang="de-DE" sz="1050" dirty="0">
              <a:latin typeface="ClanPro-Book"/>
              <a:cs typeface="ClanPro-Book"/>
            </a:endParaRPr>
          </a:p>
        </p:txBody>
      </p:sp>
    </p:spTree>
    <p:extLst>
      <p:ext uri="{BB962C8B-B14F-4D97-AF65-F5344CB8AC3E}">
        <p14:creationId xmlns:p14="http://schemas.microsoft.com/office/powerpoint/2010/main" val="1721536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idx="4294967295"/>
          </p:nvPr>
        </p:nvSpPr>
        <p:spPr>
          <a:xfrm>
            <a:off x="493327" y="539750"/>
            <a:ext cx="6432936" cy="358775"/>
          </a:xfrm>
        </p:spPr>
        <p:txBody>
          <a:bodyPr/>
          <a:lstStyle/>
          <a:p>
            <a:r>
              <a:rPr lang="de-DE" dirty="0" smtClean="0"/>
              <a:t>Board zusammenbauen</a:t>
            </a:r>
            <a:endParaRPr lang="de-DE" dirty="0"/>
          </a:p>
        </p:txBody>
      </p:sp>
      <p:sp>
        <p:nvSpPr>
          <p:cNvPr id="17" name="Textfeld 16"/>
          <p:cNvSpPr txBox="1"/>
          <p:nvPr/>
        </p:nvSpPr>
        <p:spPr>
          <a:xfrm>
            <a:off x="430214" y="1425334"/>
            <a:ext cx="8597971" cy="1815882"/>
          </a:xfrm>
          <a:prstGeom prst="rect">
            <a:avLst/>
          </a:prstGeom>
          <a:noFill/>
        </p:spPr>
        <p:txBody>
          <a:bodyPr wrap="square" rtlCol="0">
            <a:spAutoFit/>
          </a:bodyPr>
          <a:lstStyle/>
          <a:p>
            <a:pPr marL="342900" indent="-342900">
              <a:buFont typeface="+mj-lt"/>
              <a:buAutoNum type="arabicPeriod"/>
            </a:pPr>
            <a:r>
              <a:rPr lang="de-DE" sz="1400" b="1" dirty="0" err="1" smtClean="0"/>
              <a:t>LoraRaWAN-Shield</a:t>
            </a:r>
            <a:r>
              <a:rPr lang="de-DE" sz="1400" b="1" dirty="0" smtClean="0"/>
              <a:t> auf den Arduino montieren</a:t>
            </a:r>
            <a:br>
              <a:rPr lang="de-DE" sz="1400" b="1" dirty="0" smtClean="0"/>
            </a:br>
            <a:r>
              <a:rPr lang="de-DE" sz="1400" dirty="0" smtClean="0"/>
              <a:t>(vorsichtig so aufstecken, dass er passt und dass die Anschlüsse auf Arduino und </a:t>
            </a:r>
            <a:r>
              <a:rPr lang="de-DE" sz="1400" dirty="0" err="1" smtClean="0"/>
              <a:t>Shield</a:t>
            </a:r>
            <a:r>
              <a:rPr lang="de-DE" sz="1400" dirty="0"/>
              <a:t/>
            </a:r>
            <a:br>
              <a:rPr lang="de-DE" sz="1400" dirty="0"/>
            </a:br>
            <a:r>
              <a:rPr lang="de-DE" sz="1400" dirty="0" smtClean="0"/>
              <a:t>  in Deckung sind)</a:t>
            </a:r>
            <a:br>
              <a:rPr lang="de-DE" sz="1400" dirty="0" smtClean="0"/>
            </a:br>
            <a:endParaRPr lang="de-DE" sz="1400" dirty="0" smtClean="0"/>
          </a:p>
          <a:p>
            <a:pPr marL="342900" indent="-342900">
              <a:buFont typeface="+mj-lt"/>
              <a:buAutoNum type="arabicPeriod"/>
            </a:pPr>
            <a:r>
              <a:rPr lang="de-DE" sz="1400" b="1" dirty="0" smtClean="0"/>
              <a:t>ANTENNE ANSCHRAUBEN !</a:t>
            </a:r>
            <a:r>
              <a:rPr lang="de-DE" sz="1400" dirty="0" smtClean="0"/>
              <a:t/>
            </a:r>
            <a:br>
              <a:rPr lang="de-DE" sz="1400" dirty="0" smtClean="0"/>
            </a:br>
            <a:r>
              <a:rPr lang="de-DE" sz="1400" dirty="0" smtClean="0"/>
              <a:t>(NIE ohne Antenne betreiben, das kann das Board zerstören</a:t>
            </a:r>
            <a:r>
              <a:rPr lang="de-DE" sz="1400" dirty="0"/>
              <a:t>)</a:t>
            </a:r>
            <a:br>
              <a:rPr lang="de-DE" sz="1400" dirty="0"/>
            </a:br>
            <a:r>
              <a:rPr lang="de-DE" sz="1400" dirty="0"/>
              <a:t>(NIE ohne Antenne betreiben, das kann das Board </a:t>
            </a:r>
            <a:r>
              <a:rPr lang="de-DE" sz="1400" dirty="0" smtClean="0"/>
              <a:t>zerstören</a:t>
            </a:r>
            <a:r>
              <a:rPr lang="de-DE" sz="1400" dirty="0"/>
              <a:t>)</a:t>
            </a:r>
            <a:r>
              <a:rPr lang="de-DE" sz="1400" dirty="0" smtClean="0"/>
              <a:t/>
            </a:r>
            <a:br>
              <a:rPr lang="de-DE" sz="1400" dirty="0" smtClean="0"/>
            </a:br>
            <a:endParaRPr lang="de-DE" sz="1400" dirty="0"/>
          </a:p>
        </p:txBody>
      </p:sp>
      <p:sp>
        <p:nvSpPr>
          <p:cNvPr id="5" name="Textfeld 4"/>
          <p:cNvSpPr txBox="1"/>
          <p:nvPr/>
        </p:nvSpPr>
        <p:spPr>
          <a:xfrm>
            <a:off x="493327" y="3380703"/>
            <a:ext cx="8153774" cy="2893100"/>
          </a:xfrm>
          <a:prstGeom prst="rect">
            <a:avLst/>
          </a:prstGeom>
          <a:noFill/>
        </p:spPr>
        <p:txBody>
          <a:bodyPr wrap="square" rtlCol="0">
            <a:spAutoFit/>
          </a:bodyPr>
          <a:lstStyle/>
          <a:p>
            <a:r>
              <a:rPr lang="de-DE" sz="1400" dirty="0" smtClean="0"/>
              <a:t>Der Arduino führt reinen Maschinencode aus, den man mit der Arduino-IDE aus menschenlesbarem Code erzeugt (=&gt; Folgeseiten). Er hat viele Anschlüsse für digitale Signale und zum Auslesen analoger Spannungen. </a:t>
            </a:r>
            <a:endParaRPr lang="de-DE" sz="1400" dirty="0"/>
          </a:p>
          <a:p>
            <a:endParaRPr lang="de-DE" sz="1400" dirty="0" smtClean="0"/>
          </a:p>
          <a:p>
            <a:r>
              <a:rPr lang="de-DE" sz="1400" dirty="0" smtClean="0"/>
              <a:t>Einstieg in die </a:t>
            </a:r>
            <a:r>
              <a:rPr lang="de-DE" sz="1400" dirty="0" err="1" smtClean="0"/>
              <a:t>Arduino</a:t>
            </a:r>
            <a:r>
              <a:rPr lang="de-DE" sz="1400" dirty="0" smtClean="0"/>
              <a:t>-Plattform: </a:t>
            </a:r>
          </a:p>
          <a:p>
            <a:r>
              <a:rPr lang="de-DE" sz="1400" dirty="0">
                <a:hlinkClick r:id="rId3"/>
              </a:rPr>
              <a:t>https://</a:t>
            </a:r>
            <a:r>
              <a:rPr lang="de-DE" sz="1400" dirty="0" smtClean="0">
                <a:hlinkClick r:id="rId3"/>
              </a:rPr>
              <a:t>www.arduino.cc/en/Tutorial/HomePage</a:t>
            </a:r>
            <a:r>
              <a:rPr lang="de-DE" sz="1400" dirty="0" smtClean="0"/>
              <a:t> </a:t>
            </a:r>
          </a:p>
          <a:p>
            <a:endParaRPr lang="de-DE" sz="1400" dirty="0" smtClean="0"/>
          </a:p>
          <a:p>
            <a:r>
              <a:rPr lang="de-DE" sz="1400" dirty="0" err="1" smtClean="0"/>
              <a:t>Arduino</a:t>
            </a:r>
            <a:r>
              <a:rPr lang="de-DE" sz="1400" dirty="0" smtClean="0"/>
              <a:t>-Befehlsreferenz:</a:t>
            </a:r>
          </a:p>
          <a:p>
            <a:r>
              <a:rPr lang="de-DE" sz="1400" dirty="0">
                <a:hlinkClick r:id="rId4"/>
              </a:rPr>
              <a:t>https://www.arduino.cc/reference/de</a:t>
            </a:r>
            <a:r>
              <a:rPr lang="de-DE" sz="1400" dirty="0" smtClean="0">
                <a:hlinkClick r:id="rId4"/>
              </a:rPr>
              <a:t>/</a:t>
            </a:r>
            <a:endParaRPr lang="de-DE" sz="1400" dirty="0" smtClean="0"/>
          </a:p>
          <a:p>
            <a:endParaRPr lang="de-DE" sz="1400" dirty="0"/>
          </a:p>
          <a:p>
            <a:r>
              <a:rPr lang="de-DE" sz="1400" dirty="0" smtClean="0"/>
              <a:t>Mehr über das LoRaWAN-</a:t>
            </a:r>
            <a:r>
              <a:rPr lang="de-DE" sz="1400" dirty="0" err="1" smtClean="0"/>
              <a:t>Shield</a:t>
            </a:r>
            <a:r>
              <a:rPr lang="de-DE" sz="1400" dirty="0" smtClean="0"/>
              <a:t>: </a:t>
            </a:r>
            <a:r>
              <a:rPr lang="de-DE" sz="1400" dirty="0">
                <a:hlinkClick r:id="rId5"/>
              </a:rPr>
              <a:t>http://wiki.dragino.com/index.php?title=Lora_Shield</a:t>
            </a:r>
            <a:endParaRPr lang="de-DE" sz="1400" dirty="0" smtClean="0"/>
          </a:p>
          <a:p>
            <a:r>
              <a:rPr lang="de-DE" sz="1400" dirty="0" smtClean="0"/>
              <a:t>und in der GPS-Version: </a:t>
            </a:r>
            <a:r>
              <a:rPr lang="de-DE" sz="1400" dirty="0">
                <a:hlinkClick r:id="rId6"/>
              </a:rPr>
              <a:t>http://wiki.dragino.com/index.php?title=Lora/GPS_Shield</a:t>
            </a:r>
            <a:endParaRPr lang="de-DE" sz="1400" dirty="0" smtClean="0"/>
          </a:p>
          <a:p>
            <a:endParaRPr lang="de-DE" sz="1400" dirty="0" smtClean="0"/>
          </a:p>
        </p:txBody>
      </p:sp>
      <p:sp>
        <p:nvSpPr>
          <p:cNvPr id="2" name="Foliennummernplatzhalter 1"/>
          <p:cNvSpPr>
            <a:spLocks noGrp="1"/>
          </p:cNvSpPr>
          <p:nvPr>
            <p:ph type="sldNum" sz="quarter" idx="12"/>
          </p:nvPr>
        </p:nvSpPr>
        <p:spPr/>
        <p:txBody>
          <a:bodyPr/>
          <a:lstStyle/>
          <a:p>
            <a:fld id="{8975857B-F947-486C-B504-68444F8838B4}" type="slidenum">
              <a:rPr lang="de-DE" smtClean="0"/>
              <a:t>7</a:t>
            </a:fld>
            <a:endParaRPr lang="de-DE" dirty="0"/>
          </a:p>
        </p:txBody>
      </p:sp>
    </p:spTree>
    <p:extLst>
      <p:ext uri="{BB962C8B-B14F-4D97-AF65-F5344CB8AC3E}">
        <p14:creationId xmlns:p14="http://schemas.microsoft.com/office/powerpoint/2010/main" val="3495920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58560"/>
          </a:xfrm>
        </p:spPr>
        <p:txBody>
          <a:bodyPr/>
          <a:lstStyle/>
          <a:p>
            <a:r>
              <a:rPr lang="de-DE" dirty="0" err="1" smtClean="0"/>
              <a:t>Arduino</a:t>
            </a:r>
            <a:r>
              <a:rPr lang="de-DE" dirty="0" smtClean="0"/>
              <a:t>-Code</a:t>
            </a:r>
            <a:endParaRPr lang="de-DE" dirty="0"/>
          </a:p>
        </p:txBody>
      </p:sp>
      <p:sp>
        <p:nvSpPr>
          <p:cNvPr id="18" name="Textfeld 17"/>
          <p:cNvSpPr txBox="1"/>
          <p:nvPr/>
        </p:nvSpPr>
        <p:spPr>
          <a:xfrm>
            <a:off x="430213" y="1089287"/>
            <a:ext cx="7729049" cy="5262979"/>
          </a:xfrm>
          <a:prstGeom prst="rect">
            <a:avLst/>
          </a:prstGeom>
          <a:noFill/>
        </p:spPr>
        <p:txBody>
          <a:bodyPr wrap="square" rtlCol="0">
            <a:spAutoFit/>
          </a:bodyPr>
          <a:lstStyle/>
          <a:p>
            <a:pPr marL="342900" indent="-342900">
              <a:buFont typeface="+mj-lt"/>
              <a:buAutoNum type="arabicPeriod"/>
            </a:pPr>
            <a:r>
              <a:rPr lang="de-DE" sz="1400" b="1" dirty="0" smtClean="0"/>
              <a:t>Arduino-Code: </a:t>
            </a:r>
            <a:r>
              <a:rPr lang="de-DE" sz="1400" dirty="0" smtClean="0"/>
              <a:t>Die Programmieroberfläche (IDE) kompiliert den c-ähnlichen Code in Maschinencode, der dann auf den Arduino geladen wird. Deshalb kann man Code auch nicht vom Arduino herunterkopieren.</a:t>
            </a:r>
            <a:br>
              <a:rPr lang="de-DE" sz="1400" dirty="0" smtClean="0"/>
            </a:br>
            <a:endParaRPr lang="de-DE" sz="1400" dirty="0" smtClean="0"/>
          </a:p>
          <a:p>
            <a:pPr marL="342900" indent="-342900">
              <a:buFont typeface="+mj-lt"/>
              <a:buAutoNum type="arabicPeriod"/>
            </a:pPr>
            <a:r>
              <a:rPr lang="de-DE" sz="1400" b="1" dirty="0" smtClean="0"/>
              <a:t>Programmaufbau: </a:t>
            </a:r>
            <a:r>
              <a:rPr lang="de-DE" sz="1400" dirty="0" smtClean="0"/>
              <a:t>Es gibt immer mindestens drei Teile, </a:t>
            </a:r>
            <a:br>
              <a:rPr lang="de-DE" sz="1400" dirty="0" smtClean="0"/>
            </a:br>
            <a:r>
              <a:rPr lang="de-DE" sz="1400" dirty="0" smtClean="0"/>
              <a:t>- einen Header, in dem </a:t>
            </a:r>
            <a:r>
              <a:rPr lang="de-DE" sz="1400" dirty="0" err="1"/>
              <a:t>I</a:t>
            </a:r>
            <a:r>
              <a:rPr lang="de-DE" sz="1400" dirty="0" err="1" smtClean="0"/>
              <a:t>ncludes</a:t>
            </a:r>
            <a:r>
              <a:rPr lang="de-DE" sz="1400" dirty="0" smtClean="0"/>
              <a:t>, Variablen </a:t>
            </a:r>
            <a:r>
              <a:rPr lang="de-DE" sz="1400" dirty="0" err="1" smtClean="0"/>
              <a:t>u.ä.</a:t>
            </a:r>
            <a:r>
              <a:rPr lang="de-DE" sz="1400" dirty="0" smtClean="0"/>
              <a:t> definiert werden, </a:t>
            </a:r>
            <a:br>
              <a:rPr lang="de-DE" sz="1400" dirty="0" smtClean="0"/>
            </a:br>
            <a:r>
              <a:rPr lang="de-DE" sz="1400" dirty="0" smtClean="0"/>
              <a:t>- einen Teil </a:t>
            </a:r>
            <a:r>
              <a:rPr lang="de-DE" sz="1400" dirty="0" err="1" smtClean="0"/>
              <a:t>void</a:t>
            </a:r>
            <a:r>
              <a:rPr lang="de-DE" sz="1400" dirty="0" smtClean="0"/>
              <a:t> </a:t>
            </a:r>
            <a:r>
              <a:rPr lang="de-DE" sz="1400" dirty="0" err="1" smtClean="0"/>
              <a:t>setup</a:t>
            </a:r>
            <a:r>
              <a:rPr lang="de-DE" sz="1400" dirty="0" smtClean="0"/>
              <a:t> (){}, der genau einmal abgearbeitet wird und </a:t>
            </a:r>
            <a:br>
              <a:rPr lang="de-DE" sz="1400" dirty="0" smtClean="0"/>
            </a:br>
            <a:r>
              <a:rPr lang="de-DE" sz="1400" dirty="0" smtClean="0"/>
              <a:t>- einen Teil </a:t>
            </a:r>
            <a:r>
              <a:rPr lang="de-DE" sz="1400" dirty="0" err="1" smtClean="0"/>
              <a:t>void</a:t>
            </a:r>
            <a:r>
              <a:rPr lang="de-DE" sz="1400" dirty="0" smtClean="0"/>
              <a:t> </a:t>
            </a:r>
            <a:r>
              <a:rPr lang="de-DE" sz="1400" dirty="0" err="1" smtClean="0"/>
              <a:t>loop</a:t>
            </a:r>
            <a:r>
              <a:rPr lang="de-DE" sz="1400" dirty="0" smtClean="0"/>
              <a:t> (){}, der ständig wiederholt wird. </a:t>
            </a:r>
            <a:br>
              <a:rPr lang="de-DE" sz="1400" dirty="0" smtClean="0"/>
            </a:br>
            <a:r>
              <a:rPr lang="de-DE" sz="1400" dirty="0" smtClean="0"/>
              <a:t>Man kann an beliebiger Stelle eigene Funktionen ergänzen, die sich aus anderen Programmteilen heraus aufrufen lassen.</a:t>
            </a:r>
            <a:br>
              <a:rPr lang="de-DE" sz="1400" dirty="0" smtClean="0"/>
            </a:br>
            <a:endParaRPr lang="de-DE" sz="1400" dirty="0" smtClean="0"/>
          </a:p>
          <a:p>
            <a:pPr marL="342900" indent="-342900">
              <a:buFont typeface="+mj-lt"/>
              <a:buAutoNum type="arabicPeriod"/>
            </a:pPr>
            <a:r>
              <a:rPr lang="de-DE" sz="1400" b="1" dirty="0" smtClean="0"/>
              <a:t>Syntax</a:t>
            </a:r>
            <a:r>
              <a:rPr lang="de-DE" sz="1400" dirty="0" smtClean="0"/>
              <a:t/>
            </a:r>
            <a:br>
              <a:rPr lang="de-DE" sz="1400" dirty="0" smtClean="0"/>
            </a:br>
            <a:r>
              <a:rPr lang="de-DE" sz="1400" dirty="0" smtClean="0"/>
              <a:t>Funktionen: </a:t>
            </a:r>
            <a:r>
              <a:rPr lang="de-DE" sz="1400" dirty="0" err="1" smtClean="0"/>
              <a:t>void</a:t>
            </a:r>
            <a:r>
              <a:rPr lang="de-DE" sz="1400" dirty="0" smtClean="0"/>
              <a:t> FUNKTIONSNAME (Rückgaben) {Code der Funktion}</a:t>
            </a:r>
            <a:br>
              <a:rPr lang="de-DE" sz="1400" dirty="0" smtClean="0"/>
            </a:br>
            <a:r>
              <a:rPr lang="de-DE" sz="1400" dirty="0" smtClean="0"/>
              <a:t>Befehlszeilen: enden immer mit  </a:t>
            </a:r>
            <a:r>
              <a:rPr lang="de-DE" sz="1400" b="1" dirty="0" smtClean="0"/>
              <a:t>;</a:t>
            </a:r>
            <a:r>
              <a:rPr lang="de-DE" sz="1400" dirty="0" smtClean="0"/>
              <a:t/>
            </a:r>
            <a:br>
              <a:rPr lang="de-DE" sz="1400" dirty="0" smtClean="0"/>
            </a:br>
            <a:r>
              <a:rPr lang="de-DE" sz="1400" dirty="0" smtClean="0"/>
              <a:t>Kommentar: wird mit // eingeleitet und nicht kompiliert</a:t>
            </a:r>
            <a:br>
              <a:rPr lang="de-DE" sz="1400" dirty="0" smtClean="0"/>
            </a:br>
            <a:r>
              <a:rPr lang="de-DE" sz="1400" dirty="0" smtClean="0"/>
              <a:t>Konstanten und Variablen: Sind immer 2 Byte (16 Bit), wenn man nichts anders definiert.</a:t>
            </a:r>
            <a:br>
              <a:rPr lang="de-DE" sz="1400" dirty="0" smtClean="0"/>
            </a:br>
            <a:endParaRPr lang="de-DE" sz="1400" dirty="0" smtClean="0"/>
          </a:p>
          <a:p>
            <a:pPr marL="342900" indent="-342900">
              <a:buFont typeface="+mj-lt"/>
              <a:buAutoNum type="arabicPeriod"/>
            </a:pPr>
            <a:r>
              <a:rPr lang="de-DE" sz="1400" b="1" dirty="0" err="1" smtClean="0"/>
              <a:t>Progrämmchen</a:t>
            </a:r>
            <a:r>
              <a:rPr lang="de-DE" sz="1400" b="1" dirty="0" smtClean="0"/>
              <a:t> (Sketches)</a:t>
            </a:r>
            <a:r>
              <a:rPr lang="de-DE" sz="1400" dirty="0" smtClean="0"/>
              <a:t/>
            </a:r>
            <a:br>
              <a:rPr lang="de-DE" sz="1400" dirty="0" smtClean="0"/>
            </a:br>
            <a:r>
              <a:rPr lang="de-DE" sz="1400" dirty="0" smtClean="0"/>
              <a:t>Konvention: enden auf .</a:t>
            </a:r>
            <a:r>
              <a:rPr lang="de-DE" sz="1400" dirty="0" err="1" smtClean="0"/>
              <a:t>ino</a:t>
            </a:r>
            <a:r>
              <a:rPr lang="de-DE" sz="1400" dirty="0" smtClean="0"/>
              <a:t/>
            </a:r>
            <a:br>
              <a:rPr lang="de-DE" sz="1400" dirty="0" smtClean="0"/>
            </a:br>
            <a:r>
              <a:rPr lang="de-DE" sz="1400" dirty="0" smtClean="0"/>
              <a:t>stehen in einem Ordner namens </a:t>
            </a:r>
            <a:r>
              <a:rPr lang="de-DE" sz="1400" dirty="0" err="1" smtClean="0"/>
              <a:t>Arduino-Sketchbook</a:t>
            </a:r>
            <a:r>
              <a:rPr lang="de-DE" sz="1400" dirty="0" smtClean="0"/>
              <a:t> in eurem </a:t>
            </a:r>
            <a:r>
              <a:rPr lang="de-DE" sz="1400" dirty="0"/>
              <a:t>U</a:t>
            </a:r>
            <a:r>
              <a:rPr lang="de-DE" sz="1400" dirty="0" smtClean="0"/>
              <a:t>serverzeichnis.</a:t>
            </a:r>
            <a:br>
              <a:rPr lang="de-DE" sz="1400" dirty="0" smtClean="0"/>
            </a:br>
            <a:endParaRPr lang="de-DE" sz="1400" dirty="0" smtClean="0"/>
          </a:p>
          <a:p>
            <a:pPr marL="342900" indent="-342900">
              <a:buFont typeface="+mj-lt"/>
              <a:buAutoNum type="arabicPeriod"/>
            </a:pPr>
            <a:r>
              <a:rPr lang="de-DE" sz="1400" b="1" dirty="0" smtClean="0"/>
              <a:t>Beispiele für heute:</a:t>
            </a:r>
            <a:r>
              <a:rPr lang="de-DE" sz="1400" dirty="0"/>
              <a:t> </a:t>
            </a:r>
            <a:r>
              <a:rPr lang="de-DE" sz="1400" dirty="0">
                <a:hlinkClick r:id="rId2"/>
              </a:rPr>
              <a:t>https://</a:t>
            </a:r>
            <a:r>
              <a:rPr lang="de-DE" sz="1400" dirty="0" smtClean="0">
                <a:hlinkClick r:id="rId2"/>
              </a:rPr>
              <a:t>github.com/technologiestiftung/workshops</a:t>
            </a:r>
            <a:r>
              <a:rPr lang="de-DE" sz="1400" dirty="0" smtClean="0"/>
              <a:t>  </a:t>
            </a:r>
            <a:br>
              <a:rPr lang="de-DE" sz="1400" dirty="0" smtClean="0"/>
            </a:br>
            <a:r>
              <a:rPr lang="de-DE" sz="1400" dirty="0" smtClean="0"/>
              <a:t/>
            </a:r>
            <a:br>
              <a:rPr lang="de-DE" sz="1400" dirty="0" smtClean="0"/>
            </a:br>
            <a:endParaRPr lang="de-DE" sz="1400" dirty="0"/>
          </a:p>
        </p:txBody>
      </p:sp>
      <p:sp>
        <p:nvSpPr>
          <p:cNvPr id="2" name="Foliennummernplatzhalter 1"/>
          <p:cNvSpPr>
            <a:spLocks noGrp="1"/>
          </p:cNvSpPr>
          <p:nvPr>
            <p:ph type="sldNum" sz="quarter" idx="12"/>
          </p:nvPr>
        </p:nvSpPr>
        <p:spPr/>
        <p:txBody>
          <a:bodyPr/>
          <a:lstStyle/>
          <a:p>
            <a:fld id="{8975857B-F947-486C-B504-68444F8838B4}" type="slidenum">
              <a:rPr lang="de-DE" smtClean="0"/>
              <a:t>8</a:t>
            </a:fld>
            <a:endParaRPr lang="de-DE" dirty="0"/>
          </a:p>
        </p:txBody>
      </p:sp>
    </p:spTree>
    <p:extLst>
      <p:ext uri="{BB962C8B-B14F-4D97-AF65-F5344CB8AC3E}">
        <p14:creationId xmlns:p14="http://schemas.microsoft.com/office/powerpoint/2010/main" val="359701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430214" y="540000"/>
            <a:ext cx="8280000" cy="384721"/>
          </a:xfrm>
        </p:spPr>
        <p:txBody>
          <a:bodyPr/>
          <a:lstStyle/>
          <a:p>
            <a:r>
              <a:rPr lang="de-DE" dirty="0" smtClean="0"/>
              <a:t>TEST Kommunikation zwischen Laptop und Arduino</a:t>
            </a:r>
            <a:endParaRPr lang="de-DE" dirty="0"/>
          </a:p>
        </p:txBody>
      </p:sp>
      <p:sp>
        <p:nvSpPr>
          <p:cNvPr id="18" name="Textfeld 17"/>
          <p:cNvSpPr txBox="1"/>
          <p:nvPr/>
        </p:nvSpPr>
        <p:spPr>
          <a:xfrm>
            <a:off x="430214" y="1021073"/>
            <a:ext cx="8597971" cy="5693866"/>
          </a:xfrm>
          <a:prstGeom prst="rect">
            <a:avLst/>
          </a:prstGeom>
          <a:noFill/>
        </p:spPr>
        <p:txBody>
          <a:bodyPr wrap="square" rtlCol="0">
            <a:spAutoFit/>
          </a:bodyPr>
          <a:lstStyle/>
          <a:p>
            <a:pPr marL="342900" indent="-342900">
              <a:buFont typeface="+mj-lt"/>
              <a:buAutoNum type="arabicPeriod"/>
            </a:pPr>
            <a:r>
              <a:rPr lang="de-DE" sz="1400" b="1" dirty="0" err="1" smtClean="0"/>
              <a:t>Arduino</a:t>
            </a:r>
            <a:r>
              <a:rPr lang="de-DE" sz="1400" b="1" dirty="0" smtClean="0"/>
              <a:t>-IDE starten</a:t>
            </a:r>
            <a:br>
              <a:rPr lang="de-DE" sz="1400" b="1" dirty="0" smtClean="0"/>
            </a:br>
            <a:endParaRPr lang="de-DE" sz="1400" b="1" dirty="0" smtClean="0"/>
          </a:p>
          <a:p>
            <a:pPr marL="342900" indent="-342900">
              <a:buFont typeface="+mj-lt"/>
              <a:buAutoNum type="arabicPeriod"/>
            </a:pPr>
            <a:r>
              <a:rPr lang="de-DE" sz="1400" b="1" dirty="0" smtClean="0"/>
              <a:t>Arduino über USB-Kabel anschließen</a:t>
            </a:r>
            <a:br>
              <a:rPr lang="de-DE" sz="1400" b="1" dirty="0" smtClean="0"/>
            </a:br>
            <a:r>
              <a:rPr lang="de-DE" sz="1400" dirty="0" smtClean="0"/>
              <a:t>(NIE ohne Antenne!)</a:t>
            </a:r>
            <a:br>
              <a:rPr lang="de-DE" sz="1400" dirty="0" smtClean="0"/>
            </a:br>
            <a:endParaRPr lang="de-DE" sz="1400" dirty="0" smtClean="0"/>
          </a:p>
          <a:p>
            <a:pPr marL="342900" indent="-342900">
              <a:buFont typeface="+mj-lt"/>
              <a:buAutoNum type="arabicPeriod"/>
            </a:pPr>
            <a:r>
              <a:rPr lang="de-DE" sz="1400" b="1" dirty="0" smtClean="0"/>
              <a:t>Kommunikationstest</a:t>
            </a:r>
            <a:r>
              <a:rPr lang="de-DE" sz="1400" dirty="0" smtClean="0"/>
              <a:t/>
            </a:r>
            <a:br>
              <a:rPr lang="de-DE" sz="1400" dirty="0" smtClean="0"/>
            </a:br>
            <a:r>
              <a:rPr lang="de-DE" sz="1400" dirty="0" smtClean="0"/>
              <a:t>„Werkzeuge | Board | </a:t>
            </a:r>
            <a:r>
              <a:rPr lang="de-DE" sz="1400" dirty="0" err="1" smtClean="0"/>
              <a:t>Mega</a:t>
            </a:r>
            <a:r>
              <a:rPr lang="de-DE" sz="1400" dirty="0" smtClean="0"/>
              <a:t>“, „Werkzeuge | Prozessor | Mega2560“; „</a:t>
            </a:r>
            <a:r>
              <a:rPr lang="de-DE" sz="1400" dirty="0" err="1" smtClean="0"/>
              <a:t>Werkz</a:t>
            </a:r>
            <a:r>
              <a:rPr lang="de-DE" sz="1400" dirty="0" smtClean="0"/>
              <a:t>. | Port | $</a:t>
            </a:r>
            <a:r>
              <a:rPr lang="de-DE" sz="1400" dirty="0" err="1" smtClean="0"/>
              <a:t>richtigerPort</a:t>
            </a:r>
            <a:r>
              <a:rPr lang="de-DE" sz="1400" dirty="0" smtClean="0"/>
              <a:t>“; </a:t>
            </a:r>
            <a:br>
              <a:rPr lang="de-DE" sz="1400" dirty="0" smtClean="0"/>
            </a:br>
            <a:r>
              <a:rPr lang="de-DE" sz="1400" dirty="0" smtClean="0"/>
              <a:t>„Werkzeuge | </a:t>
            </a:r>
            <a:r>
              <a:rPr lang="de-DE" sz="1400" dirty="0" err="1" smtClean="0"/>
              <a:t>Boardinformationen</a:t>
            </a:r>
            <a:r>
              <a:rPr lang="de-DE" sz="1400" dirty="0" smtClean="0"/>
              <a:t> holen“ </a:t>
            </a:r>
            <a:br>
              <a:rPr lang="de-DE" sz="1400" dirty="0" smtClean="0"/>
            </a:br>
            <a:r>
              <a:rPr lang="de-DE" sz="1400" dirty="0" smtClean="0"/>
              <a:t>Wenn etwas kommt: alles richtig angeschlossen, </a:t>
            </a:r>
            <a:br>
              <a:rPr lang="de-DE" sz="1400" dirty="0" smtClean="0"/>
            </a:br>
            <a:r>
              <a:rPr lang="de-DE" sz="1400" dirty="0" smtClean="0"/>
              <a:t>Wenn nicht oder Fehler: richtiger Port? Strom am Arduino? USB-Anschluss freigegeben (Linux)?</a:t>
            </a:r>
            <a:br>
              <a:rPr lang="de-DE" sz="1400" dirty="0" smtClean="0"/>
            </a:br>
            <a:endParaRPr lang="de-DE" sz="1400" dirty="0" smtClean="0"/>
          </a:p>
          <a:p>
            <a:pPr marL="342900" indent="-342900">
              <a:buFont typeface="+mj-lt"/>
              <a:buAutoNum type="arabicPeriod"/>
            </a:pPr>
            <a:r>
              <a:rPr lang="de-DE" sz="1400" b="1" dirty="0" smtClean="0"/>
              <a:t>LMIC (LoRaWAN-Bibliothek einbinden)</a:t>
            </a:r>
            <a:r>
              <a:rPr lang="de-DE" sz="1400" dirty="0" smtClean="0"/>
              <a:t/>
            </a:r>
            <a:br>
              <a:rPr lang="de-DE" sz="1400" dirty="0" smtClean="0"/>
            </a:br>
            <a:r>
              <a:rPr lang="de-DE" sz="1400" dirty="0" smtClean="0"/>
              <a:t>„Sketch | Bibliothek einbinden | IBM LMIC </a:t>
            </a:r>
            <a:r>
              <a:rPr lang="de-DE" sz="1400" dirty="0" err="1" smtClean="0"/>
              <a:t>framework</a:t>
            </a:r>
            <a:r>
              <a:rPr lang="de-DE" sz="1400" dirty="0" smtClean="0"/>
              <a:t>“</a:t>
            </a:r>
            <a:br>
              <a:rPr lang="de-DE" sz="1400" dirty="0" smtClean="0"/>
            </a:br>
            <a:r>
              <a:rPr lang="de-DE" sz="1400" dirty="0" smtClean="0"/>
              <a:t>wenn das nicht funktioniert: ZIP-file von: </a:t>
            </a:r>
            <a:r>
              <a:rPr lang="de-DE" sz="1400" dirty="0">
                <a:hlinkClick r:id="rId2"/>
              </a:rPr>
              <a:t>https://github.com/matthijskooijman/arduino-lmic</a:t>
            </a:r>
            <a:r>
              <a:rPr lang="de-DE" sz="1400" dirty="0" smtClean="0"/>
              <a:t/>
            </a:r>
            <a:br>
              <a:rPr lang="de-DE" sz="1400" dirty="0" smtClean="0"/>
            </a:br>
            <a:endParaRPr lang="de-DE" sz="1400" dirty="0" smtClean="0"/>
          </a:p>
          <a:p>
            <a:pPr marL="342900" indent="-342900">
              <a:spcAft>
                <a:spcPts val="0"/>
              </a:spcAft>
              <a:buFont typeface="+mj-lt"/>
              <a:buAutoNum type="arabicPeriod"/>
            </a:pPr>
            <a:r>
              <a:rPr lang="de-DE" sz="1400" b="1" dirty="0" err="1" smtClean="0"/>
              <a:t>Testcode</a:t>
            </a:r>
            <a:r>
              <a:rPr lang="de-DE" sz="1400" b="1" dirty="0" smtClean="0"/>
              <a:t> hochladen</a:t>
            </a:r>
            <a:br>
              <a:rPr lang="de-DE" sz="1400" b="1" dirty="0" smtClean="0"/>
            </a:br>
            <a:r>
              <a:rPr lang="de-DE" sz="1400" dirty="0" err="1" smtClean="0"/>
              <a:t>Testcode</a:t>
            </a:r>
            <a:r>
              <a:rPr lang="de-DE" sz="1400" dirty="0" smtClean="0"/>
              <a:t> der TSB (</a:t>
            </a:r>
            <a:r>
              <a:rPr lang="de-DE" sz="1400" dirty="0" err="1" smtClean="0"/>
              <a:t>kommunikationstest_lappi_arduino.ino</a:t>
            </a:r>
            <a:r>
              <a:rPr lang="de-DE" sz="1400" dirty="0" smtClean="0"/>
              <a:t>) in die IDE laden; „Sketch | hochladen“</a:t>
            </a:r>
            <a:br>
              <a:rPr lang="de-DE" sz="1400" dirty="0" smtClean="0"/>
            </a:br>
            <a:r>
              <a:rPr lang="de-DE" sz="1400" dirty="0" smtClean="0"/>
              <a:t>Keine Fehlermeldungen? Alles prima! </a:t>
            </a:r>
            <a:br>
              <a:rPr lang="de-DE" sz="1400" dirty="0" smtClean="0"/>
            </a:br>
            <a:r>
              <a:rPr lang="de-DE" sz="1400" dirty="0" smtClean="0"/>
              <a:t>     Dragino mit GPS und Fehlermeldung in diesem Stil:</a:t>
            </a:r>
            <a:br>
              <a:rPr lang="de-DE" sz="1400" dirty="0" smtClean="0"/>
            </a:br>
            <a:r>
              <a:rPr lang="de-DE" sz="1200" dirty="0" smtClean="0"/>
              <a:t>         </a:t>
            </a:r>
            <a:r>
              <a:rPr lang="de-DE" sz="1200" dirty="0" err="1" smtClean="0">
                <a:latin typeface="DejaVu Sans Mono" panose="020B0609030804020204" pitchFamily="49" charset="0"/>
                <a:ea typeface="DejaVu Sans Mono" panose="020B0609030804020204" pitchFamily="49" charset="0"/>
                <a:cs typeface="DejaVu Sans Mono" panose="020B0609030804020204" pitchFamily="49" charset="0"/>
              </a:rPr>
              <a:t>avrdude</a:t>
            </a:r>
            <a:r>
              <a:rPr lang="de-DE" sz="1200" dirty="0">
                <a:latin typeface="DejaVu Sans Mono" panose="020B0609030804020204" pitchFamily="49" charset="0"/>
                <a:ea typeface="DejaVu Sans Mono" panose="020B0609030804020204" pitchFamily="49" charset="0"/>
                <a:cs typeface="DejaVu Sans Mono" panose="020B0609030804020204" pitchFamily="49" charset="0"/>
              </a:rPr>
              <a:t>: stk500v2_ReceiveMessage(): </a:t>
            </a:r>
            <a:r>
              <a:rPr lang="de-DE" sz="1200" dirty="0" err="1" smtClean="0">
                <a:latin typeface="DejaVu Sans Mono" panose="020B0609030804020204" pitchFamily="49" charset="0"/>
                <a:ea typeface="DejaVu Sans Mono" panose="020B0609030804020204" pitchFamily="49" charset="0"/>
                <a:cs typeface="DejaVu Sans Mono" panose="020B0609030804020204" pitchFamily="49" charset="0"/>
              </a:rPr>
              <a:t>timeout</a:t>
            </a:r>
            <a:r>
              <a:rPr lang="de-DE" sz="1200" dirty="0" smtClean="0">
                <a:latin typeface="DejaVu Sans Mono" panose="020B0609030804020204" pitchFamily="49" charset="0"/>
                <a:ea typeface="DejaVu Sans Mono" panose="020B0609030804020204" pitchFamily="49" charset="0"/>
                <a:cs typeface="DejaVu Sans Mono" panose="020B0609030804020204" pitchFamily="49" charset="0"/>
              </a:rPr>
              <a:t/>
            </a:r>
            <a:br>
              <a:rPr lang="de-DE" sz="1200" dirty="0" smtClean="0">
                <a:latin typeface="DejaVu Sans Mono" panose="020B0609030804020204" pitchFamily="49" charset="0"/>
                <a:ea typeface="DejaVu Sans Mono" panose="020B0609030804020204" pitchFamily="49" charset="0"/>
                <a:cs typeface="DejaVu Sans Mono" panose="020B0609030804020204" pitchFamily="49" charset="0"/>
              </a:rPr>
            </a:br>
            <a:r>
              <a:rPr lang="de-DE" sz="1200" dirty="0" smtClean="0">
                <a:latin typeface="DejaVu Sans Mono" panose="020B0609030804020204" pitchFamily="49" charset="0"/>
                <a:ea typeface="DejaVu Sans Mono" panose="020B0609030804020204" pitchFamily="49" charset="0"/>
                <a:cs typeface="DejaVu Sans Mono" panose="020B0609030804020204" pitchFamily="49" charset="0"/>
              </a:rPr>
              <a:t>    </a:t>
            </a:r>
            <a:r>
              <a:rPr lang="de-DE" sz="1200" dirty="0" err="1" smtClean="0">
                <a:latin typeface="DejaVu Sans Mono" panose="020B0609030804020204" pitchFamily="49" charset="0"/>
                <a:ea typeface="DejaVu Sans Mono" panose="020B0609030804020204" pitchFamily="49" charset="0"/>
                <a:cs typeface="DejaVu Sans Mono" panose="020B0609030804020204" pitchFamily="49" charset="0"/>
              </a:rPr>
              <a:t>avrdude</a:t>
            </a:r>
            <a:r>
              <a:rPr lang="de-DE" sz="1200" dirty="0">
                <a:latin typeface="DejaVu Sans Mono" panose="020B0609030804020204" pitchFamily="49" charset="0"/>
                <a:ea typeface="DejaVu Sans Mono" panose="020B0609030804020204" pitchFamily="49" charset="0"/>
                <a:cs typeface="DejaVu Sans Mono" panose="020B0609030804020204" pitchFamily="49" charset="0"/>
              </a:rPr>
              <a:t>: stk500v2_getsync(): </a:t>
            </a:r>
            <a:r>
              <a:rPr lang="de-DE" sz="1200" dirty="0" err="1">
                <a:latin typeface="DejaVu Sans Mono" panose="020B0609030804020204" pitchFamily="49" charset="0"/>
                <a:ea typeface="DejaVu Sans Mono" panose="020B0609030804020204" pitchFamily="49" charset="0"/>
                <a:cs typeface="DejaVu Sans Mono" panose="020B0609030804020204" pitchFamily="49" charset="0"/>
              </a:rPr>
              <a:t>timeout</a:t>
            </a:r>
            <a:r>
              <a:rPr lang="de-DE" sz="1200" dirty="0">
                <a:latin typeface="DejaVu Sans Mono" panose="020B0609030804020204" pitchFamily="49" charset="0"/>
                <a:ea typeface="DejaVu Sans Mono" panose="020B0609030804020204" pitchFamily="49" charset="0"/>
                <a:cs typeface="DejaVu Sans Mono" panose="020B0609030804020204" pitchFamily="49" charset="0"/>
              </a:rPr>
              <a:t> </a:t>
            </a:r>
            <a:r>
              <a:rPr lang="de-DE" sz="1200" dirty="0" err="1">
                <a:latin typeface="DejaVu Sans Mono" panose="020B0609030804020204" pitchFamily="49" charset="0"/>
                <a:ea typeface="DejaVu Sans Mono" panose="020B0609030804020204" pitchFamily="49" charset="0"/>
                <a:cs typeface="DejaVu Sans Mono" panose="020B0609030804020204" pitchFamily="49" charset="0"/>
              </a:rPr>
              <a:t>communicating</a:t>
            </a:r>
            <a:r>
              <a:rPr lang="de-DE" sz="1200" dirty="0">
                <a:latin typeface="DejaVu Sans Mono" panose="020B0609030804020204" pitchFamily="49" charset="0"/>
                <a:ea typeface="DejaVu Sans Mono" panose="020B0609030804020204" pitchFamily="49" charset="0"/>
                <a:cs typeface="DejaVu Sans Mono" panose="020B0609030804020204" pitchFamily="49" charset="0"/>
              </a:rPr>
              <a:t> </a:t>
            </a:r>
            <a:r>
              <a:rPr lang="de-DE" sz="1200" dirty="0" err="1">
                <a:latin typeface="DejaVu Sans Mono" panose="020B0609030804020204" pitchFamily="49" charset="0"/>
                <a:ea typeface="DejaVu Sans Mono" panose="020B0609030804020204" pitchFamily="49" charset="0"/>
                <a:cs typeface="DejaVu Sans Mono" panose="020B0609030804020204" pitchFamily="49" charset="0"/>
              </a:rPr>
              <a:t>with</a:t>
            </a:r>
            <a:r>
              <a:rPr lang="de-DE" sz="1200" dirty="0">
                <a:latin typeface="DejaVu Sans Mono" panose="020B0609030804020204" pitchFamily="49" charset="0"/>
                <a:ea typeface="DejaVu Sans Mono" panose="020B0609030804020204" pitchFamily="49" charset="0"/>
                <a:cs typeface="DejaVu Sans Mono" panose="020B0609030804020204" pitchFamily="49" charset="0"/>
              </a:rPr>
              <a:t> </a:t>
            </a:r>
            <a:r>
              <a:rPr lang="de-DE" sz="1200" dirty="0" err="1" smtClean="0">
                <a:latin typeface="DejaVu Sans Mono" panose="020B0609030804020204" pitchFamily="49" charset="0"/>
                <a:ea typeface="DejaVu Sans Mono" panose="020B0609030804020204" pitchFamily="49" charset="0"/>
                <a:cs typeface="DejaVu Sans Mono" panose="020B0609030804020204" pitchFamily="49" charset="0"/>
              </a:rPr>
              <a:t>programmer</a:t>
            </a:r>
            <a:r>
              <a:rPr lang="de-DE" sz="1200" dirty="0" smtClean="0">
                <a:latin typeface="DejaVu Sans Mono" panose="020B0609030804020204" pitchFamily="49" charset="0"/>
                <a:ea typeface="DejaVu Sans Mono" panose="020B0609030804020204" pitchFamily="49" charset="0"/>
                <a:cs typeface="DejaVu Sans Mono" panose="020B0609030804020204" pitchFamily="49" charset="0"/>
              </a:rPr>
              <a:t/>
            </a:r>
            <a:br>
              <a:rPr lang="de-DE" sz="1200" dirty="0" smtClean="0">
                <a:latin typeface="DejaVu Sans Mono" panose="020B0609030804020204" pitchFamily="49" charset="0"/>
                <a:ea typeface="DejaVu Sans Mono" panose="020B0609030804020204" pitchFamily="49" charset="0"/>
                <a:cs typeface="DejaVu Sans Mono" panose="020B0609030804020204" pitchFamily="49" charset="0"/>
              </a:rPr>
            </a:br>
            <a:r>
              <a:rPr lang="de-DE" sz="1400" dirty="0" smtClean="0">
                <a:latin typeface="Calibri" panose="020F0502020204030204" pitchFamily="34" charset="0"/>
                <a:ea typeface="Calibri" panose="020F0502020204030204" pitchFamily="34" charset="0"/>
                <a:cs typeface="Times New Roman" panose="02020603050405020304" pitchFamily="18" charset="0"/>
              </a:rPr>
              <a:t>      </a:t>
            </a:r>
            <a:r>
              <a:rPr lang="de-DE" sz="1400" dirty="0" smtClean="0">
                <a:ea typeface="Calibri" panose="020F0502020204030204" pitchFamily="34" charset="0"/>
                <a:cs typeface="Times New Roman" panose="02020603050405020304" pitchFamily="18" charset="0"/>
              </a:rPr>
              <a:t>GPS-</a:t>
            </a:r>
            <a:r>
              <a:rPr lang="de-DE" sz="1400" dirty="0" err="1" smtClean="0">
                <a:ea typeface="Calibri" panose="020F0502020204030204" pitchFamily="34" charset="0"/>
                <a:cs typeface="Times New Roman" panose="02020603050405020304" pitchFamily="18" charset="0"/>
              </a:rPr>
              <a:t>Reset</a:t>
            </a:r>
            <a:r>
              <a:rPr lang="de-DE" sz="1400" dirty="0" smtClean="0">
                <a:ea typeface="Calibri" panose="020F0502020204030204" pitchFamily="34" charset="0"/>
                <a:cs typeface="Times New Roman" panose="02020603050405020304" pitchFamily="18" charset="0"/>
              </a:rPr>
              <a:t>-Knöpfchen während Hochladen gedrückt halten</a:t>
            </a:r>
            <a:r>
              <a:rPr lang="de-DE" sz="1400" dirty="0" smtClean="0"/>
              <a:t/>
            </a:r>
            <a:br>
              <a:rPr lang="de-DE" sz="1400" dirty="0" smtClean="0"/>
            </a:br>
            <a:endParaRPr lang="de-DE" sz="1400" dirty="0" smtClean="0"/>
          </a:p>
          <a:p>
            <a:pPr marL="342900" indent="-342900">
              <a:buFont typeface="+mj-lt"/>
              <a:buAutoNum type="arabicPeriod"/>
            </a:pPr>
            <a:r>
              <a:rPr lang="de-DE" sz="1400" b="1" dirty="0" smtClean="0"/>
              <a:t>Test</a:t>
            </a:r>
            <a:r>
              <a:rPr lang="de-DE" sz="1400" dirty="0" smtClean="0"/>
              <a:t/>
            </a:r>
            <a:br>
              <a:rPr lang="de-DE" sz="1400" dirty="0" smtClean="0"/>
            </a:br>
            <a:r>
              <a:rPr lang="de-DE" sz="1400" dirty="0" smtClean="0"/>
              <a:t>„Werkzeuge | serieller Monitor“: </a:t>
            </a:r>
            <a:br>
              <a:rPr lang="de-DE" sz="1400" dirty="0" smtClean="0"/>
            </a:br>
            <a:r>
              <a:rPr lang="de-DE" sz="1400" dirty="0" smtClean="0"/>
              <a:t>Wenn bei 115200 </a:t>
            </a:r>
            <a:r>
              <a:rPr lang="de-DE" sz="1400" dirty="0" err="1" smtClean="0"/>
              <a:t>baud</a:t>
            </a:r>
            <a:r>
              <a:rPr lang="de-DE" sz="1400" dirty="0" smtClean="0"/>
              <a:t> sinnvoller </a:t>
            </a:r>
            <a:r>
              <a:rPr lang="de-DE" sz="1400" dirty="0"/>
              <a:t>O</a:t>
            </a:r>
            <a:r>
              <a:rPr lang="de-DE" sz="1400" dirty="0" smtClean="0"/>
              <a:t>utput kommt, ist alles prima.</a:t>
            </a:r>
            <a:endParaRPr lang="de-DE" sz="1400" dirty="0"/>
          </a:p>
        </p:txBody>
      </p:sp>
      <p:sp>
        <p:nvSpPr>
          <p:cNvPr id="2" name="Foliennummernplatzhalter 1"/>
          <p:cNvSpPr>
            <a:spLocks noGrp="1"/>
          </p:cNvSpPr>
          <p:nvPr>
            <p:ph type="sldNum" sz="quarter" idx="12"/>
          </p:nvPr>
        </p:nvSpPr>
        <p:spPr/>
        <p:txBody>
          <a:bodyPr/>
          <a:lstStyle/>
          <a:p>
            <a:fld id="{8975857B-F947-486C-B504-68444F8838B4}" type="slidenum">
              <a:rPr lang="de-DE" smtClean="0"/>
              <a:t>9</a:t>
            </a:fld>
            <a:endParaRPr lang="de-DE" dirty="0"/>
          </a:p>
        </p:txBody>
      </p:sp>
    </p:spTree>
    <p:extLst>
      <p:ext uri="{BB962C8B-B14F-4D97-AF65-F5344CB8AC3E}">
        <p14:creationId xmlns:p14="http://schemas.microsoft.com/office/powerpoint/2010/main" val="903320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ster">
  <a:themeElements>
    <a:clrScheme name="TSB-Designfarben">
      <a:dk1>
        <a:sysClr val="windowText" lastClr="000000"/>
      </a:dk1>
      <a:lt1>
        <a:sysClr val="window" lastClr="FFFFFF"/>
      </a:lt1>
      <a:dk2>
        <a:srgbClr val="000000"/>
      </a:dk2>
      <a:lt2>
        <a:srgbClr val="FFFFFF"/>
      </a:lt2>
      <a:accent1>
        <a:srgbClr val="E60032"/>
      </a:accent1>
      <a:accent2>
        <a:srgbClr val="1E3791"/>
      </a:accent2>
      <a:accent3>
        <a:srgbClr val="375AA5"/>
      </a:accent3>
      <a:accent4>
        <a:srgbClr val="2D91D2"/>
      </a:accent4>
      <a:accent5>
        <a:srgbClr val="64B9E6"/>
      </a:accent5>
      <a:accent6>
        <a:srgbClr val="6ECDF5"/>
      </a:accent6>
      <a:hlink>
        <a:srgbClr val="000000"/>
      </a:hlink>
      <a:folHlink>
        <a:srgbClr val="000000"/>
      </a:folHlink>
    </a:clrScheme>
    <a:fontScheme name="TS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ot="0" spcFirstLastPara="0" vertOverflow="overflow" horzOverflow="overflow" vert="horz" wrap="square" lIns="108000" tIns="54000" rIns="108000" bIns="54000" numCol="1" spcCol="0" rtlCol="0" fromWordArt="0" anchor="t" anchorCtr="0" forceAA="0" compatLnSpc="1">
        <a:prstTxWarp prst="textNoShape">
          <a:avLst/>
        </a:prstTxWarp>
        <a:spAutoFit/>
      </a:bodyPr>
      <a:lstStyle>
        <a:defPPr algn="l">
          <a:lnSpc>
            <a:spcPts val="2200"/>
          </a:lnSpc>
          <a:defRPr sz="1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triangle" w="sm" len="med"/>
          <a:tailEnd type="triangle" w="sm"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Template>
  <TotalTime>0</TotalTime>
  <Words>2562</Words>
  <Application>Microsoft Office PowerPoint</Application>
  <PresentationFormat>Bildschirmpräsentation (4:3)</PresentationFormat>
  <Paragraphs>326</Paragraphs>
  <Slides>31</Slides>
  <Notes>2</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31</vt:i4>
      </vt:variant>
    </vt:vector>
  </HeadingPairs>
  <TitlesOfParts>
    <vt:vector size="39" baseType="lpstr">
      <vt:lpstr>Arial</vt:lpstr>
      <vt:lpstr>Calibri</vt:lpstr>
      <vt:lpstr>ClanPro-Book</vt:lpstr>
      <vt:lpstr>DejaVu Sans Mono</vt:lpstr>
      <vt:lpstr>Liberation Mono</vt:lpstr>
      <vt:lpstr>Times New Roman</vt:lpstr>
      <vt:lpstr>Master</vt:lpstr>
      <vt:lpstr>think-cell Folie</vt:lpstr>
      <vt:lpstr>Materialien für  LoRaWAN – Workshops - Sensorbau - GPS-Tracker  Technologiestiftung Berlin, 17.01.2019 // 23.07.2019</vt:lpstr>
      <vt:lpstr>Inhalt</vt:lpstr>
      <vt:lpstr>Hinweise für Veranstalter</vt:lpstr>
      <vt:lpstr>Komponenten im TTN-Netzwerk</vt:lpstr>
      <vt:lpstr>Worum geht es heute? Was machen wir?</vt:lpstr>
      <vt:lpstr>Was genau soll unser Device machen?</vt:lpstr>
      <vt:lpstr>Board zusammenbauen</vt:lpstr>
      <vt:lpstr>Arduino-Code</vt:lpstr>
      <vt:lpstr>TEST Kommunikation zwischen Laptop und Arduino</vt:lpstr>
      <vt:lpstr>Schaltung aufbauen: Sensor</vt:lpstr>
      <vt:lpstr>Arduino bei TTN anmelden, Daten senden und decodieren</vt:lpstr>
      <vt:lpstr>Daten ansehen und prüfen</vt:lpstr>
      <vt:lpstr>Daten nutzen: Live-Graph mit LinearMQTT (Android)</vt:lpstr>
      <vt:lpstr>Daten nutzen: blinkendes Widget mit MQTTDash (Android)</vt:lpstr>
      <vt:lpstr>Daten ansehen mit MQTT-Lens (Chrome-Plugin)</vt:lpstr>
      <vt:lpstr>Coole Anwendungen? Tolle Bildungsmaterialien?</vt:lpstr>
      <vt:lpstr>Anhang 1: Linux-User</vt:lpstr>
      <vt:lpstr>Anhang 2: optionale Kontroll-LED</vt:lpstr>
      <vt:lpstr>Anhang 2:  optionale Kontroll-LED</vt:lpstr>
      <vt:lpstr>Anhang 2: optionale LED mit Breadboard verkabeln</vt:lpstr>
      <vt:lpstr>Workshop 2: GPS-Tracker</vt:lpstr>
      <vt:lpstr>Bedienung Arduino, Arduino-IDE und Aufbau des Boards</vt:lpstr>
      <vt:lpstr>Funktionsweise GPS-Empfänger</vt:lpstr>
      <vt:lpstr>GPS seriell auslesen</vt:lpstr>
      <vt:lpstr>GPS-Daten auswerten / prüfen</vt:lpstr>
      <vt:lpstr>Daten aufbereiten und senden</vt:lpstr>
      <vt:lpstr>Timer</vt:lpstr>
      <vt:lpstr>Stromsparen</vt:lpstr>
      <vt:lpstr>TTN-Mapper</vt:lpstr>
      <vt:lpstr>TTN-Mapper, #2</vt:lpstr>
      <vt:lpstr>Spielregeln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hammel</dc:creator>
  <cp:lastModifiedBy>Christian Hammel</cp:lastModifiedBy>
  <cp:revision>603</cp:revision>
  <cp:lastPrinted>2017-06-12T11:36:20Z</cp:lastPrinted>
  <dcterms:created xsi:type="dcterms:W3CDTF">2015-03-03T12:08:41Z</dcterms:created>
  <dcterms:modified xsi:type="dcterms:W3CDTF">2019-07-23T12:54:13Z</dcterms:modified>
  <cp:contentStatus>Draft - 140415</cp:contentStatus>
</cp:coreProperties>
</file>