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71" r:id="rId8"/>
    <p:sldId id="261" r:id="rId9"/>
    <p:sldId id="262" r:id="rId10"/>
    <p:sldId id="278" r:id="rId11"/>
    <p:sldId id="279" r:id="rId12"/>
    <p:sldId id="270" r:id="rId13"/>
    <p:sldId id="265" r:id="rId14"/>
    <p:sldId id="264" r:id="rId15"/>
    <p:sldId id="266" r:id="rId16"/>
    <p:sldId id="267" r:id="rId17"/>
    <p:sldId id="273" r:id="rId18"/>
    <p:sldId id="26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078"/>
    <a:srgbClr val="0304B4"/>
    <a:srgbClr val="FFFFFF"/>
    <a:srgbClr val="0C0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3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Overall</a:t>
            </a:r>
            <a:r>
              <a:rPr lang="en-US" baseline="0" dirty="0" smtClean="0"/>
              <a:t> cost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Development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Price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100000</c:v>
                </c:pt>
                <c:pt idx="1">
                  <c:v>70000</c:v>
                </c:pt>
                <c:pt idx="2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F5-4906-B6EA-DF17E3B325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Orion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Price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 formatCode="#,##0">
                  <c:v>5000</c:v>
                </c:pt>
                <c:pt idx="1">
                  <c:v>1000</c:v>
                </c:pt>
                <c:pt idx="2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F5-4906-B6EA-DF17E3B325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0495631"/>
        <c:axId val="519025151"/>
      </c:lineChart>
      <c:catAx>
        <c:axId val="520495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25151"/>
        <c:crosses val="autoZero"/>
        <c:auto val="1"/>
        <c:lblAlgn val="ctr"/>
        <c:lblOffset val="100"/>
        <c:noMultiLvlLbl val="0"/>
      </c:catAx>
      <c:valAx>
        <c:axId val="51902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4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4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8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34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2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1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577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6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5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5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5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617078-14AA-4AC0-A333-729D7BAAE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5028" y="3829872"/>
            <a:ext cx="5176635" cy="7417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304B4"/>
                </a:solidFill>
              </a:rPr>
              <a:t>On Demand Enterprise Delivery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8CCFD-F29A-4A6A-9733-08060A1F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42" y="1979843"/>
            <a:ext cx="6467429" cy="17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3"/>
          <p:cNvSpPr txBox="1">
            <a:spLocks/>
          </p:cNvSpPr>
          <p:nvPr/>
        </p:nvSpPr>
        <p:spPr>
          <a:xfrm>
            <a:off x="645295" y="2367605"/>
            <a:ext cx="5471583" cy="1154953"/>
          </a:xfrm>
          <a:prstGeom prst="rect">
            <a:avLst/>
          </a:prstGeom>
        </p:spPr>
        <p:txBody>
          <a:bodyPr lIns="0" tIns="96000" rIns="96000" bIns="96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867"/>
              </a:lnSpc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2747346" y="1431647"/>
            <a:ext cx="5112424" cy="4984532"/>
            <a:chOff x="-542537" y="31335"/>
            <a:chExt cx="4949826" cy="4826001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295666" y="31335"/>
              <a:ext cx="3273425" cy="1692275"/>
            </a:xfrm>
            <a:custGeom>
              <a:avLst/>
              <a:gdLst>
                <a:gd name="T0" fmla="*/ 435 w 871"/>
                <a:gd name="T1" fmla="*/ 450 h 450"/>
                <a:gd name="T2" fmla="*/ 658 w 871"/>
                <a:gd name="T3" fmla="*/ 391 h 450"/>
                <a:gd name="T4" fmla="*/ 870 w 871"/>
                <a:gd name="T5" fmla="*/ 444 h 450"/>
                <a:gd name="T6" fmla="*/ 871 w 871"/>
                <a:gd name="T7" fmla="*/ 436 h 450"/>
                <a:gd name="T8" fmla="*/ 435 w 871"/>
                <a:gd name="T9" fmla="*/ 0 h 450"/>
                <a:gd name="T10" fmla="*/ 0 w 871"/>
                <a:gd name="T11" fmla="*/ 436 h 450"/>
                <a:gd name="T12" fmla="*/ 0 w 871"/>
                <a:gd name="T13" fmla="*/ 444 h 450"/>
                <a:gd name="T14" fmla="*/ 212 w 871"/>
                <a:gd name="T15" fmla="*/ 391 h 450"/>
                <a:gd name="T16" fmla="*/ 435 w 871"/>
                <a:gd name="T1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1" h="450">
                  <a:moveTo>
                    <a:pt x="435" y="450"/>
                  </a:moveTo>
                  <a:cubicBezTo>
                    <a:pt x="501" y="413"/>
                    <a:pt x="577" y="391"/>
                    <a:pt x="658" y="391"/>
                  </a:cubicBezTo>
                  <a:cubicBezTo>
                    <a:pt x="735" y="391"/>
                    <a:pt x="807" y="410"/>
                    <a:pt x="870" y="444"/>
                  </a:cubicBezTo>
                  <a:cubicBezTo>
                    <a:pt x="870" y="441"/>
                    <a:pt x="871" y="438"/>
                    <a:pt x="871" y="436"/>
                  </a:cubicBezTo>
                  <a:cubicBezTo>
                    <a:pt x="871" y="196"/>
                    <a:pt x="675" y="0"/>
                    <a:pt x="435" y="0"/>
                  </a:cubicBezTo>
                  <a:cubicBezTo>
                    <a:pt x="195" y="0"/>
                    <a:pt x="0" y="196"/>
                    <a:pt x="0" y="436"/>
                  </a:cubicBezTo>
                  <a:cubicBezTo>
                    <a:pt x="0" y="438"/>
                    <a:pt x="0" y="441"/>
                    <a:pt x="0" y="444"/>
                  </a:cubicBezTo>
                  <a:cubicBezTo>
                    <a:pt x="63" y="410"/>
                    <a:pt x="136" y="391"/>
                    <a:pt x="212" y="391"/>
                  </a:cubicBezTo>
                  <a:cubicBezTo>
                    <a:pt x="293" y="391"/>
                    <a:pt x="369" y="413"/>
                    <a:pt x="435" y="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011750" y="1836323"/>
              <a:ext cx="2395539" cy="3021013"/>
            </a:xfrm>
            <a:custGeom>
              <a:avLst/>
              <a:gdLst>
                <a:gd name="T0" fmla="*/ 211 w 637"/>
                <a:gd name="T1" fmla="*/ 348 h 804"/>
                <a:gd name="T2" fmla="*/ 212 w 637"/>
                <a:gd name="T3" fmla="*/ 368 h 804"/>
                <a:gd name="T4" fmla="*/ 0 w 637"/>
                <a:gd name="T5" fmla="*/ 754 h 804"/>
                <a:gd name="T6" fmla="*/ 201 w 637"/>
                <a:gd name="T7" fmla="*/ 804 h 804"/>
                <a:gd name="T8" fmla="*/ 637 w 637"/>
                <a:gd name="T9" fmla="*/ 368 h 804"/>
                <a:gd name="T10" fmla="*/ 433 w 637"/>
                <a:gd name="T11" fmla="*/ 0 h 804"/>
                <a:gd name="T12" fmla="*/ 211 w 637"/>
                <a:gd name="T13" fmla="*/ 348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804">
                  <a:moveTo>
                    <a:pt x="211" y="348"/>
                  </a:moveTo>
                  <a:cubicBezTo>
                    <a:pt x="212" y="355"/>
                    <a:pt x="212" y="361"/>
                    <a:pt x="212" y="368"/>
                  </a:cubicBezTo>
                  <a:cubicBezTo>
                    <a:pt x="212" y="530"/>
                    <a:pt x="127" y="673"/>
                    <a:pt x="0" y="754"/>
                  </a:cubicBezTo>
                  <a:cubicBezTo>
                    <a:pt x="60" y="786"/>
                    <a:pt x="128" y="804"/>
                    <a:pt x="201" y="804"/>
                  </a:cubicBezTo>
                  <a:cubicBezTo>
                    <a:pt x="441" y="804"/>
                    <a:pt x="637" y="608"/>
                    <a:pt x="637" y="368"/>
                  </a:cubicBezTo>
                  <a:cubicBezTo>
                    <a:pt x="637" y="213"/>
                    <a:pt x="555" y="77"/>
                    <a:pt x="433" y="0"/>
                  </a:cubicBezTo>
                  <a:cubicBezTo>
                    <a:pt x="419" y="148"/>
                    <a:pt x="333" y="276"/>
                    <a:pt x="211" y="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011748" y="1583911"/>
              <a:ext cx="1549400" cy="1470025"/>
            </a:xfrm>
            <a:custGeom>
              <a:avLst/>
              <a:gdLst>
                <a:gd name="T0" fmla="*/ 0 w 412"/>
                <a:gd name="T1" fmla="*/ 49 h 391"/>
                <a:gd name="T2" fmla="*/ 210 w 412"/>
                <a:gd name="T3" fmla="*/ 391 h 391"/>
                <a:gd name="T4" fmla="*/ 412 w 412"/>
                <a:gd name="T5" fmla="*/ 55 h 391"/>
                <a:gd name="T6" fmla="*/ 201 w 412"/>
                <a:gd name="T7" fmla="*/ 0 h 391"/>
                <a:gd name="T8" fmla="*/ 0 w 412"/>
                <a:gd name="T9" fmla="*/ 4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391">
                  <a:moveTo>
                    <a:pt x="0" y="49"/>
                  </a:moveTo>
                  <a:cubicBezTo>
                    <a:pt x="115" y="123"/>
                    <a:pt x="196" y="247"/>
                    <a:pt x="210" y="391"/>
                  </a:cubicBezTo>
                  <a:cubicBezTo>
                    <a:pt x="324" y="319"/>
                    <a:pt x="402" y="196"/>
                    <a:pt x="412" y="55"/>
                  </a:cubicBezTo>
                  <a:cubicBezTo>
                    <a:pt x="350" y="20"/>
                    <a:pt x="278" y="0"/>
                    <a:pt x="201" y="0"/>
                  </a:cubicBezTo>
                  <a:cubicBezTo>
                    <a:pt x="128" y="0"/>
                    <a:pt x="60" y="18"/>
                    <a:pt x="0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-542537" y="1836323"/>
              <a:ext cx="2393951" cy="3021013"/>
            </a:xfrm>
            <a:custGeom>
              <a:avLst/>
              <a:gdLst>
                <a:gd name="T0" fmla="*/ 424 w 637"/>
                <a:gd name="T1" fmla="*/ 368 h 804"/>
                <a:gd name="T2" fmla="*/ 425 w 637"/>
                <a:gd name="T3" fmla="*/ 348 h 804"/>
                <a:gd name="T4" fmla="*/ 204 w 637"/>
                <a:gd name="T5" fmla="*/ 0 h 804"/>
                <a:gd name="T6" fmla="*/ 0 w 637"/>
                <a:gd name="T7" fmla="*/ 368 h 804"/>
                <a:gd name="T8" fmla="*/ 435 w 637"/>
                <a:gd name="T9" fmla="*/ 804 h 804"/>
                <a:gd name="T10" fmla="*/ 637 w 637"/>
                <a:gd name="T11" fmla="*/ 754 h 804"/>
                <a:gd name="T12" fmla="*/ 424 w 637"/>
                <a:gd name="T13" fmla="*/ 368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804">
                  <a:moveTo>
                    <a:pt x="424" y="368"/>
                  </a:moveTo>
                  <a:cubicBezTo>
                    <a:pt x="424" y="361"/>
                    <a:pt x="425" y="355"/>
                    <a:pt x="425" y="348"/>
                  </a:cubicBezTo>
                  <a:cubicBezTo>
                    <a:pt x="303" y="276"/>
                    <a:pt x="218" y="148"/>
                    <a:pt x="204" y="0"/>
                  </a:cubicBezTo>
                  <a:cubicBezTo>
                    <a:pt x="81" y="77"/>
                    <a:pt x="0" y="213"/>
                    <a:pt x="0" y="368"/>
                  </a:cubicBezTo>
                  <a:cubicBezTo>
                    <a:pt x="0" y="608"/>
                    <a:pt x="195" y="804"/>
                    <a:pt x="435" y="804"/>
                  </a:cubicBezTo>
                  <a:cubicBezTo>
                    <a:pt x="508" y="804"/>
                    <a:pt x="576" y="786"/>
                    <a:pt x="637" y="754"/>
                  </a:cubicBezTo>
                  <a:cubicBezTo>
                    <a:pt x="509" y="673"/>
                    <a:pt x="424" y="530"/>
                    <a:pt x="424" y="368"/>
                  </a:cubicBezTo>
                  <a:close/>
                </a:path>
              </a:pathLst>
            </a:custGeom>
            <a:solidFill>
              <a:srgbClr val="43307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298840" y="1583911"/>
              <a:ext cx="1552575" cy="1470025"/>
            </a:xfrm>
            <a:custGeom>
              <a:avLst/>
              <a:gdLst>
                <a:gd name="T0" fmla="*/ 203 w 413"/>
                <a:gd name="T1" fmla="*/ 391 h 391"/>
                <a:gd name="T2" fmla="*/ 413 w 413"/>
                <a:gd name="T3" fmla="*/ 49 h 391"/>
                <a:gd name="T4" fmla="*/ 211 w 413"/>
                <a:gd name="T5" fmla="*/ 0 h 391"/>
                <a:gd name="T6" fmla="*/ 0 w 413"/>
                <a:gd name="T7" fmla="*/ 55 h 391"/>
                <a:gd name="T8" fmla="*/ 203 w 413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91">
                  <a:moveTo>
                    <a:pt x="203" y="391"/>
                  </a:moveTo>
                  <a:cubicBezTo>
                    <a:pt x="216" y="247"/>
                    <a:pt x="297" y="123"/>
                    <a:pt x="413" y="49"/>
                  </a:cubicBezTo>
                  <a:cubicBezTo>
                    <a:pt x="352" y="18"/>
                    <a:pt x="284" y="0"/>
                    <a:pt x="211" y="0"/>
                  </a:cubicBezTo>
                  <a:cubicBezTo>
                    <a:pt x="135" y="0"/>
                    <a:pt x="63" y="20"/>
                    <a:pt x="0" y="55"/>
                  </a:cubicBezTo>
                  <a:cubicBezTo>
                    <a:pt x="10" y="196"/>
                    <a:pt x="89" y="319"/>
                    <a:pt x="203" y="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1132274" y="3188868"/>
              <a:ext cx="1593851" cy="1436688"/>
            </a:xfrm>
            <a:custGeom>
              <a:avLst/>
              <a:gdLst>
                <a:gd name="T0" fmla="*/ 424 w 424"/>
                <a:gd name="T1" fmla="*/ 8 h 382"/>
                <a:gd name="T2" fmla="*/ 424 w 424"/>
                <a:gd name="T3" fmla="*/ 0 h 382"/>
                <a:gd name="T4" fmla="*/ 212 w 424"/>
                <a:gd name="T5" fmla="*/ 52 h 382"/>
                <a:gd name="T6" fmla="*/ 0 w 424"/>
                <a:gd name="T7" fmla="*/ 0 h 382"/>
                <a:gd name="T8" fmla="*/ 0 w 424"/>
                <a:gd name="T9" fmla="*/ 8 h 382"/>
                <a:gd name="T10" fmla="*/ 212 w 424"/>
                <a:gd name="T11" fmla="*/ 382 h 382"/>
                <a:gd name="T12" fmla="*/ 424 w 424"/>
                <a:gd name="T13" fmla="*/ 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" h="382">
                  <a:moveTo>
                    <a:pt x="424" y="8"/>
                  </a:moveTo>
                  <a:cubicBezTo>
                    <a:pt x="424" y="5"/>
                    <a:pt x="424" y="3"/>
                    <a:pt x="424" y="0"/>
                  </a:cubicBezTo>
                  <a:cubicBezTo>
                    <a:pt x="361" y="33"/>
                    <a:pt x="289" y="52"/>
                    <a:pt x="212" y="52"/>
                  </a:cubicBezTo>
                  <a:cubicBezTo>
                    <a:pt x="136" y="52"/>
                    <a:pt x="63" y="33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67"/>
                    <a:pt x="85" y="306"/>
                    <a:pt x="212" y="382"/>
                  </a:cubicBezTo>
                  <a:cubicBezTo>
                    <a:pt x="339" y="306"/>
                    <a:pt x="424" y="167"/>
                    <a:pt x="424" y="8"/>
                  </a:cubicBezTo>
                  <a:close/>
                </a:path>
              </a:pathLst>
            </a:custGeom>
            <a:solidFill>
              <a:srgbClr val="43307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Business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(continued)</a:t>
            </a:r>
            <a:endParaRPr lang="es-ES_tradnl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3822700" y="3375287"/>
            <a:ext cx="916987" cy="369483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b="1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branding</a:t>
            </a:r>
            <a:endParaRPr lang="en-US" sz="1333" b="1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5795651" y="3353736"/>
            <a:ext cx="1302981" cy="336871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b="1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PRODUCT</a:t>
            </a: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4739688" y="5145862"/>
            <a:ext cx="1372157" cy="36120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b="1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maintenance</a:t>
            </a:r>
            <a:endParaRPr lang="en-US" sz="1333" b="1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1" name="Text Placeholder 5"/>
          <p:cNvSpPr txBox="1">
            <a:spLocks/>
          </p:cNvSpPr>
          <p:nvPr/>
        </p:nvSpPr>
        <p:spPr>
          <a:xfrm>
            <a:off x="4412584" y="2235565"/>
            <a:ext cx="1956016" cy="465301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b="1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Clients</a:t>
            </a:r>
            <a:endParaRPr lang="en-US" sz="1333" b="1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2916549" y="4804985"/>
            <a:ext cx="1576905" cy="465301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b="1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businesses</a:t>
            </a:r>
            <a:endParaRPr lang="en-US" sz="1333" b="1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6377798" y="4858588"/>
            <a:ext cx="1394447" cy="465301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b="1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Reporting</a:t>
            </a:r>
            <a:endParaRPr lang="en-US" sz="1333" b="1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8" name="Text Placeholder 5"/>
          <p:cNvSpPr txBox="1">
            <a:spLocks/>
          </p:cNvSpPr>
          <p:nvPr/>
        </p:nvSpPr>
        <p:spPr>
          <a:xfrm>
            <a:off x="4438092" y="4049020"/>
            <a:ext cx="1956016" cy="465301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b="1" dirty="0">
                <a:solidFill>
                  <a:schemeClr val="accent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ORION</a:t>
            </a:r>
            <a:endParaRPr lang="en-US" sz="1333" b="1" dirty="0">
              <a:solidFill>
                <a:schemeClr val="accent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of our platform involves setup cost </a:t>
            </a:r>
            <a:r>
              <a:rPr lang="en-US" dirty="0" smtClean="0"/>
              <a:t>$6,000 </a:t>
            </a:r>
            <a:r>
              <a:rPr lang="en-US" dirty="0"/>
              <a:t>- </a:t>
            </a:r>
            <a:r>
              <a:rPr lang="en-US" dirty="0" smtClean="0"/>
              <a:t>$8,000.</a:t>
            </a:r>
          </a:p>
          <a:p>
            <a:r>
              <a:rPr lang="en-US" dirty="0" smtClean="0"/>
              <a:t>$10 per Service Provider.</a:t>
            </a:r>
            <a:endParaRPr lang="en-US" dirty="0"/>
          </a:p>
          <a:p>
            <a:r>
              <a:rPr lang="en-US" dirty="0"/>
              <a:t>Maintenance fixed cost is $500 a month.</a:t>
            </a:r>
          </a:p>
          <a:p>
            <a:r>
              <a:rPr lang="en-US" dirty="0"/>
              <a:t>Customization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8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7932-9DAB-400D-BEBF-64F3EA09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23E8-BEAF-4DA5-99F2-AE8D016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competition:</a:t>
            </a:r>
            <a:br>
              <a:rPr lang="en-US" dirty="0"/>
            </a:br>
            <a:r>
              <a:rPr lang="en-US" dirty="0"/>
              <a:t>Any on-demand application such as Uber, </a:t>
            </a:r>
            <a:r>
              <a:rPr lang="en-US" dirty="0" err="1"/>
              <a:t>AirBNB</a:t>
            </a:r>
            <a:r>
              <a:rPr lang="en-US" dirty="0"/>
              <a:t>, </a:t>
            </a:r>
            <a:r>
              <a:rPr lang="en-US" dirty="0" err="1"/>
              <a:t>Turo</a:t>
            </a:r>
            <a:r>
              <a:rPr lang="en-US" dirty="0"/>
              <a:t>, etc.</a:t>
            </a:r>
          </a:p>
          <a:p>
            <a:r>
              <a:rPr lang="en-US" dirty="0"/>
              <a:t>Direct competition: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5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8B21-EA3A-46B8-A6BA-28A1CBF5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E93F-BC6F-4851-AC50-DFBA23EB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Orion provides custom branding for each client.</a:t>
            </a:r>
          </a:p>
          <a:p>
            <a:r>
              <a:rPr lang="en-US" dirty="0"/>
              <a:t>We have the most affordable prices.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4880-E9DC-45AC-AB6F-28FF0164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393700"/>
            <a:ext cx="8596668" cy="1320800"/>
          </a:xfrm>
        </p:spPr>
        <p:txBody>
          <a:bodyPr/>
          <a:lstStyle/>
          <a:p>
            <a:r>
              <a:rPr lang="en-US" dirty="0"/>
              <a:t>Financing</a:t>
            </a: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1C7B1192-8079-4CD2-9D4F-CD6D998D31B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9800" y="1142364"/>
            <a:ext cx="10312399" cy="53787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3513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FBC1-1AC0-433C-B668-6CEC54FF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3E00-CFEE-498E-8B19-D7149DD2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solution/platform that would allow businesses to implement the dispatching/tracking system into their business processes and introduce the on-demand business model to their companies.</a:t>
            </a:r>
          </a:p>
          <a:p>
            <a:r>
              <a:rPr lang="en-US" dirty="0"/>
              <a:t>We power all types of businesses including pickup &amp; delivery, beauty services, health and well being, home services, mobile workforce, repair services,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0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913-C852-4297-B029-3A8DF3BB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Administration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198A-B612-4E5F-A502-C7C617183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Real-time tracking and dispatching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Notifications and Alerts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Automate Logistics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Powerful Analytics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120C1-AAF1-4692-A5A3-F3395371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930400"/>
            <a:ext cx="39338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2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392C-1DA5-460D-A41E-8EA33B7E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Service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9735-8532-4AD6-927D-046CF5F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Notification</a:t>
            </a:r>
          </a:p>
          <a:p>
            <a:r>
              <a:rPr lang="en-US" dirty="0"/>
              <a:t>Optimized Routes</a:t>
            </a:r>
          </a:p>
          <a:p>
            <a:r>
              <a:rPr lang="en-US" dirty="0"/>
              <a:t>Proof of Delivery</a:t>
            </a:r>
          </a:p>
          <a:p>
            <a:r>
              <a:rPr lang="en-US" dirty="0"/>
              <a:t>Easy 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E2165-FACF-4868-9031-E70AFA88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52" y="1793875"/>
            <a:ext cx="4095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219F-39EF-4E94-9951-5049FE6C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2050" name="Picture 2" descr="Image result for laravel voyager">
            <a:extLst>
              <a:ext uri="{FF2B5EF4-FFF2-40B4-BE49-F238E27FC236}">
                <a16:creationId xmlns:a16="http://schemas.microsoft.com/office/drawing/2014/main" id="{0D85DD3D-548D-4AF0-A24C-21EED0EA5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2083594"/>
            <a:ext cx="34290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MYSQL logo">
            <a:extLst>
              <a:ext uri="{FF2B5EF4-FFF2-40B4-BE49-F238E27FC236}">
                <a16:creationId xmlns:a16="http://schemas.microsoft.com/office/drawing/2014/main" id="{08015DB9-3BF6-443E-8393-27EDB3D1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3656013"/>
            <a:ext cx="2541138" cy="149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hp logo">
            <a:extLst>
              <a:ext uri="{FF2B5EF4-FFF2-40B4-BE49-F238E27FC236}">
                <a16:creationId xmlns:a16="http://schemas.microsoft.com/office/drawing/2014/main" id="{7C45986D-3EE4-4325-9DE8-939B2935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1" y="1930400"/>
            <a:ext cx="2913498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ios swift logo">
            <a:extLst>
              <a:ext uri="{FF2B5EF4-FFF2-40B4-BE49-F238E27FC236}">
                <a16:creationId xmlns:a16="http://schemas.microsoft.com/office/drawing/2014/main" id="{B10630F7-7ACC-49FA-B572-42B5CC9B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3770313"/>
            <a:ext cx="3406774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1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FEA3-3F88-4B69-9046-3E9E4405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16" y="251089"/>
            <a:ext cx="3145367" cy="882316"/>
          </a:xfrm>
        </p:spPr>
        <p:txBody>
          <a:bodyPr/>
          <a:lstStyle/>
          <a:p>
            <a:r>
              <a:rPr lang="en-US" dirty="0">
                <a:solidFill>
                  <a:srgbClr val="0304B4"/>
                </a:solidFill>
              </a:rPr>
              <a:t>SWOT Analysis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6BB43030-EF55-459C-A101-3B80C499FEA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392399"/>
              </p:ext>
            </p:extLst>
          </p:nvPr>
        </p:nvGraphicFramePr>
        <p:xfrm>
          <a:off x="822038" y="979287"/>
          <a:ext cx="8007926" cy="600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5852160" imgH="4388837" progId="AcroExch.Document.DC">
                  <p:embed/>
                </p:oleObj>
              </mc:Choice>
              <mc:Fallback>
                <p:oleObj name="Acrobat Document" r:id="rId3" imgW="5852160" imgH="4388837" progId="AcroExch.Document.DC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18AF9ED7-34F6-41A9-ABC8-68517E5E16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038" y="979287"/>
                        <a:ext cx="8007926" cy="6007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C53AB0-FABD-4E20-86F9-96F14E055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5" y="1505526"/>
            <a:ext cx="2171337" cy="16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2A0E-3FB9-4E19-86BA-95C3BE95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73C0-B277-4C10-AA70-0634802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4" y="1488613"/>
            <a:ext cx="9317566" cy="475978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Team</a:t>
            </a:r>
          </a:p>
          <a:p>
            <a:pPr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>
              <a:buFont typeface="+mj-lt"/>
              <a:buAutoNum type="arabicPeriod"/>
            </a:pPr>
            <a:r>
              <a:rPr lang="en-US" dirty="0"/>
              <a:t>Solution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Business Model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Competition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Competitive Advantages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Financing</a:t>
            </a:r>
          </a:p>
          <a:p>
            <a:pPr>
              <a:buFont typeface="+mj-lt"/>
              <a:buAutoNum type="arabicPeriod"/>
            </a:pPr>
            <a:r>
              <a:rPr lang="en-US" dirty="0"/>
              <a:t>Product Overview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Technology Stack</a:t>
            </a:r>
          </a:p>
          <a:p>
            <a:pPr>
              <a:buFont typeface="+mj-lt"/>
              <a:buAutoNum type="arabicPeriod"/>
            </a:pPr>
            <a:r>
              <a:rPr lang="en-US" dirty="0"/>
              <a:t>Project TimeLine</a:t>
            </a:r>
          </a:p>
          <a:p>
            <a:pPr>
              <a:buFont typeface="+mj-lt"/>
              <a:buAutoNum type="arabicPeriod"/>
            </a:pPr>
            <a:r>
              <a:rPr lang="en-US" dirty="0"/>
              <a:t>SWOT Analysis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6717-D851-49FD-A917-6B8598DC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2A828E-A31B-4EB6-A78A-BFAFC4A9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core business applications aren’t known for their scalability, flexibility, and speed.</a:t>
            </a:r>
          </a:p>
          <a:p>
            <a:r>
              <a:rPr lang="en-US" dirty="0"/>
              <a:t>Company could not survive in the digital world without renovating core enterprise solution.</a:t>
            </a:r>
          </a:p>
          <a:p>
            <a:r>
              <a:rPr lang="en-US" dirty="0"/>
              <a:t>Creating a new solution from the scratch is cost and time inefficient.</a:t>
            </a:r>
          </a:p>
        </p:txBody>
      </p:sp>
    </p:spTree>
    <p:extLst>
      <p:ext uri="{BB962C8B-B14F-4D97-AF65-F5344CB8AC3E}">
        <p14:creationId xmlns:p14="http://schemas.microsoft.com/office/powerpoint/2010/main" val="91721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14D1-E48A-4075-95FC-2C232DDB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(continued)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D68E02-3517-4F86-966F-3706A75A1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959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197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F544-1938-45AD-8864-943CCE88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AD95-DE57-47B1-A677-04B0E31B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Orion is an affordable standalone on-demand solution for any business or startup platform.</a:t>
            </a:r>
          </a:p>
          <a:p>
            <a:r>
              <a:rPr lang="en-US" dirty="0"/>
              <a:t>Provides a full stack of services.</a:t>
            </a:r>
          </a:p>
          <a:p>
            <a:r>
              <a:rPr lang="en-US" dirty="0"/>
              <a:t>The platform is flexible and scalable.</a:t>
            </a:r>
          </a:p>
          <a:p>
            <a:r>
              <a:rPr lang="en-US" dirty="0"/>
              <a:t>Orion allows to launch your on-demand platform on both mobile and web devices.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0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58B3-5296-4ABF-B61A-70EB18AA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Validation</a:t>
            </a:r>
          </a:p>
        </p:txBody>
      </p:sp>
      <p:pic>
        <p:nvPicPr>
          <p:cNvPr id="1026" name="Picture 2" descr="http://4ckizmm2eb814edbcvv07jqe-wpengine.netdna-ssl.com/wp-content/uploads/2018/04/ODE1.png">
            <a:extLst>
              <a:ext uri="{FF2B5EF4-FFF2-40B4-BE49-F238E27FC236}">
                <a16:creationId xmlns:a16="http://schemas.microsoft.com/office/drawing/2014/main" id="{688E3867-FE3E-43F6-BF2D-763CEF178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343950"/>
            <a:ext cx="8432800" cy="47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7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2F21-4862-478E-9CCD-75CEF0B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Economy Model</a:t>
            </a:r>
          </a:p>
        </p:txBody>
      </p:sp>
      <p:pic>
        <p:nvPicPr>
          <p:cNvPr id="4" name="Content Placeholder 3" descr="http://4ckizmm2eb814edbcvv07jqe-wpengine.netdna-ssl.com/wp-content/uploads/2018/04/ODE2.png">
            <a:extLst>
              <a:ext uri="{FF2B5EF4-FFF2-40B4-BE49-F238E27FC236}">
                <a16:creationId xmlns:a16="http://schemas.microsoft.com/office/drawing/2014/main" id="{5E402025-2BC6-4469-9A60-43802D288B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44" y="1930400"/>
            <a:ext cx="9266237" cy="3716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58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B6C1-32D5-4ABE-BEB2-8DA317C3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042B-8E44-448E-9A23-E7CD037B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Roman </a:t>
            </a:r>
            <a:r>
              <a:rPr lang="en-US" dirty="0" err="1"/>
              <a:t>Pelevin</a:t>
            </a:r>
            <a:r>
              <a:rPr lang="en-US" dirty="0"/>
              <a:t> - A technology delivery leadership expert with over 22 years of experience, Roman </a:t>
            </a:r>
            <a:r>
              <a:rPr lang="en-US" dirty="0" err="1"/>
              <a:t>Pelevin</a:t>
            </a:r>
            <a:r>
              <a:rPr lang="en-US" dirty="0"/>
              <a:t> has successfully consulted, founded and led numerous web and mobile technology projects.</a:t>
            </a:r>
          </a:p>
          <a:p>
            <a:r>
              <a:rPr lang="en-US" dirty="0" err="1"/>
              <a:t>Alexandr</a:t>
            </a:r>
            <a:r>
              <a:rPr lang="en-US" dirty="0"/>
              <a:t> </a:t>
            </a:r>
            <a:r>
              <a:rPr lang="en-US" dirty="0" err="1"/>
              <a:t>Kobelev</a:t>
            </a:r>
            <a:r>
              <a:rPr lang="en-US" dirty="0"/>
              <a:t> - A architectural software designer and expert with over 20 years of experience, Alexander </a:t>
            </a:r>
            <a:r>
              <a:rPr lang="en-US" dirty="0" err="1"/>
              <a:t>Kobelev</a:t>
            </a:r>
            <a:r>
              <a:rPr lang="en-US" dirty="0"/>
              <a:t> has led different development team with high success.</a:t>
            </a:r>
          </a:p>
          <a:p>
            <a:r>
              <a:rPr lang="en-US" dirty="0"/>
              <a:t>Renat Babin - Marketing expert with over 5 years of experience, has successfully been involved in various marketing campaigns.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D23F-F951-4D7F-9C7C-1340F32C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7AC2-EB89-4657-84AA-561640D9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1930400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04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304B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34328</TotalTime>
  <Words>366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Helvetica</vt:lpstr>
      <vt:lpstr>Lato Regular</vt:lpstr>
      <vt:lpstr>Raleway Black</vt:lpstr>
      <vt:lpstr>Raleway Light</vt:lpstr>
      <vt:lpstr>Trebuchet MS</vt:lpstr>
      <vt:lpstr>Wingdings 3</vt:lpstr>
      <vt:lpstr>Facet</vt:lpstr>
      <vt:lpstr>Acrobat Document</vt:lpstr>
      <vt:lpstr>PowerPoint Presentation</vt:lpstr>
      <vt:lpstr>Table of Contents</vt:lpstr>
      <vt:lpstr>Problem</vt:lpstr>
      <vt:lpstr>Problem (continued)</vt:lpstr>
      <vt:lpstr>Solution</vt:lpstr>
      <vt:lpstr>Market Validation</vt:lpstr>
      <vt:lpstr>On-demand Economy Model</vt:lpstr>
      <vt:lpstr>Our Team</vt:lpstr>
      <vt:lpstr>Business Model</vt:lpstr>
      <vt:lpstr>PowerPoint Presentation</vt:lpstr>
      <vt:lpstr>Revenue Model</vt:lpstr>
      <vt:lpstr>Competition Analysis</vt:lpstr>
      <vt:lpstr>Competitive Advantages</vt:lpstr>
      <vt:lpstr>Financing</vt:lpstr>
      <vt:lpstr>Product Overview</vt:lpstr>
      <vt:lpstr>Application: Administration Dashboard</vt:lpstr>
      <vt:lpstr>Application: Service App</vt:lpstr>
      <vt:lpstr>Technology Stack</vt:lpstr>
      <vt:lpstr>SWOT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 Babin</dc:creator>
  <cp:lastModifiedBy>Renat Babin</cp:lastModifiedBy>
  <cp:revision>51</cp:revision>
  <dcterms:created xsi:type="dcterms:W3CDTF">2018-06-19T14:10:41Z</dcterms:created>
  <dcterms:modified xsi:type="dcterms:W3CDTF">2018-08-10T19:45:38Z</dcterms:modified>
</cp:coreProperties>
</file>