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C5D24E-C97F-40B8-9DFA-F184244FB91A}" type="datetimeFigureOut">
              <a:rPr lang="en-US" smtClean="0"/>
              <a:t>1/31/2019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C8A08D3-A6B3-4A8E-ABAC-D5BB559BF65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5D24E-C97F-40B8-9DFA-F184244FB91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5D24E-C97F-40B8-9DFA-F184244FB91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5D24E-C97F-40B8-9DFA-F184244FB91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C5D24E-C97F-40B8-9DFA-F184244FB91A}" type="datetimeFigureOut">
              <a:rPr lang="en-US" smtClean="0"/>
              <a:t>1/31/2019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08D3-A6B3-4A8E-ABAC-D5BB559BF65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C5D24E-C97F-40B8-9DFA-F184244FB91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C5D24E-C97F-40B8-9DFA-F184244FB91A}" type="datetimeFigureOut">
              <a:rPr lang="en-US" smtClean="0"/>
              <a:t>1/31/2019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C5D24E-C97F-40B8-9DFA-F184244FB91A}" type="datetimeFigureOut">
              <a:rPr lang="en-US" smtClean="0"/>
              <a:t>1/31/2019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5D24E-C97F-40B8-9DFA-F184244FB91A}" type="datetimeFigureOut">
              <a:rPr lang="en-US" smtClean="0"/>
              <a:t>1/31/2019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C5D24E-C97F-40B8-9DFA-F184244FB91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A08D3-A6B3-4A8E-ABAC-D5BB559BF65E}" type="slidenum">
              <a:rPr lang="en-US" smtClean="0"/>
              <a:t>‹#›</a:t>
            </a:fld>
            <a:endParaRPr lang="en-US"/>
          </a:p>
        </p:txBody>
      </p:sp>
    </p:spTree>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C5D24E-C97F-40B8-9DFA-F184244FB91A}" type="datetimeFigureOut">
              <a:rPr lang="en-US" smtClean="0"/>
              <a:t>1/31/2019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C8A08D3-A6B3-4A8E-ABAC-D5BB559BF65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C5D24E-C97F-40B8-9DFA-F184244FB91A}" type="datetimeFigureOut">
              <a:rPr lang="en-US" smtClean="0"/>
              <a:t>1/31/2019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8A08D3-A6B3-4A8E-ABAC-D5BB559BF65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ircl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ntellipaat.com/tutorial/kafka-tutorials/kafka-configu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Kafka-Interview-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066799"/>
            <a:ext cx="7772401"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91799"/>
      </p:ext>
    </p:extLst>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consumers or users?</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r>
              <a:rPr lang="en-US" sz="2000" dirty="0"/>
              <a:t>Kafka provides single consumer abstractions that discover both queuing and publish-subscribe Consumer Group. They tag themselves with a user group and every communication available on a topic is distributed to one user case within every promising user group. User instances are in disconnected process. We can determine the messaging model of the consumer based on the consumer groups.</a:t>
            </a:r>
          </a:p>
          <a:p>
            <a:r>
              <a:rPr lang="en-US" sz="2000" dirty="0"/>
              <a:t>If all consumer instances have the same consumer set, then this works like a conventional queue adjusting load over the consumers.</a:t>
            </a:r>
          </a:p>
          <a:p>
            <a:r>
              <a:rPr lang="en-US" sz="2000" dirty="0"/>
              <a:t>If all customer instances have dissimilar consumer groups, then this works like a publish-subscribe and all messages are transmitted to all the consumers.</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1715877069"/>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a:bodyPr>
          <a:lstStyle/>
          <a:p>
            <a:r>
              <a:rPr lang="en-US" b="1" dirty="0"/>
              <a:t>Why is Kafka technology significant to use?</a:t>
            </a:r>
            <a:endParaRPr lang="en-US" dirty="0"/>
          </a:p>
        </p:txBody>
      </p:sp>
      <p:sp>
        <p:nvSpPr>
          <p:cNvPr id="3" name="Content Placeholder 2"/>
          <p:cNvSpPr>
            <a:spLocks noGrp="1"/>
          </p:cNvSpPr>
          <p:nvPr>
            <p:ph idx="1"/>
          </p:nvPr>
        </p:nvSpPr>
        <p:spPr>
          <a:xfrm>
            <a:off x="457200" y="2286000"/>
            <a:ext cx="8229600" cy="4343399"/>
          </a:xfrm>
        </p:spPr>
        <p:txBody>
          <a:bodyPr>
            <a:normAutofit/>
          </a:bodyPr>
          <a:lstStyle/>
          <a:p>
            <a:r>
              <a:rPr lang="en-US" dirty="0"/>
              <a:t>Kafka being distributed publish-subscribe system has the advantages as </a:t>
            </a:r>
            <a:r>
              <a:rPr lang="en-US" dirty="0" smtClean="0"/>
              <a:t>below. Fast: </a:t>
            </a:r>
            <a:r>
              <a:rPr lang="en-US" dirty="0"/>
              <a:t>Kafka comprises of a broker and a single broker can serve thousands of clients by handling megabytes of reads and writes per </a:t>
            </a:r>
            <a:r>
              <a:rPr lang="en-US" dirty="0" smtClean="0"/>
              <a:t>second. Scalable: </a:t>
            </a:r>
            <a:r>
              <a:rPr lang="en-US" dirty="0"/>
              <a:t>facts are partitioned and streamlined over a cluster of machines to enable large </a:t>
            </a:r>
            <a:r>
              <a:rPr lang="en-US" dirty="0" smtClean="0"/>
              <a:t>information Durable: </a:t>
            </a:r>
            <a:r>
              <a:rPr lang="en-US" dirty="0"/>
              <a:t>Messages are persistent and is replicated in the cluster to prevent record loss Distributed by Design: It provides fault tolerance guarantees and robust.</a:t>
            </a:r>
          </a:p>
        </p:txBody>
      </p:sp>
    </p:spTree>
    <p:extLst>
      <p:ext uri="{BB962C8B-B14F-4D97-AF65-F5344CB8AC3E}">
        <p14:creationId xmlns:p14="http://schemas.microsoft.com/office/powerpoint/2010/main" val="1073388238"/>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Kafka Logs?</a:t>
            </a:r>
            <a:endParaRPr lang="en-US" dirty="0"/>
          </a:p>
        </p:txBody>
      </p:sp>
      <p:sp>
        <p:nvSpPr>
          <p:cNvPr id="3" name="Content Placeholder 2"/>
          <p:cNvSpPr>
            <a:spLocks noGrp="1"/>
          </p:cNvSpPr>
          <p:nvPr>
            <p:ph idx="1"/>
          </p:nvPr>
        </p:nvSpPr>
        <p:spPr/>
        <p:txBody>
          <a:bodyPr/>
          <a:lstStyle/>
          <a:p>
            <a:r>
              <a:rPr lang="en-US" dirty="0"/>
              <a:t>An important concept for Apache Kafka is â€œlogâ€. This is not related to application log or system log. This is a log of the data. It creates a loose structure of the data which is consumed by Kafka. The notion of â€œlogâ€ is an ordered, append-only sequence of data. The data can be anything because for Kafka it will be just an array of bytes.</a:t>
            </a:r>
          </a:p>
        </p:txBody>
      </p:sp>
    </p:spTree>
    <p:extLst>
      <p:ext uri="{BB962C8B-B14F-4D97-AF65-F5344CB8AC3E}">
        <p14:creationId xmlns:p14="http://schemas.microsoft.com/office/powerpoint/2010/main" val="4180963727"/>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not to use Apache Kafka?</a:t>
            </a:r>
            <a:endParaRPr lang="en-US" dirty="0"/>
          </a:p>
        </p:txBody>
      </p:sp>
      <p:sp>
        <p:nvSpPr>
          <p:cNvPr id="3" name="Content Placeholder 2"/>
          <p:cNvSpPr>
            <a:spLocks noGrp="1"/>
          </p:cNvSpPr>
          <p:nvPr>
            <p:ph idx="1"/>
          </p:nvPr>
        </p:nvSpPr>
        <p:spPr>
          <a:xfrm>
            <a:off x="457200" y="1935480"/>
            <a:ext cx="8229600" cy="4541520"/>
          </a:xfrm>
        </p:spPr>
        <p:txBody>
          <a:bodyPr>
            <a:normAutofit fontScale="92500" lnSpcReduction="20000"/>
          </a:bodyPr>
          <a:lstStyle/>
          <a:p>
            <a:r>
              <a:rPr lang="en-US" dirty="0"/>
              <a:t>Kafka </a:t>
            </a:r>
            <a:r>
              <a:rPr lang="en-US" dirty="0" smtClean="0"/>
              <a:t>doesn’t </a:t>
            </a:r>
            <a:r>
              <a:rPr lang="en-US" dirty="0"/>
              <a:t>number the messages. It has a notion of </a:t>
            </a:r>
            <a:r>
              <a:rPr lang="en-US" dirty="0" smtClean="0"/>
              <a:t>offset </a:t>
            </a:r>
            <a:r>
              <a:rPr lang="en-US" dirty="0"/>
              <a:t>inside the log which identifies the messages.</a:t>
            </a:r>
          </a:p>
          <a:p>
            <a:r>
              <a:rPr lang="en-US" dirty="0"/>
              <a:t>Consumers consume the data from topics but Kafka does not keep track of the message consumption. Kafka does not know which consumer consumed which message from the topic. The consumer or consumer group has to keep a track of the consumption.</a:t>
            </a:r>
          </a:p>
          <a:p>
            <a:r>
              <a:rPr lang="en-US" dirty="0"/>
              <a:t>There are no random reads from Kafka. Consumer has to mention the offset for the topic and Kafka starts serving the messages in order from the given offset.</a:t>
            </a:r>
          </a:p>
          <a:p>
            <a:r>
              <a:rPr lang="en-US" dirty="0"/>
              <a:t>Kafka does not offer the ability to delete. The message stays via logs in Kafka till it expires (until the retention time defined).</a:t>
            </a:r>
          </a:p>
          <a:p>
            <a:endParaRPr lang="en-US" dirty="0"/>
          </a:p>
        </p:txBody>
      </p:sp>
    </p:spTree>
    <p:extLst>
      <p:ext uri="{BB962C8B-B14F-4D97-AF65-F5344CB8AC3E}">
        <p14:creationId xmlns:p14="http://schemas.microsoft.com/office/powerpoint/2010/main" val="3280683524"/>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dirty="0"/>
              <a:t>Explain the role of the offset.</a:t>
            </a:r>
            <a:br>
              <a:rPr lang="en-US" dirty="0"/>
            </a:br>
            <a:endParaRPr lang="en-US" dirty="0"/>
          </a:p>
        </p:txBody>
      </p:sp>
      <p:sp>
        <p:nvSpPr>
          <p:cNvPr id="3" name="Content Placeholder 2"/>
          <p:cNvSpPr>
            <a:spLocks noGrp="1"/>
          </p:cNvSpPr>
          <p:nvPr>
            <p:ph idx="1"/>
          </p:nvPr>
        </p:nvSpPr>
        <p:spPr>
          <a:xfrm>
            <a:off x="457200" y="2057400"/>
            <a:ext cx="8229600" cy="4267200"/>
          </a:xfrm>
        </p:spPr>
        <p:txBody>
          <a:bodyPr/>
          <a:lstStyle/>
          <a:p>
            <a:r>
              <a:rPr lang="en-US" dirty="0"/>
              <a:t>Messages contained in the partitions are assigned a unique ID number that is called the offset. The role of the offset is to uniquely identify every message within the partition.</a:t>
            </a:r>
          </a:p>
        </p:txBody>
      </p:sp>
    </p:spTree>
    <p:extLst>
      <p:ext uri="{BB962C8B-B14F-4D97-AF65-F5344CB8AC3E}">
        <p14:creationId xmlns:p14="http://schemas.microsoft.com/office/powerpoint/2010/main" val="2448847360"/>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dirty="0"/>
              <a:t>What is a Consumer Group?</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Consumer Groups is a concept exclusive to Kafka.  Every Kafka consumer group consists of one or more consumers that jointly consume a set of subscribed topics.</a:t>
            </a:r>
          </a:p>
        </p:txBody>
      </p:sp>
    </p:spTree>
    <p:extLst>
      <p:ext uri="{BB962C8B-B14F-4D97-AF65-F5344CB8AC3E}">
        <p14:creationId xmlns:p14="http://schemas.microsoft.com/office/powerpoint/2010/main" val="4004125911"/>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734312"/>
          </a:xfrm>
        </p:spPr>
        <p:txBody>
          <a:bodyPr>
            <a:normAutofit fontScale="90000"/>
          </a:bodyPr>
          <a:lstStyle/>
          <a:p>
            <a:r>
              <a:rPr lang="en-US" dirty="0"/>
              <a:t>What is the role of the ZooKeeper?</a:t>
            </a:r>
            <a:br>
              <a:rPr lang="en-US" dirty="0"/>
            </a:br>
            <a:endParaRPr lang="en-US" dirty="0"/>
          </a:p>
        </p:txBody>
      </p:sp>
      <p:sp>
        <p:nvSpPr>
          <p:cNvPr id="3" name="Content Placeholder 2"/>
          <p:cNvSpPr>
            <a:spLocks noGrp="1"/>
          </p:cNvSpPr>
          <p:nvPr>
            <p:ph idx="1"/>
          </p:nvPr>
        </p:nvSpPr>
        <p:spPr>
          <a:xfrm>
            <a:off x="457200" y="2209800"/>
            <a:ext cx="8229600" cy="4114800"/>
          </a:xfrm>
        </p:spPr>
        <p:txBody>
          <a:bodyPr/>
          <a:lstStyle/>
          <a:p>
            <a:r>
              <a:rPr lang="en-US" dirty="0"/>
              <a:t>Kafka uses Zookeeper to store offsets of messages consumed for a specific topic and partition by a specific Consumer Group.</a:t>
            </a:r>
          </a:p>
          <a:p>
            <a:pPr marL="0" indent="0">
              <a:buNone/>
            </a:pPr>
            <a:endParaRPr lang="en-US" dirty="0"/>
          </a:p>
        </p:txBody>
      </p:sp>
    </p:spTree>
    <p:extLst>
      <p:ext uri="{BB962C8B-B14F-4D97-AF65-F5344CB8AC3E}">
        <p14:creationId xmlns:p14="http://schemas.microsoft.com/office/powerpoint/2010/main" val="2929966270"/>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286000"/>
          </a:xfrm>
        </p:spPr>
        <p:txBody>
          <a:bodyPr>
            <a:normAutofit fontScale="90000"/>
          </a:bodyPr>
          <a:lstStyle/>
          <a:p>
            <a:r>
              <a:rPr lang="en-US" dirty="0"/>
              <a:t>Is it possible to use Kafka without ZooKeeper?</a:t>
            </a:r>
            <a:br>
              <a:rPr lang="en-US" dirty="0"/>
            </a:br>
            <a:endParaRPr lang="en-US" dirty="0"/>
          </a:p>
        </p:txBody>
      </p:sp>
      <p:sp>
        <p:nvSpPr>
          <p:cNvPr id="3" name="Content Placeholder 2"/>
          <p:cNvSpPr>
            <a:spLocks noGrp="1"/>
          </p:cNvSpPr>
          <p:nvPr>
            <p:ph idx="1"/>
          </p:nvPr>
        </p:nvSpPr>
        <p:spPr>
          <a:xfrm>
            <a:off x="457200" y="2514600"/>
            <a:ext cx="8229600" cy="3810000"/>
          </a:xfrm>
        </p:spPr>
        <p:txBody>
          <a:bodyPr/>
          <a:lstStyle/>
          <a:p>
            <a:r>
              <a:rPr lang="en-US" dirty="0"/>
              <a:t>No, it is not possible to bypass Zookeeper and connect directly to the Kafka server. If, for some reason, ZooKeeper is down, you cannot service any client request.</a:t>
            </a:r>
          </a:p>
        </p:txBody>
      </p:sp>
    </p:spTree>
    <p:extLst>
      <p:ext uri="{BB962C8B-B14F-4D97-AF65-F5344CB8AC3E}">
        <p14:creationId xmlns:p14="http://schemas.microsoft.com/office/powerpoint/2010/main" val="1298266203"/>
      </p:ext>
    </p:extLst>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53512"/>
          </a:xfrm>
        </p:spPr>
        <p:txBody>
          <a:bodyPr>
            <a:normAutofit fontScale="90000"/>
          </a:bodyPr>
          <a:lstStyle/>
          <a:p>
            <a:r>
              <a:rPr lang="en-US" dirty="0"/>
              <a:t>Why are Replications critical in Kafka?</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57200" y="2514600"/>
            <a:ext cx="8229600" cy="3810000"/>
          </a:xfrm>
        </p:spPr>
        <p:txBody>
          <a:bodyPr/>
          <a:lstStyle/>
          <a:p>
            <a:r>
              <a:rPr lang="en-US" dirty="0"/>
              <a:t>Replication ensures that published messages are not lost and can be consumed in the event of any machine error, program error or frequent software upgrades.</a:t>
            </a:r>
          </a:p>
        </p:txBody>
      </p:sp>
    </p:spTree>
    <p:extLst>
      <p:ext uri="{BB962C8B-B14F-4D97-AF65-F5344CB8AC3E}">
        <p14:creationId xmlns:p14="http://schemas.microsoft.com/office/powerpoint/2010/main" val="2286335210"/>
      </p:ext>
    </p:extLst>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dirty="0"/>
              <a:t>What is the process for starting a Kafka server?</a:t>
            </a:r>
            <a:br>
              <a:rPr lang="en-US" dirty="0"/>
            </a:br>
            <a:endParaRPr lang="en-US" dirty="0"/>
          </a:p>
        </p:txBody>
      </p:sp>
      <p:sp>
        <p:nvSpPr>
          <p:cNvPr id="3" name="Content Placeholder 2"/>
          <p:cNvSpPr>
            <a:spLocks noGrp="1"/>
          </p:cNvSpPr>
          <p:nvPr>
            <p:ph idx="1"/>
          </p:nvPr>
        </p:nvSpPr>
        <p:spPr>
          <a:xfrm>
            <a:off x="457200" y="2514600"/>
            <a:ext cx="8229600" cy="3810000"/>
          </a:xfrm>
        </p:spPr>
        <p:txBody>
          <a:bodyPr>
            <a:normAutofit/>
          </a:bodyPr>
          <a:lstStyle/>
          <a:p>
            <a:r>
              <a:rPr lang="en-US" dirty="0"/>
              <a:t>Since Kafka uses ZooKeeper, it is essential to initialize the ZooKeeper server, and then fire up the Kafka server.</a:t>
            </a:r>
          </a:p>
          <a:p>
            <a:r>
              <a:rPr lang="en-US" dirty="0"/>
              <a:t>To start the ZooKeeper server: &gt; bin/zookeeper-server-start.sh </a:t>
            </a:r>
            <a:r>
              <a:rPr lang="en-US" dirty="0" smtClean="0"/>
              <a:t>config/</a:t>
            </a:r>
            <a:r>
              <a:rPr lang="en-US" dirty="0" err="1" smtClean="0"/>
              <a:t>zookeeper.properties</a:t>
            </a:r>
            <a:endParaRPr lang="en-US" dirty="0"/>
          </a:p>
          <a:p>
            <a:r>
              <a:rPr lang="en-US" dirty="0"/>
              <a:t>Next, to start the Kafka server: &gt; bin/kafka-server-start.sh </a:t>
            </a:r>
            <a:r>
              <a:rPr lang="en-US" dirty="0" smtClean="0"/>
              <a:t>config/</a:t>
            </a:r>
            <a:r>
              <a:rPr lang="en-US" dirty="0" err="1" smtClean="0"/>
              <a:t>server.properties</a:t>
            </a:r>
            <a:r>
              <a:rPr lang="en-US" dirty="0" smtClean="0"/>
              <a:t/>
            </a:r>
            <a:br>
              <a:rPr lang="en-US" dirty="0" smtClean="0"/>
            </a:br>
            <a:endParaRPr lang="en-US" dirty="0"/>
          </a:p>
        </p:txBody>
      </p:sp>
    </p:spTree>
    <p:extLst>
      <p:ext uri="{BB962C8B-B14F-4D97-AF65-F5344CB8AC3E}">
        <p14:creationId xmlns:p14="http://schemas.microsoft.com/office/powerpoint/2010/main" val="4132163768"/>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Apache Kafka?</a:t>
            </a:r>
            <a:endParaRPr lang="en-US" dirty="0"/>
          </a:p>
        </p:txBody>
      </p:sp>
      <p:sp>
        <p:nvSpPr>
          <p:cNvPr id="3" name="Content Placeholder 2"/>
          <p:cNvSpPr>
            <a:spLocks noGrp="1"/>
          </p:cNvSpPr>
          <p:nvPr>
            <p:ph idx="1"/>
          </p:nvPr>
        </p:nvSpPr>
        <p:spPr/>
        <p:txBody>
          <a:bodyPr/>
          <a:lstStyle/>
          <a:p>
            <a:r>
              <a:rPr lang="en-US" dirty="0"/>
              <a:t>Apache Kafka is a distributed publish-subscribe messaging system. It is a scalable, fault-tolerant, publish-subscribe messaging system which enables us to build distributed applications. It is an Apache Top Level project. Kafka is suitable for both offline and online message consumption.</a:t>
            </a:r>
          </a:p>
        </p:txBody>
      </p:sp>
    </p:spTree>
    <p:extLst>
      <p:ext uri="{BB962C8B-B14F-4D97-AF65-F5344CB8AC3E}">
        <p14:creationId xmlns:p14="http://schemas.microsoft.com/office/powerpoint/2010/main" val="1910401215"/>
      </p:ext>
    </p:extLst>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E:\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543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471791"/>
      </p:ext>
    </p:extLst>
  </p:cSld>
  <p:clrMapOvr>
    <a:masterClrMapping/>
  </p:clrMapOvr>
  <p:transition spd="slow">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Kafk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143000"/>
            <a:ext cx="77343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34035"/>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19200"/>
          </a:xfrm>
        </p:spPr>
        <p:txBody>
          <a:bodyPr>
            <a:normAutofit fontScale="90000"/>
          </a:bodyPr>
          <a:lstStyle/>
          <a:p>
            <a:r>
              <a:rPr lang="en-US" b="1" dirty="0"/>
              <a:t>What are the advantages of using Apache Kafka?</a:t>
            </a:r>
            <a:endParaRPr lang="en-US" dirty="0"/>
          </a:p>
        </p:txBody>
      </p:sp>
      <p:sp>
        <p:nvSpPr>
          <p:cNvPr id="3" name="Content Placeholder 2"/>
          <p:cNvSpPr>
            <a:spLocks noGrp="1"/>
          </p:cNvSpPr>
          <p:nvPr>
            <p:ph idx="1"/>
          </p:nvPr>
        </p:nvSpPr>
        <p:spPr>
          <a:xfrm>
            <a:off x="457200" y="2057400"/>
            <a:ext cx="8229600" cy="4648200"/>
          </a:xfrm>
        </p:spPr>
        <p:txBody>
          <a:bodyPr>
            <a:noAutofit/>
          </a:bodyPr>
          <a:lstStyle/>
          <a:p>
            <a:r>
              <a:rPr lang="en-US" sz="1600" dirty="0"/>
              <a:t>The Advantages of using Apache Kafka are as follows-</a:t>
            </a:r>
            <a:r>
              <a:rPr lang="en-US" sz="1600" b="1" dirty="0"/>
              <a:t>High Throughput-</a:t>
            </a:r>
            <a:r>
              <a:rPr lang="en-US" sz="1600" dirty="0"/>
              <a:t/>
            </a:r>
            <a:br>
              <a:rPr lang="en-US" sz="1600" dirty="0"/>
            </a:br>
            <a:r>
              <a:rPr lang="en-US" sz="1600" dirty="0"/>
              <a:t>The design of Kafka enables the platform to process messages at very fast speed. The processing rates in Kafka can exceed beyond 100k/seconds. The data is processed in a partitioned and ordered fashion.</a:t>
            </a:r>
          </a:p>
          <a:p>
            <a:r>
              <a:rPr lang="en-US" sz="1600" b="1" dirty="0"/>
              <a:t>Scalability-</a:t>
            </a:r>
            <a:r>
              <a:rPr lang="en-US" sz="1600" dirty="0"/>
              <a:t/>
            </a:r>
            <a:br>
              <a:rPr lang="en-US" sz="1600" dirty="0"/>
            </a:br>
            <a:r>
              <a:rPr lang="en-US" sz="1600" dirty="0"/>
              <a:t>The scalability can be achieved in Kafka at various levels. Multiple producers can write to the same topic. Topics can be partitioned. Consumers can be grouped to consume individual partitions.</a:t>
            </a:r>
          </a:p>
          <a:p>
            <a:r>
              <a:rPr lang="en-US" sz="1600" b="1" dirty="0"/>
              <a:t>Fault Tolerance-</a:t>
            </a:r>
            <a:r>
              <a:rPr lang="en-US" sz="1600" dirty="0"/>
              <a:t/>
            </a:r>
            <a:br>
              <a:rPr lang="en-US" sz="1600" dirty="0"/>
            </a:br>
            <a:r>
              <a:rPr lang="en-US" sz="1600" dirty="0"/>
              <a:t>Kafka is a distributed architecture which means there are several nodes running together to serve the cluster. Topics inside Kafka are replicated. Users can choose the number of replicas for each topic to be safe in case of a node failure. Node failure in cluster </a:t>
            </a:r>
            <a:r>
              <a:rPr lang="en-US" sz="1600" dirty="0" smtClean="0"/>
              <a:t>won’t </a:t>
            </a:r>
            <a:r>
              <a:rPr lang="en-US" sz="1600" dirty="0"/>
              <a:t>impact. Integration with Zookeeper provides producers and consumers accurate information about the cluster. Internally each topic has its own leader which takes care of the writes. Failure of node ensures new leader election.</a:t>
            </a:r>
          </a:p>
          <a:p>
            <a:r>
              <a:rPr lang="en-US" sz="1600" b="1" dirty="0"/>
              <a:t>Durability-</a:t>
            </a:r>
            <a:r>
              <a:rPr lang="en-US" sz="1600" dirty="0"/>
              <a:t/>
            </a:r>
            <a:br>
              <a:rPr lang="en-US" sz="1600" dirty="0"/>
            </a:br>
            <a:r>
              <a:rPr lang="en-US" sz="1600" dirty="0"/>
              <a:t>Kafka offers data durability as well. The message written in Kafka can be persisted. The persistence can be configured. This ensures re-processing, if required, can be performed.</a:t>
            </a:r>
          </a:p>
          <a:p>
            <a:pPr marL="0" indent="0">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804597518"/>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39112"/>
          </a:xfrm>
        </p:spPr>
        <p:txBody>
          <a:bodyPr>
            <a:normAutofit fontScale="90000"/>
          </a:bodyPr>
          <a:lstStyle/>
          <a:p>
            <a:r>
              <a:rPr lang="en-US" dirty="0"/>
              <a:t>List the various components in Kafka.</a:t>
            </a:r>
            <a:br>
              <a:rPr lang="en-US" dirty="0"/>
            </a:br>
            <a:endParaRPr lang="en-US" dirty="0"/>
          </a:p>
        </p:txBody>
      </p:sp>
      <p:sp>
        <p:nvSpPr>
          <p:cNvPr id="3" name="Content Placeholder 2"/>
          <p:cNvSpPr>
            <a:spLocks noGrp="1"/>
          </p:cNvSpPr>
          <p:nvPr>
            <p:ph idx="1"/>
          </p:nvPr>
        </p:nvSpPr>
        <p:spPr>
          <a:xfrm>
            <a:off x="457200" y="2133600"/>
            <a:ext cx="8229600" cy="4191000"/>
          </a:xfrm>
        </p:spPr>
        <p:txBody>
          <a:bodyPr>
            <a:normAutofit/>
          </a:bodyPr>
          <a:lstStyle/>
          <a:p>
            <a:r>
              <a:rPr lang="en-US" dirty="0"/>
              <a:t>The four major components of Kafka are:</a:t>
            </a:r>
          </a:p>
          <a:p>
            <a:r>
              <a:rPr lang="en-US" dirty="0"/>
              <a:t>Topic – a stream of messages belonging to the same type</a:t>
            </a:r>
          </a:p>
          <a:p>
            <a:r>
              <a:rPr lang="en-US" dirty="0"/>
              <a:t>Producer – that can publish messages to a topic</a:t>
            </a:r>
          </a:p>
          <a:p>
            <a:r>
              <a:rPr lang="en-US" dirty="0"/>
              <a:t>Brokers – a set of servers where the publishes messages are stored</a:t>
            </a:r>
          </a:p>
          <a:p>
            <a:r>
              <a:rPr lang="en-US" dirty="0"/>
              <a:t>Consumer – that subscribes to various topics and pulls data from the brokers</a:t>
            </a:r>
            <a:r>
              <a:rPr lang="en-US" dirty="0" smtClean="0"/>
              <a:t>.</a:t>
            </a:r>
            <a:endParaRPr lang="en-US" dirty="0"/>
          </a:p>
        </p:txBody>
      </p:sp>
    </p:spTree>
    <p:extLst>
      <p:ext uri="{BB962C8B-B14F-4D97-AF65-F5344CB8AC3E}">
        <p14:creationId xmlns:p14="http://schemas.microsoft.com/office/powerpoint/2010/main" val="892330235"/>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normAutofit/>
          </a:bodyPr>
          <a:lstStyle/>
          <a:p>
            <a:r>
              <a:rPr lang="en-US" b="1" dirty="0"/>
              <a:t>What role ZooKeeper plays in a cluster of Kafka?</a:t>
            </a:r>
            <a:br>
              <a:rPr lang="en-US" b="1" dirty="0"/>
            </a:br>
            <a:r>
              <a:rPr lang="en-US" dirty="0"/>
              <a:t/>
            </a:r>
            <a:br>
              <a:rPr lang="en-US" dirty="0"/>
            </a:br>
            <a:endParaRPr lang="en-US" dirty="0"/>
          </a:p>
        </p:txBody>
      </p:sp>
      <p:sp>
        <p:nvSpPr>
          <p:cNvPr id="3" name="Content Placeholder 2"/>
          <p:cNvSpPr>
            <a:spLocks noGrp="1"/>
          </p:cNvSpPr>
          <p:nvPr>
            <p:ph idx="1"/>
          </p:nvPr>
        </p:nvSpPr>
        <p:spPr>
          <a:xfrm>
            <a:off x="457200" y="2362200"/>
            <a:ext cx="8229600" cy="4191000"/>
          </a:xfrm>
        </p:spPr>
        <p:txBody>
          <a:bodyPr>
            <a:normAutofit/>
          </a:bodyPr>
          <a:lstStyle/>
          <a:p>
            <a:r>
              <a:rPr lang="en-US" dirty="0"/>
              <a:t>Kafka is an open source system and also a distributed system is built to use Zookeeper. The basic responsibility of Zookeeper is to build coordination between different nodes in a cluster. Since Zookeeper works as periodically commit offset so that if any node fails, it will be used to recover from previously committed to offset.</a:t>
            </a:r>
          </a:p>
          <a:p>
            <a:r>
              <a:rPr lang="en-US" dirty="0"/>
              <a:t>The ZooKeeper is also responsible for configuration management, leader detection, detecting if any node leaves or joins the cluster, synchronization, etc.</a:t>
            </a:r>
          </a:p>
          <a:p>
            <a:endParaRPr lang="en-US" dirty="0"/>
          </a:p>
        </p:txBody>
      </p:sp>
    </p:spTree>
    <p:extLst>
      <p:ext uri="{BB962C8B-B14F-4D97-AF65-F5344CB8AC3E}">
        <p14:creationId xmlns:p14="http://schemas.microsoft.com/office/powerpoint/2010/main" val="3176562602"/>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01112"/>
          </a:xfrm>
        </p:spPr>
        <p:txBody>
          <a:bodyPr>
            <a:normAutofit fontScale="90000"/>
          </a:bodyPr>
          <a:lstStyle/>
          <a:p>
            <a:r>
              <a:rPr lang="en-US" b="1" dirty="0"/>
              <a:t>Can Kafka be utilized without Zookeeper?</a:t>
            </a:r>
            <a:br>
              <a:rPr lang="en-US" b="1" dirty="0"/>
            </a:br>
            <a:r>
              <a:rPr lang="en-US" dirty="0"/>
              <a:t/>
            </a:r>
            <a:br>
              <a:rPr lang="en-US" dirty="0"/>
            </a:br>
            <a:endParaRPr lang="en-US" dirty="0"/>
          </a:p>
        </p:txBody>
      </p:sp>
      <p:sp>
        <p:nvSpPr>
          <p:cNvPr id="3" name="Content Placeholder 2"/>
          <p:cNvSpPr>
            <a:spLocks noGrp="1"/>
          </p:cNvSpPr>
          <p:nvPr>
            <p:ph idx="1"/>
          </p:nvPr>
        </p:nvSpPr>
        <p:spPr>
          <a:xfrm>
            <a:off x="457200" y="2590800"/>
            <a:ext cx="8229600" cy="3733800"/>
          </a:xfrm>
        </p:spPr>
        <p:txBody>
          <a:bodyPr/>
          <a:lstStyle/>
          <a:p>
            <a:r>
              <a:rPr lang="en-US" dirty="0"/>
              <a:t>It is impossible to use </a:t>
            </a:r>
            <a:r>
              <a:rPr lang="en-US" dirty="0">
                <a:hlinkClick r:id="rId2"/>
              </a:rPr>
              <a:t>Kafka without Zookeeper</a:t>
            </a:r>
            <a:r>
              <a:rPr lang="en-US" dirty="0"/>
              <a:t> because it is not feasible to go around Zookeeper and attach in a straight line to the server. If the Zookeeper is down for a number of causes, then we will not be able to serve any customer demand</a:t>
            </a:r>
            <a:r>
              <a:rPr lang="en-US" dirty="0" smtClean="0"/>
              <a:t>.</a:t>
            </a:r>
            <a:endParaRPr lang="en-US" dirty="0"/>
          </a:p>
        </p:txBody>
      </p:sp>
    </p:spTree>
    <p:extLst>
      <p:ext uri="{BB962C8B-B14F-4D97-AF65-F5344CB8AC3E}">
        <p14:creationId xmlns:p14="http://schemas.microsoft.com/office/powerpoint/2010/main" val="2327520334"/>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343912"/>
          </a:xfrm>
        </p:spPr>
        <p:txBody>
          <a:bodyPr>
            <a:normAutofit/>
          </a:bodyPr>
          <a:lstStyle/>
          <a:p>
            <a:r>
              <a:rPr lang="en-US" b="1" dirty="0"/>
              <a:t>Elaborate Kafka architecture.</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 cluster contains multiple brokers since it is a distributed system. Topic in the system will get divided into multiple partitions and each broker store one or more of those partitions so that multiple producers and consumers can publish and retrieve messages at the same time.</a:t>
            </a:r>
          </a:p>
        </p:txBody>
      </p:sp>
    </p:spTree>
    <p:extLst>
      <p:ext uri="{BB962C8B-B14F-4D97-AF65-F5344CB8AC3E}">
        <p14:creationId xmlns:p14="http://schemas.microsoft.com/office/powerpoint/2010/main" val="3164851819"/>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start a Kafka server?</a:t>
            </a:r>
            <a:endParaRPr lang="en-US" dirty="0"/>
          </a:p>
        </p:txBody>
      </p:sp>
      <p:sp>
        <p:nvSpPr>
          <p:cNvPr id="3" name="Content Placeholder 2"/>
          <p:cNvSpPr>
            <a:spLocks noGrp="1"/>
          </p:cNvSpPr>
          <p:nvPr>
            <p:ph idx="1"/>
          </p:nvPr>
        </p:nvSpPr>
        <p:spPr>
          <a:xfrm>
            <a:off x="457200" y="2057400"/>
            <a:ext cx="8229600" cy="4419600"/>
          </a:xfrm>
        </p:spPr>
        <p:txBody>
          <a:bodyPr>
            <a:normAutofit/>
          </a:bodyPr>
          <a:lstStyle/>
          <a:p>
            <a:pPr lvl="0"/>
            <a:r>
              <a:rPr lang="en-US" dirty="0"/>
              <a:t>Given that Kafka exercises Zookeeper, we have to start the Zookeeper’s server</a:t>
            </a:r>
            <a:r>
              <a:rPr lang="en-US" dirty="0" smtClean="0"/>
              <a:t>.</a:t>
            </a:r>
            <a:endParaRPr lang="en-US" dirty="0"/>
          </a:p>
          <a:p>
            <a:pPr lvl="0"/>
            <a:r>
              <a:rPr lang="en-US" dirty="0"/>
              <a:t>One can use the convince script packaged with Kafka to get a crude but effective single node Zookeeper instance&gt; bin/zookeeper-server-</a:t>
            </a:r>
            <a:r>
              <a:rPr lang="en-US" dirty="0" err="1"/>
              <a:t>start.shconfig</a:t>
            </a:r>
            <a:r>
              <a:rPr lang="en-US" dirty="0"/>
              <a:t>/</a:t>
            </a:r>
            <a:r>
              <a:rPr lang="en-US" dirty="0" err="1"/>
              <a:t>zookeeper.properties</a:t>
            </a:r>
            <a:r>
              <a:rPr lang="en-US" dirty="0"/>
              <a:t> Now the Kafka server can start&gt; </a:t>
            </a:r>
            <a:r>
              <a:rPr lang="en-US" dirty="0" smtClean="0"/>
              <a:t>bin/Kafka-server-</a:t>
            </a:r>
            <a:r>
              <a:rPr lang="en-US" dirty="0" err="1" smtClean="0"/>
              <a:t>start.shconfig</a:t>
            </a:r>
            <a:r>
              <a:rPr lang="en-US" dirty="0" smtClean="0"/>
              <a:t>/</a:t>
            </a:r>
            <a:r>
              <a:rPr lang="en-US" dirty="0" err="1" smtClean="0"/>
              <a:t>server.properties</a:t>
            </a:r>
            <a:endParaRPr lang="en-US" dirty="0"/>
          </a:p>
        </p:txBody>
      </p:sp>
    </p:spTree>
    <p:extLst>
      <p:ext uri="{BB962C8B-B14F-4D97-AF65-F5344CB8AC3E}">
        <p14:creationId xmlns:p14="http://schemas.microsoft.com/office/powerpoint/2010/main" val="2494682507"/>
      </p:ext>
    </p:extLst>
  </p:cSld>
  <p:clrMapOvr>
    <a:masterClrMapping/>
  </p:clrMapOvr>
  <p:transition spd="slow">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949</Words>
  <Application>Microsoft Office PowerPoint</Application>
  <PresentationFormat>On-screen Show (4:3)</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PowerPoint Presentation</vt:lpstr>
      <vt:lpstr>What is Apache Kafka?</vt:lpstr>
      <vt:lpstr>PowerPoint Presentation</vt:lpstr>
      <vt:lpstr>What are the advantages of using Apache Kafka?</vt:lpstr>
      <vt:lpstr>List the various components in Kafka. </vt:lpstr>
      <vt:lpstr>What role ZooKeeper plays in a cluster of Kafka?  </vt:lpstr>
      <vt:lpstr>Can Kafka be utilized without Zookeeper?  </vt:lpstr>
      <vt:lpstr>Elaborate Kafka architecture.  </vt:lpstr>
      <vt:lpstr>How to start a Kafka server?</vt:lpstr>
      <vt:lpstr>What are consumers or users?</vt:lpstr>
      <vt:lpstr>Why is Kafka technology significant to use?</vt:lpstr>
      <vt:lpstr>What is Kafka Logs?</vt:lpstr>
      <vt:lpstr>When not to use Apache Kafka?</vt:lpstr>
      <vt:lpstr>Explain the role of the offset. </vt:lpstr>
      <vt:lpstr>What is a Consumer Group?  </vt:lpstr>
      <vt:lpstr>What is the role of the ZooKeeper? </vt:lpstr>
      <vt:lpstr>Is it possible to use Kafka without ZooKeeper? </vt:lpstr>
      <vt:lpstr>Why are Replications critical in Kafka?  </vt:lpstr>
      <vt:lpstr>What is the process for starting a Kafka server?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AmarjitKharga</dc:creator>
  <cp:lastModifiedBy>AmarjitKharga</cp:lastModifiedBy>
  <cp:revision>13</cp:revision>
  <dcterms:created xsi:type="dcterms:W3CDTF">2019-01-31T02:31:46Z</dcterms:created>
  <dcterms:modified xsi:type="dcterms:W3CDTF">2019-01-31T03:49:56Z</dcterms:modified>
</cp:coreProperties>
</file>