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1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-1086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8A2BB3-98F6-44AB-93C1-E0F1458D3E4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564F9F-FB92-43E3-9298-76D3C9B0D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 dirty="0"/>
              <a:t>to </a:t>
            </a:r>
            <a:r>
              <a:rPr lang="en-US" dirty="0">
                <a:solidFill>
                  <a:schemeClr val="tx1"/>
                </a:solidFill>
              </a:rPr>
              <a:t>technology4nextvision</a:t>
            </a:r>
          </a:p>
        </p:txBody>
      </p:sp>
      <p:pic>
        <p:nvPicPr>
          <p:cNvPr id="2050" name="Picture 2" descr="E:\Interview Questions A2Z 2019\Template\Capture_1_9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106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Which protocol is used by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</a:t>
            </a:r>
            <a:r>
              <a:rPr lang="en-US" dirty="0"/>
              <a:t>web services make use of HTTP protocol as a medium of communication between client and server.</a:t>
            </a:r>
          </a:p>
        </p:txBody>
      </p:sp>
    </p:spTree>
    <p:extLst>
      <p:ext uri="{BB962C8B-B14F-4D97-AF65-F5344CB8AC3E}">
        <p14:creationId xmlns:p14="http://schemas.microsoft.com/office/powerpoint/2010/main" val="267068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messaging in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sends a message in form of a HTTP Request and server responds in form of a HTTP Response. This technique is termed as</a:t>
            </a:r>
          </a:p>
          <a:p>
            <a:r>
              <a:rPr lang="en-US" dirty="0"/>
              <a:t>Messaging. These messages contain message data and metadata i.e. information about message itself.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core components of a HTTP Request?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HTTP Request has five major parts ?</a:t>
            </a:r>
          </a:p>
          <a:p>
            <a:r>
              <a:rPr lang="en-US" dirty="0"/>
              <a:t>Verb ? Indicate HTTP methods such as GET, POST, DELETE, PUT etc.</a:t>
            </a:r>
          </a:p>
          <a:p>
            <a:r>
              <a:rPr lang="en-US" dirty="0"/>
              <a:t>URI ? Uniform Resource Identifier URI to identify the resource on server.</a:t>
            </a:r>
          </a:p>
          <a:p>
            <a:r>
              <a:rPr lang="en-US" dirty="0"/>
              <a:t>HTTP Version ? Indicate HTTP version, for example HTTP v1.1 .</a:t>
            </a:r>
          </a:p>
          <a:p>
            <a:r>
              <a:rPr lang="en-US" dirty="0"/>
              <a:t>Request Header ? Contains metadata for the HTTP Request message as key-value pairs.</a:t>
            </a:r>
          </a:p>
          <a:p>
            <a:r>
              <a:rPr lang="en-US" dirty="0"/>
              <a:t>For example, client or browser type, format supported by client, format of message body, cache settings etc.</a:t>
            </a:r>
          </a:p>
          <a:p>
            <a:r>
              <a:rPr lang="en-US" dirty="0"/>
              <a:t>Request Body ? Message content or Resource representation.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5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core components of a HTTP response?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HTTP Response has four major parts ?</a:t>
            </a:r>
          </a:p>
          <a:p>
            <a:r>
              <a:rPr lang="en-US" dirty="0"/>
              <a:t>Status/Response Code ? Indicate Server status for the requested resource. For example</a:t>
            </a:r>
          </a:p>
          <a:p>
            <a:r>
              <a:rPr lang="en-US" dirty="0"/>
              <a:t>404 means resource not found and 200 means response is ok.</a:t>
            </a:r>
          </a:p>
          <a:p>
            <a:r>
              <a:rPr lang="en-US" dirty="0"/>
              <a:t>HTTP Version ? Indicate HTTP version, for example HTTP v1.1 .</a:t>
            </a:r>
          </a:p>
          <a:p>
            <a:r>
              <a:rPr lang="en-US" dirty="0"/>
              <a:t>Response Header ? Contains metadata for the HTTP Response message as key-value pairs.</a:t>
            </a:r>
          </a:p>
          <a:p>
            <a:r>
              <a:rPr lang="en-US" dirty="0"/>
              <a:t>For example, content length, content type, response date, server type etc.</a:t>
            </a:r>
          </a:p>
          <a:p>
            <a:r>
              <a:rPr lang="en-US" dirty="0"/>
              <a:t>Response Body ? Response message content or Resource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6132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addressing in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refers to locating a resource or multiple resources lying on the server. It is analogous to locate a postal address of </a:t>
            </a:r>
            <a:r>
              <a:rPr lang="en-US" dirty="0" smtClean="0"/>
              <a:t>a Person.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URI?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stands for Uniform Resource Identifier. Each resource in REST architecture is identified by its URI.</a:t>
            </a:r>
          </a:p>
        </p:txBody>
      </p:sp>
    </p:spTree>
    <p:extLst>
      <p:ext uri="{BB962C8B-B14F-4D97-AF65-F5344CB8AC3E}">
        <p14:creationId xmlns:p14="http://schemas.microsoft.com/office/powerpoint/2010/main" val="102895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purpose of a URI in REST based </a:t>
            </a:r>
            <a:r>
              <a:rPr lang="en-US" b="1" dirty="0" smtClean="0"/>
              <a:t>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an URI is to locate a resources on the server hosting the web service.</a:t>
            </a:r>
          </a:p>
        </p:txBody>
      </p:sp>
    </p:spTree>
    <p:extLst>
      <p:ext uri="{BB962C8B-B14F-4D97-AF65-F5344CB8AC3E}">
        <p14:creationId xmlns:p14="http://schemas.microsoft.com/office/powerpoint/2010/main" val="240434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format of a URI in REST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URI is of following format ?</a:t>
            </a:r>
          </a:p>
          <a:p>
            <a:r>
              <a:rPr lang="en-US" dirty="0"/>
              <a:t>&lt;protocol&gt;://&lt;service-name</a:t>
            </a:r>
            <a:r>
              <a:rPr lang="en-US" dirty="0" smtClean="0"/>
              <a:t>&gt;/&lt;Resource Type&gt;/&lt;Resourced&gt;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8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purpose of HTTP Verb in REST based </a:t>
            </a:r>
            <a:r>
              <a:rPr lang="en-US" b="1" dirty="0" smtClean="0"/>
              <a:t>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 identifies the operation to be performed on the resource.</a:t>
            </a:r>
          </a:p>
        </p:txBody>
      </p:sp>
    </p:spTree>
    <p:extLst>
      <p:ext uri="{BB962C8B-B14F-4D97-AF65-F5344CB8AC3E}">
        <p14:creationId xmlns:p14="http://schemas.microsoft.com/office/powerpoint/2010/main" val="838146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best practices to create a standard URI for a 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Following are important points to be considered while designing a URI ?</a:t>
            </a:r>
          </a:p>
          <a:p>
            <a:r>
              <a:rPr lang="en-US" dirty="0"/>
              <a:t>Use Plural Noun ? Use plural noun to define resources. For example, we've used users to identify users as a resource.</a:t>
            </a:r>
          </a:p>
          <a:p>
            <a:r>
              <a:rPr lang="en-US" dirty="0"/>
              <a:t>Avoid using spaces ? Use underscore _ or hyphen ? when using a long resource name, for example, use </a:t>
            </a:r>
            <a:r>
              <a:rPr lang="en-US" dirty="0" smtClean="0"/>
              <a:t>authorized users </a:t>
            </a:r>
            <a:r>
              <a:rPr lang="en-US" dirty="0"/>
              <a:t>instead of</a:t>
            </a:r>
          </a:p>
          <a:p>
            <a:r>
              <a:rPr lang="en-US" dirty="0"/>
              <a:t>authorized%20users.</a:t>
            </a:r>
          </a:p>
          <a:p>
            <a:r>
              <a:rPr lang="en-US" dirty="0"/>
              <a:t>Use lowercase letters ? Although URI is case-insensitive, it is good practice to keep </a:t>
            </a:r>
            <a:r>
              <a:rPr lang="en-US" dirty="0" smtClean="0"/>
              <a:t>URL </a:t>
            </a:r>
            <a:r>
              <a:rPr lang="en-US" dirty="0"/>
              <a:t>in lower case letters only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Maintain Backward Compatibility ? As Web Service is a public service, a URI once made public should always be available. In</a:t>
            </a:r>
          </a:p>
          <a:p>
            <a:r>
              <a:rPr lang="en-US" dirty="0"/>
              <a:t>case, URI gets updated, redirect the older URI to new URI using HTTP Status code, 300.</a:t>
            </a:r>
          </a:p>
          <a:p>
            <a:r>
              <a:rPr lang="en-US" dirty="0"/>
              <a:t>Use HTTP Verb ? Always use HTTP Verb like GET, PUT, and DELETE to do the operations on the resource. It is not good to use</a:t>
            </a:r>
          </a:p>
          <a:p>
            <a:r>
              <a:rPr lang="en-US" dirty="0"/>
              <a:t>operations names in URI.</a:t>
            </a:r>
          </a:p>
        </p:txBody>
      </p:sp>
    </p:spTree>
    <p:extLst>
      <p:ext uri="{BB962C8B-B14F-4D97-AF65-F5344CB8AC3E}">
        <p14:creationId xmlns:p14="http://schemas.microsoft.com/office/powerpoint/2010/main" val="391196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REST stands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</a:t>
            </a:r>
            <a:r>
              <a:rPr lang="en-US" dirty="0" smtClean="0"/>
              <a:t>Representational </a:t>
            </a:r>
            <a:r>
              <a:rPr lang="en-US" dirty="0"/>
              <a:t>State Transfer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49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statelessness in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per REST architecture, a </a:t>
            </a:r>
            <a:r>
              <a:rPr lang="en-US" dirty="0" smtClean="0"/>
              <a:t>Restful </a:t>
            </a:r>
            <a:r>
              <a:rPr lang="en-US" dirty="0"/>
              <a:t>web service should not keep a client state on server. This restriction is called statelessness. It</a:t>
            </a:r>
          </a:p>
          <a:p>
            <a:r>
              <a:rPr lang="en-US" dirty="0"/>
              <a:t>is responsibility of the client to pass its context to server and then server can store this context to process client's further request. For</a:t>
            </a:r>
          </a:p>
          <a:p>
            <a:r>
              <a:rPr lang="en-US" dirty="0"/>
              <a:t>example, session maintained by server is identified by session identifier passed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1390585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advantages of statelessness in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are the benefits of statelessness in </a:t>
            </a:r>
            <a:r>
              <a:rPr lang="en-US" dirty="0" smtClean="0"/>
              <a:t>Restful </a:t>
            </a:r>
            <a:r>
              <a:rPr lang="en-US" dirty="0"/>
              <a:t>web services ?</a:t>
            </a:r>
          </a:p>
          <a:p>
            <a:r>
              <a:rPr lang="en-US" dirty="0"/>
              <a:t>Web services can treat each method request independently.</a:t>
            </a:r>
          </a:p>
          <a:p>
            <a:r>
              <a:rPr lang="en-US" dirty="0"/>
              <a:t>Web services need not to maintain client's previous interactions. It simplifies application design.</a:t>
            </a:r>
          </a:p>
          <a:p>
            <a:r>
              <a:rPr lang="en-US" dirty="0"/>
              <a:t>As HTTP is itself a statelessness protocol, </a:t>
            </a:r>
            <a:r>
              <a:rPr lang="en-US" dirty="0" smtClean="0"/>
              <a:t>Restful </a:t>
            </a:r>
            <a:r>
              <a:rPr lang="en-US" dirty="0"/>
              <a:t>Web services work seamlessly with HTTP </a:t>
            </a:r>
            <a:r>
              <a:rPr lang="en-US" dirty="0" smtClean="0"/>
              <a:t>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0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the disadvantages of statelessness in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038600"/>
          </a:xfrm>
        </p:spPr>
        <p:txBody>
          <a:bodyPr/>
          <a:lstStyle/>
          <a:p>
            <a:r>
              <a:rPr lang="en-US" dirty="0"/>
              <a:t>Following is the disadvantage of statelessness in </a:t>
            </a:r>
            <a:r>
              <a:rPr lang="en-US" dirty="0" smtClean="0"/>
              <a:t>Restful </a:t>
            </a:r>
            <a:r>
              <a:rPr lang="en-US" dirty="0"/>
              <a:t>web services ?</a:t>
            </a:r>
          </a:p>
          <a:p>
            <a:r>
              <a:rPr lang="en-US" dirty="0"/>
              <a:t>Web services need to get extra information in each request and then interpret to get the client's state in case client interactions are to</a:t>
            </a:r>
          </a:p>
          <a:p>
            <a:r>
              <a:rPr lang="en-US" dirty="0"/>
              <a:t>be taken care of.</a:t>
            </a:r>
          </a:p>
        </p:txBody>
      </p:sp>
    </p:spTree>
    <p:extLst>
      <p:ext uri="{BB962C8B-B14F-4D97-AF65-F5344CB8AC3E}">
        <p14:creationId xmlns:p14="http://schemas.microsoft.com/office/powerpoint/2010/main" val="1716285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 you mean by idempotent operation?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Idempotent operations means their result will always same no matter how many times these operations are invoked.</a:t>
            </a:r>
          </a:p>
        </p:txBody>
      </p:sp>
    </p:spTree>
    <p:extLst>
      <p:ext uri="{BB962C8B-B14F-4D97-AF65-F5344CB8AC3E}">
        <p14:creationId xmlns:p14="http://schemas.microsoft.com/office/powerpoint/2010/main" val="72728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Which type of </a:t>
            </a:r>
            <a:r>
              <a:rPr lang="en-US" b="1" dirty="0" smtClean="0"/>
              <a:t>Web services </a:t>
            </a:r>
            <a:r>
              <a:rPr lang="en-US" b="1" dirty="0"/>
              <a:t>methods are to be idempotent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US" dirty="0"/>
              <a:t>PUT and DELETE operations are idempotent.</a:t>
            </a:r>
          </a:p>
        </p:txBody>
      </p:sp>
    </p:spTree>
    <p:extLst>
      <p:ext uri="{BB962C8B-B14F-4D97-AF65-F5344CB8AC3E}">
        <p14:creationId xmlns:p14="http://schemas.microsoft.com/office/powerpoint/2010/main" val="3594023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Which type of </a:t>
            </a:r>
            <a:r>
              <a:rPr lang="en-US" b="1" dirty="0" smtClean="0"/>
              <a:t>Web services </a:t>
            </a:r>
            <a:r>
              <a:rPr lang="en-US" b="1" dirty="0"/>
              <a:t>methods are to be read only?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US" dirty="0"/>
              <a:t>GET operations are read only and are safe.</a:t>
            </a:r>
          </a:p>
        </p:txBody>
      </p:sp>
    </p:spTree>
    <p:extLst>
      <p:ext uri="{BB962C8B-B14F-4D97-AF65-F5344CB8AC3E}">
        <p14:creationId xmlns:p14="http://schemas.microsoft.com/office/powerpoint/2010/main" val="259458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difference between PUT and POST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r>
              <a:rPr lang="en-US" dirty="0"/>
              <a:t>PUT and POST operation are nearly same with the difference lying only in the result where PUT operation is idempotent and POST</a:t>
            </a:r>
          </a:p>
          <a:p>
            <a:r>
              <a:rPr lang="en-US" dirty="0"/>
              <a:t>operation can cause different result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should be the purpose of OPTIONS method of </a:t>
            </a:r>
            <a:r>
              <a:rPr lang="en-US" b="1" dirty="0" smtClean="0"/>
              <a:t>Restful </a:t>
            </a:r>
            <a:r>
              <a:rPr lang="en-US" b="1" dirty="0"/>
              <a:t>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62400"/>
          </a:xfrm>
        </p:spPr>
        <p:txBody>
          <a:bodyPr/>
          <a:lstStyle/>
          <a:p>
            <a:r>
              <a:rPr lang="en-US" dirty="0"/>
              <a:t>It should list down the supported operations in a web service and should be read only.</a:t>
            </a:r>
          </a:p>
        </p:txBody>
      </p:sp>
    </p:spTree>
    <p:extLst>
      <p:ext uri="{BB962C8B-B14F-4D97-AF65-F5344CB8AC3E}">
        <p14:creationId xmlns:p14="http://schemas.microsoft.com/office/powerpoint/2010/main" val="8075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should be the purpose of HEAD method of </a:t>
            </a:r>
            <a:r>
              <a:rPr lang="en-US" b="1" dirty="0" smtClean="0"/>
              <a:t>Restful </a:t>
            </a:r>
            <a:r>
              <a:rPr lang="en-US" b="1" dirty="0"/>
              <a:t>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/>
          <a:lstStyle/>
          <a:p>
            <a:r>
              <a:rPr lang="en-US" dirty="0"/>
              <a:t>It should return only HTTP Header, no Body and should be read only.</a:t>
            </a:r>
          </a:p>
        </p:txBody>
      </p:sp>
    </p:spTree>
    <p:extLst>
      <p:ext uri="{BB962C8B-B14F-4D97-AF65-F5344CB8AC3E}">
        <p14:creationId xmlns:p14="http://schemas.microsoft.com/office/powerpoint/2010/main" val="298054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caching?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refers to storing server response in client itself so that a client needs not to make server request for same resource again and</a:t>
            </a:r>
          </a:p>
          <a:p>
            <a:r>
              <a:rPr lang="en-US" dirty="0"/>
              <a:t>again. A server response should have information about how a caching is to be done so that a client caches response for a period of</a:t>
            </a:r>
          </a:p>
          <a:p>
            <a:r>
              <a:rPr lang="en-US" dirty="0"/>
              <a:t>time or never caches the</a:t>
            </a:r>
          </a:p>
          <a:p>
            <a:r>
              <a:rPr lang="en-US" dirty="0"/>
              <a:t>server response.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2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is web standards based architecture and uses HTTP Protocol for data communication. Here every component is a resource</a:t>
            </a:r>
          </a:p>
          <a:p>
            <a:r>
              <a:rPr lang="en-US" dirty="0"/>
              <a:t>which are accessed using common interface using HTTP standard methods.</a:t>
            </a:r>
          </a:p>
          <a:p>
            <a:r>
              <a:rPr lang="en-US" dirty="0"/>
              <a:t>In REST architecture, a REST Server simply provides access to resources and REST client accesses and presents the resources. Here</a:t>
            </a:r>
          </a:p>
          <a:p>
            <a:r>
              <a:rPr lang="en-US" dirty="0"/>
              <a:t>each resource is identified by URIs/ global IDs. REST uses various representations to represent a resource like text, JSON and</a:t>
            </a:r>
          </a:p>
          <a:p>
            <a:r>
              <a:rPr lang="en-US" dirty="0"/>
              <a:t>XML. Now a days JSON is the most</a:t>
            </a:r>
          </a:p>
          <a:p>
            <a:r>
              <a:rPr lang="en-US" dirty="0"/>
              <a:t>popular format being used in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82526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header of HTTP response, provides the date and time of the resource when it was created?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/>
          <a:p>
            <a:r>
              <a:rPr lang="en-US" dirty="0"/>
              <a:t>Date header provides the date and time of the resource when it was created.</a:t>
            </a:r>
          </a:p>
        </p:txBody>
      </p:sp>
    </p:spTree>
    <p:extLst>
      <p:ext uri="{BB962C8B-B14F-4D97-AF65-F5344CB8AC3E}">
        <p14:creationId xmlns:p14="http://schemas.microsoft.com/office/powerpoint/2010/main" val="209667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header of HTTP response, provides the date and time of the resource when it was </a:t>
            </a:r>
            <a:r>
              <a:rPr lang="en-US" b="1" dirty="0" smtClean="0"/>
              <a:t>last </a:t>
            </a:r>
            <a:r>
              <a:rPr lang="en-US" b="1" dirty="0"/>
              <a:t>modified?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</p:spPr>
        <p:txBody>
          <a:bodyPr/>
          <a:lstStyle/>
          <a:p>
            <a:r>
              <a:rPr lang="en-US" dirty="0"/>
              <a:t>Last Modified header provides the date and time of the resource when it was last modified.</a:t>
            </a:r>
          </a:p>
        </p:txBody>
      </p:sp>
    </p:spTree>
    <p:extLst>
      <p:ext uri="{BB962C8B-B14F-4D97-AF65-F5344CB8AC3E}">
        <p14:creationId xmlns:p14="http://schemas.microsoft.com/office/powerpoint/2010/main" val="31680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dirty="0"/>
              <a:t>Which header of HTTP response provides control over caching?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62400"/>
          </a:xfrm>
        </p:spPr>
        <p:txBody>
          <a:bodyPr/>
          <a:lstStyle/>
          <a:p>
            <a:r>
              <a:rPr lang="en-US" dirty="0"/>
              <a:t>Cache-Control is the primary header to control caching.</a:t>
            </a:r>
          </a:p>
        </p:txBody>
      </p:sp>
    </p:spTree>
    <p:extLst>
      <p:ext uri="{BB962C8B-B14F-4D97-AF65-F5344CB8AC3E}">
        <p14:creationId xmlns:p14="http://schemas.microsoft.com/office/powerpoint/2010/main" val="145579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header of HTTP response sets expiration date and time of caching?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62400"/>
          </a:xfrm>
        </p:spPr>
        <p:txBody>
          <a:bodyPr/>
          <a:lstStyle/>
          <a:p>
            <a:r>
              <a:rPr lang="en-US" dirty="0"/>
              <a:t>Expires header sets expiration date and time of caching.</a:t>
            </a:r>
          </a:p>
        </p:txBody>
      </p:sp>
    </p:spTree>
    <p:extLst>
      <p:ext uri="{BB962C8B-B14F-4D97-AF65-F5344CB8AC3E}">
        <p14:creationId xmlns:p14="http://schemas.microsoft.com/office/powerpoint/2010/main" val="531571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directive of Cache Control Header of HTTP response indicates that resource is </a:t>
            </a:r>
            <a:r>
              <a:rPr lang="en-US" b="1" dirty="0" smtClean="0"/>
              <a:t>catchable </a:t>
            </a:r>
            <a:r>
              <a:rPr lang="en-US" b="1" dirty="0"/>
              <a:t>by</a:t>
            </a:r>
            <a:br>
              <a:rPr lang="en-US" b="1" dirty="0"/>
            </a:br>
            <a:r>
              <a:rPr lang="en-US" b="1" dirty="0"/>
              <a:t>any component?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581400"/>
          </a:xfrm>
        </p:spPr>
        <p:txBody>
          <a:bodyPr/>
          <a:lstStyle/>
          <a:p>
            <a:r>
              <a:rPr lang="en-US" dirty="0"/>
              <a:t>Public directive indicates that resource is </a:t>
            </a:r>
            <a:r>
              <a:rPr lang="en-US" dirty="0" smtClean="0"/>
              <a:t>catchable </a:t>
            </a:r>
            <a:r>
              <a:rPr lang="en-US" dirty="0"/>
              <a:t>by any </a:t>
            </a:r>
            <a:r>
              <a:rPr lang="en-US" dirty="0" smtClean="0"/>
              <a:t>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743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directive of Cache Control Header of HTTP response indicates that resource is </a:t>
            </a:r>
            <a:r>
              <a:rPr lang="en-US" b="1" dirty="0" smtClean="0"/>
              <a:t>catchable </a:t>
            </a:r>
            <a:r>
              <a:rPr lang="en-US" b="1" dirty="0"/>
              <a:t>by only client and server, no</a:t>
            </a:r>
            <a:br>
              <a:rPr lang="en-US" b="1" dirty="0"/>
            </a:br>
            <a:r>
              <a:rPr lang="en-US" b="1" dirty="0"/>
              <a:t>intermediary can cache the resource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733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Private directive indicates that resource is </a:t>
            </a:r>
            <a:r>
              <a:rPr lang="en-US" dirty="0" smtClean="0"/>
              <a:t>catchable </a:t>
            </a:r>
            <a:r>
              <a:rPr lang="en-US" dirty="0"/>
              <a:t>by only client and server, no intermediary can cache the resource.</a:t>
            </a:r>
          </a:p>
        </p:txBody>
      </p:sp>
    </p:spTree>
    <p:extLst>
      <p:ext uri="{BB962C8B-B14F-4D97-AF65-F5344CB8AC3E}">
        <p14:creationId xmlns:p14="http://schemas.microsoft.com/office/powerpoint/2010/main" val="421118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directive of Cache Control Header of HTTP response indicates that resource is not </a:t>
            </a:r>
            <a:r>
              <a:rPr lang="en-US" b="1" dirty="0" smtClean="0"/>
              <a:t>catchable?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352800"/>
          </a:xfrm>
        </p:spPr>
        <p:txBody>
          <a:bodyPr/>
          <a:lstStyle/>
          <a:p>
            <a:r>
              <a:rPr lang="en-US" dirty="0"/>
              <a:t>no-cache/no-store directive indicates that resource is not </a:t>
            </a:r>
            <a:r>
              <a:rPr lang="en-US" dirty="0" smtClean="0"/>
              <a:t>catchable.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286000"/>
          </a:xfrm>
        </p:spPr>
        <p:txBody>
          <a:bodyPr>
            <a:normAutofit/>
          </a:bodyPr>
          <a:lstStyle/>
          <a:p>
            <a:r>
              <a:rPr lang="en-US" b="1" dirty="0"/>
              <a:t>Which directive of Cache Control Header of HTTP response can set the time limit of caching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352800"/>
          </a:xfrm>
        </p:spPr>
        <p:txBody>
          <a:bodyPr/>
          <a:lstStyle/>
          <a:p>
            <a:r>
              <a:rPr lang="en-US" dirty="0"/>
              <a:t>max-age directive indicates that the caching is valid up to max-age in seconds. After this, client has to make another request.</a:t>
            </a:r>
          </a:p>
        </p:txBody>
      </p:sp>
    </p:spTree>
    <p:extLst>
      <p:ext uri="{BB962C8B-B14F-4D97-AF65-F5344CB8AC3E}">
        <p14:creationId xmlns:p14="http://schemas.microsoft.com/office/powerpoint/2010/main" val="380096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3048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directive of Cache Control Header of HTTP response provides indication to server to revalidate resource if max-age</a:t>
            </a:r>
            <a:br>
              <a:rPr lang="en-US" b="1" dirty="0"/>
            </a:br>
            <a:r>
              <a:rPr lang="en-US" b="1" dirty="0"/>
              <a:t>has passed?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743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must-revalidate directive provides indication to server to revalidate resource if max-age has passed.</a:t>
            </a:r>
          </a:p>
        </p:txBody>
      </p:sp>
    </p:spTree>
    <p:extLst>
      <p:ext uri="{BB962C8B-B14F-4D97-AF65-F5344CB8AC3E}">
        <p14:creationId xmlns:p14="http://schemas.microsoft.com/office/powerpoint/2010/main" val="47549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/>
              <a:t>What are the best practices for caching?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/>
          <a:p>
            <a:r>
              <a:rPr lang="en-US" dirty="0"/>
              <a:t>Always keep static contents like images, css, JavaScript cacheable, with expiration date of 2 to 3</a:t>
            </a:r>
          </a:p>
          <a:p>
            <a:r>
              <a:rPr lang="en-US" dirty="0"/>
              <a:t>days. Never keep expiry date too high.</a:t>
            </a:r>
          </a:p>
          <a:p>
            <a:r>
              <a:rPr lang="en-US" dirty="0"/>
              <a:t>Dynamic contents should be cached for few hours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9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Name some of the commonly used HTTP methods used in REST based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Following well known HTTP methods are commonly used in REST based architecture ?</a:t>
            </a:r>
          </a:p>
          <a:p>
            <a:r>
              <a:rPr lang="en-US" dirty="0"/>
              <a:t>GET ? Provides a read only access to a resource.</a:t>
            </a:r>
          </a:p>
          <a:p>
            <a:r>
              <a:rPr lang="en-US" dirty="0"/>
              <a:t>PUT ? Used to create a new resource.</a:t>
            </a:r>
          </a:p>
          <a:p>
            <a:r>
              <a:rPr lang="en-US" dirty="0"/>
              <a:t>DELETE ? </a:t>
            </a:r>
            <a:r>
              <a:rPr lang="en-US" dirty="0" smtClean="0"/>
              <a:t>Used </a:t>
            </a:r>
            <a:r>
              <a:rPr lang="en-US" dirty="0"/>
              <a:t>to remove a resource.</a:t>
            </a:r>
          </a:p>
          <a:p>
            <a:r>
              <a:rPr lang="en-US" dirty="0"/>
              <a:t>POST ? Used to update a existing resource or create a new resource.</a:t>
            </a:r>
          </a:p>
          <a:p>
            <a:r>
              <a:rPr lang="en-US" dirty="0"/>
              <a:t>OPTIONS ? Used to get the supported operations on a resource.</a:t>
            </a:r>
          </a:p>
        </p:txBody>
      </p:sp>
    </p:spTree>
    <p:extLst>
      <p:ext uri="{BB962C8B-B14F-4D97-AF65-F5344CB8AC3E}">
        <p14:creationId xmlns:p14="http://schemas.microsoft.com/office/powerpoint/2010/main" val="197283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/>
              <a:t>What are the best practices to be followed while designing a secure </a:t>
            </a:r>
            <a:r>
              <a:rPr lang="en-US" b="1" dirty="0" smtClean="0"/>
              <a:t>Restful </a:t>
            </a:r>
            <a:r>
              <a:rPr lang="en-US" b="1" dirty="0"/>
              <a:t>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</a:t>
            </a:r>
            <a:r>
              <a:rPr lang="en-US" dirty="0" smtClean="0"/>
              <a:t>Restful </a:t>
            </a:r>
            <a:r>
              <a:rPr lang="en-US" dirty="0"/>
              <a:t>web services work with HTTP URLs Paths so it is very important to safeguard a </a:t>
            </a:r>
            <a:r>
              <a:rPr lang="en-US" dirty="0" smtClean="0"/>
              <a:t>Restful </a:t>
            </a:r>
            <a:r>
              <a:rPr lang="en-US" dirty="0"/>
              <a:t>web service in the same</a:t>
            </a:r>
          </a:p>
          <a:p>
            <a:r>
              <a:rPr lang="en-US" dirty="0"/>
              <a:t>manner as a website is be secured. Following are the best practices to be followed while designing a </a:t>
            </a:r>
            <a:r>
              <a:rPr lang="en-US" dirty="0" smtClean="0"/>
              <a:t>Restful </a:t>
            </a:r>
            <a:r>
              <a:rPr lang="en-US" dirty="0"/>
              <a:t>web service ?</a:t>
            </a:r>
          </a:p>
          <a:p>
            <a:r>
              <a:rPr lang="en-US" dirty="0"/>
              <a:t>Validation ? Validate all inputs on the server. Protect your server against SQL or </a:t>
            </a:r>
            <a:r>
              <a:rPr lang="en-US" dirty="0" smtClean="0"/>
              <a:t>NoSQL </a:t>
            </a:r>
            <a:r>
              <a:rPr lang="en-US" dirty="0"/>
              <a:t>injection attacks.</a:t>
            </a:r>
          </a:p>
          <a:p>
            <a:r>
              <a:rPr lang="en-US" dirty="0"/>
              <a:t>Session based authentication ? Use session based authentication to authenticate a user whenever a request is made to a Web Service</a:t>
            </a:r>
          </a:p>
          <a:p>
            <a:r>
              <a:rPr lang="en-US" dirty="0"/>
              <a:t>method.</a:t>
            </a:r>
          </a:p>
          <a:p>
            <a:r>
              <a:rPr lang="en-US" dirty="0"/>
              <a:t>No sensitive data in URL ? Never use username, password or session token in URL , these values should be passed to Web Service</a:t>
            </a:r>
          </a:p>
          <a:p>
            <a:r>
              <a:rPr lang="en-US" dirty="0"/>
              <a:t>via POST method.</a:t>
            </a:r>
          </a:p>
          <a:p>
            <a:r>
              <a:rPr lang="en-US" dirty="0"/>
              <a:t>Restriction on Method execution ? Allow restricted use of methods like GET, POST, DELETE. GET method should not be able to</a:t>
            </a:r>
          </a:p>
          <a:p>
            <a:r>
              <a:rPr lang="en-US" dirty="0"/>
              <a:t>delete data.</a:t>
            </a:r>
          </a:p>
          <a:p>
            <a:r>
              <a:rPr lang="en-US" dirty="0"/>
              <a:t>Validate Malformed XML/JSON ? Check for well formed input passed to a web service method.</a:t>
            </a:r>
          </a:p>
          <a:p>
            <a:r>
              <a:rPr lang="en-US" dirty="0"/>
              <a:t>Throw generic Error Messages ? A web service method should use HTTP error messages like 403 to show access forbidden etc.</a:t>
            </a:r>
          </a:p>
        </p:txBody>
      </p:sp>
    </p:spTree>
    <p:extLst>
      <p:ext uri="{BB962C8B-B14F-4D97-AF65-F5344CB8AC3E}">
        <p14:creationId xmlns:p14="http://schemas.microsoft.com/office/powerpoint/2010/main" val="250758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purpose of HTTP Status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Status code are standard codes and refers to predefined status of task done at server. For example, HTTP Status 404 states that</a:t>
            </a:r>
          </a:p>
          <a:p>
            <a:r>
              <a:rPr lang="en-US" dirty="0"/>
              <a:t>requested resource is not present on server.</a:t>
            </a:r>
          </a:p>
        </p:txBody>
      </p:sp>
    </p:spTree>
    <p:extLst>
      <p:ext uri="{BB962C8B-B14F-4D97-AF65-F5344CB8AC3E}">
        <p14:creationId xmlns:p14="http://schemas.microsoft.com/office/powerpoint/2010/main" val="297248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200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OK, shows success.</a:t>
            </a:r>
          </a:p>
        </p:txBody>
      </p:sp>
    </p:spTree>
    <p:extLst>
      <p:ext uri="{BB962C8B-B14F-4D97-AF65-F5344CB8AC3E}">
        <p14:creationId xmlns:p14="http://schemas.microsoft.com/office/powerpoint/2010/main" val="176380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201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CREATED, when a resource is successful created using POST or PUT request. Return link to newly created resource</a:t>
            </a:r>
          </a:p>
          <a:p>
            <a:r>
              <a:rPr lang="en-US" dirty="0"/>
              <a:t>using location header.</a:t>
            </a:r>
          </a:p>
        </p:txBody>
      </p:sp>
    </p:spTree>
    <p:extLst>
      <p:ext uri="{BB962C8B-B14F-4D97-AF65-F5344CB8AC3E}">
        <p14:creationId xmlns:p14="http://schemas.microsoft.com/office/powerpoint/2010/main" val="282610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204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NO CONTENT, when response body is empty for example, a DELETE </a:t>
            </a:r>
            <a:r>
              <a:rPr lang="en-US" dirty="0" smtClean="0"/>
              <a:t>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5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304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NOT MODIFIED, used to reduce network bandwidth usage in case of conditional GET requests. Response body should be</a:t>
            </a:r>
          </a:p>
          <a:p>
            <a:r>
              <a:rPr lang="en-US" dirty="0"/>
              <a:t>empty. Headers should have date, location etc.</a:t>
            </a:r>
          </a:p>
        </p:txBody>
      </p:sp>
    </p:spTree>
    <p:extLst>
      <p:ext uri="{BB962C8B-B14F-4D97-AF65-F5344CB8AC3E}">
        <p14:creationId xmlns:p14="http://schemas.microsoft.com/office/powerpoint/2010/main" val="186696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400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BAD REQUEST, states that invalid input is provided e.g. validation error, missing data.</a:t>
            </a:r>
          </a:p>
        </p:txBody>
      </p:sp>
    </p:spTree>
    <p:extLst>
      <p:ext uri="{BB962C8B-B14F-4D97-AF65-F5344CB8AC3E}">
        <p14:creationId xmlns:p14="http://schemas.microsoft.com/office/powerpoint/2010/main" val="41018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401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FORBIDDEN, states that user is not having access to method being used for example, delete access without admin rights.</a:t>
            </a:r>
          </a:p>
        </p:txBody>
      </p:sp>
    </p:spTree>
    <p:extLst>
      <p:ext uri="{BB962C8B-B14F-4D97-AF65-F5344CB8AC3E}">
        <p14:creationId xmlns:p14="http://schemas.microsoft.com/office/powerpoint/2010/main" val="2676076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404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NOT FOUND, states that method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88636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409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CONFLICT, states conflict situation while executing the method for example, adding</a:t>
            </a:r>
          </a:p>
          <a:p>
            <a:r>
              <a:rPr lang="en-US" dirty="0"/>
              <a:t>duplicate entry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5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</a:t>
            </a:r>
            <a:r>
              <a:rPr lang="en-US" b="1" dirty="0" smtClean="0"/>
              <a:t>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service is a collection of open protocols and standards used for exchanging data between applications or systems. Software</a:t>
            </a:r>
          </a:p>
          <a:p>
            <a:r>
              <a:rPr lang="en-US" dirty="0"/>
              <a:t>applications written in various programming languages and running on various platforms can use web services to exchange data over</a:t>
            </a:r>
          </a:p>
          <a:p>
            <a:r>
              <a:rPr lang="en-US" dirty="0"/>
              <a:t>computer networks like</a:t>
            </a:r>
          </a:p>
          <a:p>
            <a:r>
              <a:rPr lang="en-US" dirty="0"/>
              <a:t>the Internet in a manner similar to inter-process communication on a single computer.</a:t>
            </a:r>
          </a:p>
        </p:txBody>
      </p:sp>
    </p:spTree>
    <p:extLst>
      <p:ext uri="{BB962C8B-B14F-4D97-AF65-F5344CB8AC3E}">
        <p14:creationId xmlns:p14="http://schemas.microsoft.com/office/powerpoint/2010/main" val="386267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HTTP Status Code 500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means, INTERNAL SERVER ERROR, states that server has thrown some exception while executing</a:t>
            </a:r>
          </a:p>
          <a:p>
            <a:r>
              <a:rPr lang="en-US" dirty="0"/>
              <a:t>the method.</a:t>
            </a:r>
          </a:p>
        </p:txBody>
      </p:sp>
    </p:spTree>
    <p:extLst>
      <p:ext uri="{BB962C8B-B14F-4D97-AF65-F5344CB8AC3E}">
        <p14:creationId xmlns:p14="http://schemas.microsoft.com/office/powerpoint/2010/main" val="1975195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JAX-RS?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JAX-RS stands for JAVA API for </a:t>
            </a:r>
            <a:r>
              <a:rPr lang="en-US" dirty="0" smtClean="0"/>
              <a:t>Restful </a:t>
            </a:r>
            <a:r>
              <a:rPr lang="en-US" dirty="0"/>
              <a:t>Web Services. JAX-RS is a JAVA based programming language API and specification</a:t>
            </a:r>
          </a:p>
          <a:p>
            <a:r>
              <a:rPr lang="en-US" dirty="0"/>
              <a:t>to provide support for created </a:t>
            </a:r>
            <a:r>
              <a:rPr lang="en-US" dirty="0" smtClean="0"/>
              <a:t>Restful Web services. </a:t>
            </a:r>
            <a:r>
              <a:rPr lang="en-US" dirty="0"/>
              <a:t>Its 2.0 version was released in 24 May 2013. JAX-RS makes heavy use of</a:t>
            </a:r>
          </a:p>
          <a:p>
            <a:r>
              <a:rPr lang="en-US" dirty="0"/>
              <a:t>annotations available from Java SE 5 to</a:t>
            </a:r>
          </a:p>
          <a:p>
            <a:r>
              <a:rPr lang="en-US" dirty="0"/>
              <a:t>simplify development of JAVA based web services creation and deployment. It also provides supports for creating clients for</a:t>
            </a:r>
          </a:p>
          <a:p>
            <a:r>
              <a:rPr lang="en-US" dirty="0" smtClean="0"/>
              <a:t>Restful </a:t>
            </a:r>
            <a:r>
              <a:rPr lang="en-US" dirty="0"/>
              <a:t>web services.</a:t>
            </a:r>
          </a:p>
        </p:txBody>
      </p:sp>
    </p:spTree>
    <p:extLst>
      <p:ext uri="{BB962C8B-B14F-4D97-AF65-F5344CB8AC3E}">
        <p14:creationId xmlns:p14="http://schemas.microsoft.com/office/powerpoint/2010/main" val="10353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REST 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set of architectural constraints (we will discuss them shortly) called Rest Style Constraints. Any service which satisfies</a:t>
            </a:r>
          </a:p>
          <a:p>
            <a:r>
              <a:rPr lang="en-US" dirty="0"/>
              <a:t>these constraints is called </a:t>
            </a:r>
            <a:r>
              <a:rPr lang="en-US" dirty="0" smtClean="0"/>
              <a:t>Restful </a:t>
            </a:r>
            <a:r>
              <a:rPr lang="en-US" dirty="0"/>
              <a:t>Web Service.</a:t>
            </a:r>
          </a:p>
          <a:p>
            <a:r>
              <a:rPr lang="en-US" dirty="0"/>
              <a:t>There are a lot of misconceptions about REST Web Services : They are over HTTP , based on JSON etc. Yes : More than 90% of</a:t>
            </a:r>
          </a:p>
          <a:p>
            <a:r>
              <a:rPr lang="en-US" dirty="0" smtClean="0"/>
              <a:t>Restful </a:t>
            </a:r>
            <a:r>
              <a:rPr lang="en-US" dirty="0"/>
              <a:t>Web Services are JSON over HTTP. But these are not necessary constraints. We can have </a:t>
            </a:r>
            <a:r>
              <a:rPr lang="en-US" dirty="0" smtClean="0"/>
              <a:t>Restful </a:t>
            </a:r>
            <a:r>
              <a:rPr lang="en-US" dirty="0"/>
              <a:t>Web Services which</a:t>
            </a:r>
          </a:p>
          <a:p>
            <a:r>
              <a:rPr lang="en-US" dirty="0"/>
              <a:t>are not using JSON and which are not over HTTP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0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important constraints for a </a:t>
            </a:r>
            <a:r>
              <a:rPr lang="en-US" b="1" dirty="0" smtClean="0"/>
              <a:t>Restful </a:t>
            </a:r>
            <a:r>
              <a:rPr lang="en-US" b="1" dirty="0"/>
              <a:t>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five important constraints for </a:t>
            </a:r>
            <a:r>
              <a:rPr lang="en-US" dirty="0" smtClean="0"/>
              <a:t>Restful </a:t>
            </a:r>
            <a:r>
              <a:rPr lang="en-US" dirty="0"/>
              <a:t>Web Service are</a:t>
            </a:r>
          </a:p>
          <a:p>
            <a:r>
              <a:rPr lang="en-US" dirty="0"/>
              <a:t>Client - Server : There should be a service producer and a service consumer.</a:t>
            </a:r>
          </a:p>
          <a:p>
            <a:r>
              <a:rPr lang="en-US" dirty="0"/>
              <a:t>The interface (URL) is uniform and exposing resources. Interface uses nouns (not actions)</a:t>
            </a:r>
          </a:p>
          <a:p>
            <a:r>
              <a:rPr lang="en-US" dirty="0" smtClean="0"/>
              <a:t>The </a:t>
            </a:r>
            <a:r>
              <a:rPr lang="en-US" dirty="0"/>
              <a:t>service is stateless. Even if the service is called 10 times, the result must be the same.</a:t>
            </a:r>
          </a:p>
          <a:p>
            <a:r>
              <a:rPr lang="en-US" dirty="0"/>
              <a:t>The service result should be Cacheable. HTTP cache, for example.</a:t>
            </a:r>
          </a:p>
          <a:p>
            <a:r>
              <a:rPr lang="en-US" dirty="0"/>
              <a:t>Service should assume a Layered architecture. Client should not assume direct connection to server - it might be getting info from a</a:t>
            </a:r>
          </a:p>
          <a:p>
            <a:r>
              <a:rPr lang="en-US" dirty="0"/>
              <a:t>middle layer - cache.</a:t>
            </a:r>
          </a:p>
        </p:txBody>
      </p:sp>
    </p:spTree>
    <p:extLst>
      <p:ext uri="{BB962C8B-B14F-4D97-AF65-F5344CB8AC3E}">
        <p14:creationId xmlns:p14="http://schemas.microsoft.com/office/powerpoint/2010/main" val="140671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Richardson Maturity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Richardson Maturity Model defines the maturity level of a Restful Web Service. Following are the different levels and their</a:t>
            </a:r>
          </a:p>
          <a:p>
            <a:r>
              <a:rPr lang="en-US" dirty="0"/>
              <a:t>characteristics.</a:t>
            </a:r>
          </a:p>
          <a:p>
            <a:r>
              <a:rPr lang="en-US" dirty="0"/>
              <a:t>Level 0 : Expose SOAP web services in REST style. Expose action based services (http://server/getPosts, http://server/deletePosts,</a:t>
            </a:r>
          </a:p>
          <a:p>
            <a:r>
              <a:rPr lang="en-US" dirty="0"/>
              <a:t>http://server/doThis, http://server/doThat </a:t>
            </a:r>
            <a:r>
              <a:rPr lang="en-US" dirty="0" smtClean="0"/>
              <a:t>etc.) </a:t>
            </a:r>
            <a:r>
              <a:rPr lang="en-US" dirty="0"/>
              <a:t>using REST.</a:t>
            </a:r>
          </a:p>
          <a:p>
            <a:r>
              <a:rPr lang="en-US" dirty="0"/>
              <a:t>Level 1 : Expose Resources with proper URI's (using nouns). Ex: http://server/accounts, http://server/accounts/10. However, HTTP</a:t>
            </a:r>
          </a:p>
          <a:p>
            <a:r>
              <a:rPr lang="en-US" dirty="0"/>
              <a:t>Methods are not used.</a:t>
            </a:r>
          </a:p>
          <a:p>
            <a:r>
              <a:rPr lang="en-US" dirty="0"/>
              <a:t>Level 2 : Resources use proper URI's + HTTP Methods. For example, to update an account, you do a PUT to . The create an</a:t>
            </a:r>
          </a:p>
          <a:p>
            <a:r>
              <a:rPr lang="en-US" dirty="0"/>
              <a:t>account, you do a POST to . Uri's look like posts/1/comments/5 and accounts/1/friends/1.</a:t>
            </a:r>
          </a:p>
          <a:p>
            <a:r>
              <a:rPr lang="en-US" dirty="0"/>
              <a:t>Level 3 : HATEOAS (Hypermedia as the engine of application state). You will tell not only about the information being requested</a:t>
            </a:r>
          </a:p>
          <a:p>
            <a:r>
              <a:rPr lang="en-US" dirty="0"/>
              <a:t>but also about the next possible actions that the service consumer can do. When requesting information about a </a:t>
            </a:r>
            <a:r>
              <a:rPr lang="en-US" dirty="0" smtClean="0"/>
              <a:t>Facebook </a:t>
            </a:r>
            <a:r>
              <a:rPr lang="en-US" dirty="0"/>
              <a:t>user, a</a:t>
            </a:r>
          </a:p>
          <a:p>
            <a:r>
              <a:rPr lang="en-US" dirty="0"/>
              <a:t>REST service can return user details along with information about how to get his recent posts, how to get his recent comments and</a:t>
            </a:r>
          </a:p>
          <a:p>
            <a:r>
              <a:rPr lang="en-US" dirty="0"/>
              <a:t>how to retrieve his friend's list.</a:t>
            </a:r>
          </a:p>
        </p:txBody>
      </p:sp>
    </p:spTree>
    <p:extLst>
      <p:ext uri="{BB962C8B-B14F-4D97-AF65-F5344CB8AC3E}">
        <p14:creationId xmlns:p14="http://schemas.microsoft.com/office/powerpoint/2010/main" val="3009599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best practices in designing </a:t>
            </a:r>
            <a:r>
              <a:rPr lang="en-US" b="1" dirty="0" smtClean="0"/>
              <a:t>Restful </a:t>
            </a:r>
            <a:r>
              <a:rPr lang="en-US" b="1" dirty="0"/>
              <a:t>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designing any API, the most important thing is to think about the api consumer i.e. the client who is going to use the service.</a:t>
            </a:r>
          </a:p>
          <a:p>
            <a:r>
              <a:rPr lang="en-US" dirty="0"/>
              <a:t>What are his needs? Does the service uri make sense to him? Does the request, response format make sense to him?</a:t>
            </a:r>
          </a:p>
          <a:p>
            <a:r>
              <a:rPr lang="en-US" dirty="0"/>
              <a:t>In Rest, we think Nouns (resources) and NOT Verbs (NOT actions). So, URI's should represent resources. URI's should be</a:t>
            </a:r>
          </a:p>
          <a:p>
            <a:r>
              <a:rPr lang="en-US" dirty="0"/>
              <a:t>hierarchical and as self descriptive as possible. Prefer plurals.</a:t>
            </a:r>
          </a:p>
          <a:p>
            <a:r>
              <a:rPr lang="en-US" dirty="0"/>
              <a:t>Always use HTTP Methods. Best practices with respect to each HTTP method is described in the next question.</a:t>
            </a:r>
          </a:p>
        </p:txBody>
      </p:sp>
    </p:spTree>
    <p:extLst>
      <p:ext uri="{BB962C8B-B14F-4D97-AF65-F5344CB8AC3E}">
        <p14:creationId xmlns:p14="http://schemas.microsoft.com/office/powerpoint/2010/main" val="648508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the best practices in using HTTP methods with 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: Should not update anything. Should be idempotent (same result in multiple calls). Possible Return Codes 200 (OK) + 404</a:t>
            </a:r>
          </a:p>
          <a:p>
            <a:r>
              <a:rPr lang="en-US" dirty="0"/>
              <a:t>(NOT FOUND) +400 (BAD REQUEST)</a:t>
            </a:r>
          </a:p>
          <a:p>
            <a:r>
              <a:rPr lang="en-US" dirty="0"/>
              <a:t>POST : Should create new resource. Ideally return JSON with link to newly created resource. Same return codes as get possible. In</a:t>
            </a:r>
          </a:p>
          <a:p>
            <a:r>
              <a:rPr lang="en-US" dirty="0"/>
              <a:t>addition : Return code 201 (CREATED) is possible.</a:t>
            </a:r>
          </a:p>
          <a:p>
            <a:r>
              <a:rPr lang="en-US" dirty="0"/>
              <a:t>PUT : Update a known resource. ex: update client details. Possible Return Codes : 200(OK)</a:t>
            </a:r>
          </a:p>
          <a:p>
            <a:r>
              <a:rPr lang="en-US" dirty="0"/>
              <a:t>DELETE : Used to delete a resource.</a:t>
            </a:r>
          </a:p>
        </p:txBody>
      </p:sp>
    </p:spTree>
    <p:extLst>
      <p:ext uri="{BB962C8B-B14F-4D97-AF65-F5344CB8AC3E}">
        <p14:creationId xmlns:p14="http://schemas.microsoft.com/office/powerpoint/2010/main" val="293618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 you explain a little bit about JAX-RS?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JAX-RS is the JEE Specification for Restful web services implemented by all JEE compliant web servers (and application servers).</a:t>
            </a:r>
          </a:p>
          <a:p>
            <a:r>
              <a:rPr lang="en-US" dirty="0"/>
              <a:t>Important Annotations:</a:t>
            </a:r>
          </a:p>
          <a:p>
            <a:r>
              <a:rPr lang="en-US" dirty="0" smtClean="0"/>
              <a:t>@Application Path("/"). </a:t>
            </a:r>
            <a:r>
              <a:rPr lang="en-US" dirty="0"/>
              <a:t>@Path("users") : used on class and methods to define the </a:t>
            </a:r>
            <a:r>
              <a:rPr lang="en-US" dirty="0" smtClean="0"/>
              <a:t>URL </a:t>
            </a:r>
            <a:r>
              <a:rPr lang="en-US" dirty="0"/>
              <a:t>path.</a:t>
            </a:r>
          </a:p>
          <a:p>
            <a:r>
              <a:rPr lang="en-US" dirty="0"/>
              <a:t>@GET @POST : Used to define the HTTP method that invokes the method.</a:t>
            </a:r>
          </a:p>
          <a:p>
            <a:r>
              <a:rPr lang="en-US" dirty="0"/>
              <a:t>@</a:t>
            </a:r>
            <a:r>
              <a:rPr lang="en-US" dirty="0" smtClean="0"/>
              <a:t>Produces(Media Type.APPLICATION_JSON</a:t>
            </a:r>
            <a:r>
              <a:rPr lang="en-US" dirty="0"/>
              <a:t>) : Defines the output format of Restful service.</a:t>
            </a:r>
          </a:p>
          <a:p>
            <a:r>
              <a:rPr lang="en-US" dirty="0"/>
              <a:t>@Path("/{id}") on method (and) @PathParam("id") on method parameter : This helps in defining a dynamic parameter in Rest URL.</a:t>
            </a:r>
          </a:p>
          <a:p>
            <a:r>
              <a:rPr lang="en-US" dirty="0"/>
              <a:t>@Path("{user_id}/followers/{follower_id}") is a more complicated example.</a:t>
            </a:r>
          </a:p>
          <a:p>
            <a:r>
              <a:rPr lang="en-US" dirty="0"/>
              <a:t>@QueryParam("page") : To define a method parameter ex: </a:t>
            </a:r>
            <a:r>
              <a:rPr lang="en-US" dirty="0" smtClean="0"/>
              <a:t>/users? Page=10</a:t>
            </a:r>
            <a:r>
              <a:rPr lang="en-US" dirty="0"/>
              <a:t>.</a:t>
            </a:r>
          </a:p>
          <a:p>
            <a:r>
              <a:rPr lang="en-US" dirty="0"/>
              <a:t>Useful methods:</a:t>
            </a:r>
          </a:p>
          <a:p>
            <a:r>
              <a:rPr lang="en-US" dirty="0" smtClean="0"/>
              <a:t>Response.OK(json Builder.build</a:t>
            </a:r>
            <a:r>
              <a:rPr lang="en-US" dirty="0"/>
              <a:t>()).build() returns json response with status code.</a:t>
            </a:r>
          </a:p>
          <a:p>
            <a:r>
              <a:rPr lang="en-US" dirty="0"/>
              <a:t>Json.createObjectBuilder(). add("id",user.getId()); creates a user object.</a:t>
            </a:r>
          </a:p>
        </p:txBody>
      </p:sp>
    </p:spTree>
    <p:extLst>
      <p:ext uri="{BB962C8B-B14F-4D97-AF65-F5344CB8AC3E}">
        <p14:creationId xmlns:p14="http://schemas.microsoft.com/office/powerpoint/2010/main" val="1233838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advantages of 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: Easy to consume from mobile devices also.</a:t>
            </a:r>
          </a:p>
          <a:p>
            <a:r>
              <a:rPr lang="en-US" dirty="0"/>
              <a:t>Easy to expose : Little or no restrictions on output format and communication protocol.</a:t>
            </a:r>
          </a:p>
          <a:p>
            <a:r>
              <a:rPr lang="en-US" dirty="0"/>
              <a:t>Most Restful services use HTTP protocol : Entire web is based on HTTP and is built for efficiency of HTTP. Things like HTTP</a:t>
            </a:r>
          </a:p>
          <a:p>
            <a:r>
              <a:rPr lang="en-US" dirty="0"/>
              <a:t>caching enable Restful services to be effective.</a:t>
            </a:r>
          </a:p>
          <a:p>
            <a:r>
              <a:rPr lang="en-US" dirty="0"/>
              <a:t>High Performance : Less xml &amp; soap overhead and More caching enable Restful services to be highly </a:t>
            </a:r>
            <a:r>
              <a:rPr lang="en-US" dirty="0" smtClean="0"/>
              <a:t>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9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difference between REST and SOAP Based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of all, REST is a set of architectural principles defining how a </a:t>
            </a:r>
            <a:r>
              <a:rPr lang="en-US" dirty="0" smtClean="0"/>
              <a:t>Restful </a:t>
            </a:r>
            <a:r>
              <a:rPr lang="en-US" dirty="0"/>
              <a:t>service should look look like. SOAP is a message</a:t>
            </a:r>
          </a:p>
          <a:p>
            <a:r>
              <a:rPr lang="en-US" dirty="0"/>
              <a:t>exchange format. SOAP defines the structure of message to exchanged. How should the header be? How should the request content</a:t>
            </a:r>
          </a:p>
          <a:p>
            <a:r>
              <a:rPr lang="en-US" dirty="0"/>
              <a:t>be? So, there is no real comparison between REST and SOAP.</a:t>
            </a:r>
          </a:p>
          <a:p>
            <a:r>
              <a:rPr lang="en-US" dirty="0"/>
              <a:t>Restful Sample Implementation : JSON over HTTP</a:t>
            </a:r>
          </a:p>
          <a:p>
            <a:r>
              <a:rPr lang="en-US" dirty="0"/>
              <a:t>SOAP Sample Implementation : XML over SOAP over HTTP</a:t>
            </a:r>
          </a:p>
          <a:p>
            <a:r>
              <a:rPr lang="en-US" dirty="0"/>
              <a:t>All comparison is between the Sample Restful and SOAP implementations described above.</a:t>
            </a:r>
          </a:p>
          <a:p>
            <a:r>
              <a:rPr lang="en-US" dirty="0"/>
              <a:t>REST is built over simple HTTP protocol. SOAP services are more complex to implement and more complex to consume.</a:t>
            </a:r>
          </a:p>
          <a:p>
            <a:r>
              <a:rPr lang="en-US" dirty="0"/>
              <a:t>REST has better performance and scalability. REST reads can be cached, SOAP based reads cannot be cached.</a:t>
            </a:r>
          </a:p>
          <a:p>
            <a:r>
              <a:rPr lang="en-US" dirty="0"/>
              <a:t>REST permits many different data formats (JSON is the most popular choice) where as SOAP only permits XML.</a:t>
            </a:r>
          </a:p>
          <a:p>
            <a:r>
              <a:rPr lang="en-US" dirty="0"/>
              <a:t>SOAP services have well defined structure and interface (WSDL).</a:t>
            </a:r>
          </a:p>
          <a:p>
            <a:r>
              <a:rPr lang="en-US" dirty="0"/>
              <a:t>SOAP is based on well defined standards (WS-Security, </a:t>
            </a:r>
            <a:r>
              <a:rPr lang="en-US" dirty="0" smtClean="0"/>
              <a:t>WS-Atomic Transaction </a:t>
            </a:r>
            <a:r>
              <a:rPr lang="en-US" dirty="0"/>
              <a:t>and </a:t>
            </a:r>
            <a:r>
              <a:rPr lang="en-US" dirty="0" smtClean="0"/>
              <a:t>WS-Reliable Messaging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3360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</a:t>
            </a:r>
            <a:r>
              <a:rPr lang="en-US" b="1" dirty="0" smtClean="0"/>
              <a:t>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based on REST Architecture are known as </a:t>
            </a:r>
            <a:r>
              <a:rPr lang="en-US" dirty="0" smtClean="0"/>
              <a:t>Restful </a:t>
            </a:r>
            <a:r>
              <a:rPr lang="en-US" dirty="0"/>
              <a:t>web services. These web services use HTTP methods to</a:t>
            </a:r>
          </a:p>
          <a:p>
            <a:r>
              <a:rPr lang="en-US" dirty="0"/>
              <a:t>implement the concept of REST architecture. A </a:t>
            </a:r>
            <a:r>
              <a:rPr lang="en-US" dirty="0" smtClean="0"/>
              <a:t>Restful </a:t>
            </a:r>
            <a:r>
              <a:rPr lang="en-US" dirty="0"/>
              <a:t>web service usually defines a URI, Uniform Resource Identifier a service,</a:t>
            </a:r>
          </a:p>
          <a:p>
            <a:r>
              <a:rPr lang="en-US" dirty="0"/>
              <a:t>provides resource representation such as</a:t>
            </a:r>
          </a:p>
          <a:p>
            <a:r>
              <a:rPr lang="en-US" dirty="0"/>
              <a:t>JSON and set of HTTP Methods.</a:t>
            </a:r>
          </a:p>
        </p:txBody>
      </p:sp>
    </p:spTree>
    <p:extLst>
      <p:ext uri="{BB962C8B-B14F-4D97-AF65-F5344CB8AC3E}">
        <p14:creationId xmlns:p14="http://schemas.microsoft.com/office/powerpoint/2010/main" val="184956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technology4nextvision</a:t>
            </a:r>
          </a:p>
        </p:txBody>
      </p:sp>
      <p:pic>
        <p:nvPicPr>
          <p:cNvPr id="1026" name="Picture 2" descr="E:\Interview Questions A2Z 2019\Template\subscro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6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Resource in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architecture treats every content as a resource. These resources can be text files, html pages, images, videos or dynamic</a:t>
            </a:r>
          </a:p>
          <a:p>
            <a:r>
              <a:rPr lang="en-US" dirty="0"/>
              <a:t>business data. REST Server simply provides access to resources and REST client accesses and modifies the resources. Here each</a:t>
            </a:r>
          </a:p>
          <a:p>
            <a:r>
              <a:rPr lang="en-US" dirty="0"/>
              <a:t>resource is identified by URIs/</a:t>
            </a:r>
          </a:p>
          <a:p>
            <a:r>
              <a:rPr lang="en-US" dirty="0"/>
              <a:t>global </a:t>
            </a:r>
            <a:r>
              <a:rPr lang="en-US" dirty="0" smtClean="0"/>
              <a:t>IDs.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27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represent a resource in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uses various representations to represent a resource where text, JSON, XML. XML and JSON are the most popular</a:t>
            </a:r>
          </a:p>
          <a:p>
            <a:r>
              <a:rPr lang="en-US" dirty="0"/>
              <a:t>representations of resources.</a:t>
            </a:r>
          </a:p>
        </p:txBody>
      </p:sp>
    </p:spTree>
    <p:extLst>
      <p:ext uri="{BB962C8B-B14F-4D97-AF65-F5344CB8AC3E}">
        <p14:creationId xmlns:p14="http://schemas.microsoft.com/office/powerpoint/2010/main" val="239721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best practices to design a resource representation?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are important points to be considered while designing a representation format of a resource in a </a:t>
            </a:r>
            <a:r>
              <a:rPr lang="en-US" dirty="0" smtClean="0"/>
              <a:t>Restful </a:t>
            </a:r>
            <a:r>
              <a:rPr lang="en-US" dirty="0"/>
              <a:t>web services ?</a:t>
            </a:r>
          </a:p>
          <a:p>
            <a:r>
              <a:rPr lang="en-US" dirty="0"/>
              <a:t>Understandability ? Both Server and Client should be able to understand and utilize the representation format of the resource.</a:t>
            </a:r>
          </a:p>
          <a:p>
            <a:r>
              <a:rPr lang="en-US" dirty="0"/>
              <a:t>Completeness ? Format should be able to represent a resource completely. For example, a resource can contain another resource.</a:t>
            </a:r>
          </a:p>
          <a:p>
            <a:r>
              <a:rPr lang="en-US" dirty="0"/>
              <a:t>Format should be able to represent simple as well as complex structures of resources.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5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</TotalTime>
  <Words>3496</Words>
  <Application>Microsoft Office PowerPoint</Application>
  <PresentationFormat>On-screen Show (4:3)</PresentationFormat>
  <Paragraphs>253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Clarity</vt:lpstr>
      <vt:lpstr>Welcome to technology4nextvision</vt:lpstr>
      <vt:lpstr>What REST stands for?</vt:lpstr>
      <vt:lpstr>What is REST?</vt:lpstr>
      <vt:lpstr>Name some of the commonly used HTTP methods used in REST based architecture?</vt:lpstr>
      <vt:lpstr>What are web services?</vt:lpstr>
      <vt:lpstr>What are Restful web services?</vt:lpstr>
      <vt:lpstr>What is a Resource in REST?</vt:lpstr>
      <vt:lpstr>How to represent a resource in REST?</vt:lpstr>
      <vt:lpstr>What are the best practices to design a resource representation?</vt:lpstr>
      <vt:lpstr>Which protocol is used by Restful web services?</vt:lpstr>
      <vt:lpstr>What is messaging in Restful web services?</vt:lpstr>
      <vt:lpstr>What are the core components of a HTTP Request?</vt:lpstr>
      <vt:lpstr>What are the core components of a HTTP response?</vt:lpstr>
      <vt:lpstr>What is addressing in Restful web services?</vt:lpstr>
      <vt:lpstr>What is URI?</vt:lpstr>
      <vt:lpstr>What is purpose of a URI in REST based web services?</vt:lpstr>
      <vt:lpstr>What is format of a URI in REST architecture?</vt:lpstr>
      <vt:lpstr>What is the purpose of HTTP Verb in REST based web services?</vt:lpstr>
      <vt:lpstr>What are the best practices to create a standard URI for a web service?</vt:lpstr>
      <vt:lpstr>What is statelessness in Restful Web services?</vt:lpstr>
      <vt:lpstr>What are the advantages of statelessness in Restful Web services?</vt:lpstr>
      <vt:lpstr>What are the disadvantages of statelessness in Restful Web services?</vt:lpstr>
      <vt:lpstr>What do you mean by idempotent operation?</vt:lpstr>
      <vt:lpstr>Which type of Web services methods are to be idempotent?</vt:lpstr>
      <vt:lpstr>Which type of Web services methods are to be read only?</vt:lpstr>
      <vt:lpstr>What is the difference between PUT and POST operations?</vt:lpstr>
      <vt:lpstr>What should be the purpose of OPTIONS method of Restful web services?</vt:lpstr>
      <vt:lpstr>What should be the purpose of HEAD method of Restful web services?</vt:lpstr>
      <vt:lpstr>What is caching?</vt:lpstr>
      <vt:lpstr>Which header of HTTP response, provides the date and time of the resource when it was created?</vt:lpstr>
      <vt:lpstr>Which header of HTTP response, provides the date and time of the resource when it was last modified?</vt:lpstr>
      <vt:lpstr>Which header of HTTP response provides control over caching?</vt:lpstr>
      <vt:lpstr>Which header of HTTP response sets expiration date and time of caching?</vt:lpstr>
      <vt:lpstr>Which directive of Cache Control Header of HTTP response indicates that resource is catchable by any component?</vt:lpstr>
      <vt:lpstr>Which directive of Cache Control Header of HTTP response indicates that resource is catchable by only client and server, no intermediary can cache the resource?</vt:lpstr>
      <vt:lpstr>Which directive of Cache Control Header of HTTP response indicates that resource is not catchable?</vt:lpstr>
      <vt:lpstr>Which directive of Cache Control Header of HTTP response can set the time limit of caching?</vt:lpstr>
      <vt:lpstr>Which directive of Cache Control Header of HTTP response provides indication to server to revalidate resource if max-age has passed?</vt:lpstr>
      <vt:lpstr>What are the best practices for caching?</vt:lpstr>
      <vt:lpstr>What are the best practices to be followed while designing a secure Restful web service?</vt:lpstr>
      <vt:lpstr>What is the purpose of HTTP Status Code?</vt:lpstr>
      <vt:lpstr>What HTTP Status Code 200 states?</vt:lpstr>
      <vt:lpstr>What HTTP Status Code 201 states?</vt:lpstr>
      <vt:lpstr>What HTTP Status Code 204 states?</vt:lpstr>
      <vt:lpstr>What HTTP Status Code 304 states?</vt:lpstr>
      <vt:lpstr>What HTTP Status Code 400 states?</vt:lpstr>
      <vt:lpstr>What HTTP Status Code 401 states?</vt:lpstr>
      <vt:lpstr>What HTTP Status Code 404 states?</vt:lpstr>
      <vt:lpstr>What HTTP Status Code 409 states?</vt:lpstr>
      <vt:lpstr>What HTTP Status Code 500 states?</vt:lpstr>
      <vt:lpstr>What is JAX-RS?</vt:lpstr>
      <vt:lpstr>What is a REST Web Service?</vt:lpstr>
      <vt:lpstr>What are important constraints for a Restful Web Service?</vt:lpstr>
      <vt:lpstr>What is Richardson Maturity Model?</vt:lpstr>
      <vt:lpstr>What are the best practices in designing Restful APIs?</vt:lpstr>
      <vt:lpstr>What are the best practices in using HTTP methods with Restful Web Services?</vt:lpstr>
      <vt:lpstr>Can you explain a little bit about JAX-RS?</vt:lpstr>
      <vt:lpstr>What are the advantages of Restful web services?</vt:lpstr>
      <vt:lpstr>What is the difference between REST and SOAP Based Services?</vt:lpstr>
      <vt:lpstr>technology4nextvision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Kharga</dc:creator>
  <cp:lastModifiedBy>Kharga</cp:lastModifiedBy>
  <cp:revision>15</cp:revision>
  <dcterms:created xsi:type="dcterms:W3CDTF">2019-02-17T06:06:28Z</dcterms:created>
  <dcterms:modified xsi:type="dcterms:W3CDTF">2019-02-17T07:58:00Z</dcterms:modified>
</cp:coreProperties>
</file>