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2CD8D3-A0DE-40F7-A12A-238A8AA2FD69}" type="datetimeFigureOut">
              <a:rPr lang="en-US" smtClean="0"/>
              <a:t>11/25/2018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3B919-A38B-45A0-9E62-D515C50BD34A}" type="slidenum">
              <a:rPr lang="en-US" smtClean="0"/>
              <a:t>‹#›</a:t>
            </a:fld>
            <a:endParaRPr lang="en-US"/>
          </a:p>
        </p:txBody>
      </p:sp>
    </p:spTree>
    <p:extLst>
      <p:ext uri="{BB962C8B-B14F-4D97-AF65-F5344CB8AC3E}">
        <p14:creationId xmlns:p14="http://schemas.microsoft.com/office/powerpoint/2010/main" val="3142163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2CD8D3-A0DE-40F7-A12A-238A8AA2FD69}" type="datetimeFigureOut">
              <a:rPr lang="en-US" smtClean="0"/>
              <a:t>11/25/2018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3B919-A38B-45A0-9E62-D515C50BD34A}" type="slidenum">
              <a:rPr lang="en-US" smtClean="0"/>
              <a:t>‹#›</a:t>
            </a:fld>
            <a:endParaRPr lang="en-US"/>
          </a:p>
        </p:txBody>
      </p:sp>
    </p:spTree>
    <p:extLst>
      <p:ext uri="{BB962C8B-B14F-4D97-AF65-F5344CB8AC3E}">
        <p14:creationId xmlns:p14="http://schemas.microsoft.com/office/powerpoint/2010/main" val="211785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2CD8D3-A0DE-40F7-A12A-238A8AA2FD69}" type="datetimeFigureOut">
              <a:rPr lang="en-US" smtClean="0"/>
              <a:t>11/25/2018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3B919-A38B-45A0-9E62-D515C50BD34A}" type="slidenum">
              <a:rPr lang="en-US" smtClean="0"/>
              <a:t>‹#›</a:t>
            </a:fld>
            <a:endParaRPr lang="en-US"/>
          </a:p>
        </p:txBody>
      </p:sp>
    </p:spTree>
    <p:extLst>
      <p:ext uri="{BB962C8B-B14F-4D97-AF65-F5344CB8AC3E}">
        <p14:creationId xmlns:p14="http://schemas.microsoft.com/office/powerpoint/2010/main" val="2801809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2CD8D3-A0DE-40F7-A12A-238A8AA2FD69}" type="datetimeFigureOut">
              <a:rPr lang="en-US" smtClean="0"/>
              <a:t>11/25/2018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3B919-A38B-45A0-9E62-D515C50BD34A}" type="slidenum">
              <a:rPr lang="en-US" smtClean="0"/>
              <a:t>‹#›</a:t>
            </a:fld>
            <a:endParaRPr lang="en-US"/>
          </a:p>
        </p:txBody>
      </p:sp>
    </p:spTree>
    <p:extLst>
      <p:ext uri="{BB962C8B-B14F-4D97-AF65-F5344CB8AC3E}">
        <p14:creationId xmlns:p14="http://schemas.microsoft.com/office/powerpoint/2010/main" val="795638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2CD8D3-A0DE-40F7-A12A-238A8AA2FD69}" type="datetimeFigureOut">
              <a:rPr lang="en-US" smtClean="0"/>
              <a:t>11/25/2018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3B919-A38B-45A0-9E62-D515C50BD34A}" type="slidenum">
              <a:rPr lang="en-US" smtClean="0"/>
              <a:t>‹#›</a:t>
            </a:fld>
            <a:endParaRPr lang="en-US"/>
          </a:p>
        </p:txBody>
      </p:sp>
    </p:spTree>
    <p:extLst>
      <p:ext uri="{BB962C8B-B14F-4D97-AF65-F5344CB8AC3E}">
        <p14:creationId xmlns:p14="http://schemas.microsoft.com/office/powerpoint/2010/main" val="388596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2CD8D3-A0DE-40F7-A12A-238A8AA2FD69}" type="datetimeFigureOut">
              <a:rPr lang="en-US" smtClean="0"/>
              <a:t>11/25/2018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3B919-A38B-45A0-9E62-D515C50BD34A}" type="slidenum">
              <a:rPr lang="en-US" smtClean="0"/>
              <a:t>‹#›</a:t>
            </a:fld>
            <a:endParaRPr lang="en-US"/>
          </a:p>
        </p:txBody>
      </p:sp>
    </p:spTree>
    <p:extLst>
      <p:ext uri="{BB962C8B-B14F-4D97-AF65-F5344CB8AC3E}">
        <p14:creationId xmlns:p14="http://schemas.microsoft.com/office/powerpoint/2010/main" val="3756325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2CD8D3-A0DE-40F7-A12A-238A8AA2FD69}" type="datetimeFigureOut">
              <a:rPr lang="en-US" smtClean="0"/>
              <a:t>11/25/2018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B3B919-A38B-45A0-9E62-D515C50BD34A}" type="slidenum">
              <a:rPr lang="en-US" smtClean="0"/>
              <a:t>‹#›</a:t>
            </a:fld>
            <a:endParaRPr lang="en-US"/>
          </a:p>
        </p:txBody>
      </p:sp>
    </p:spTree>
    <p:extLst>
      <p:ext uri="{BB962C8B-B14F-4D97-AF65-F5344CB8AC3E}">
        <p14:creationId xmlns:p14="http://schemas.microsoft.com/office/powerpoint/2010/main" val="884186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2CD8D3-A0DE-40F7-A12A-238A8AA2FD69}" type="datetimeFigureOut">
              <a:rPr lang="en-US" smtClean="0"/>
              <a:t>11/25/2018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B3B919-A38B-45A0-9E62-D515C50BD34A}" type="slidenum">
              <a:rPr lang="en-US" smtClean="0"/>
              <a:t>‹#›</a:t>
            </a:fld>
            <a:endParaRPr lang="en-US"/>
          </a:p>
        </p:txBody>
      </p:sp>
    </p:spTree>
    <p:extLst>
      <p:ext uri="{BB962C8B-B14F-4D97-AF65-F5344CB8AC3E}">
        <p14:creationId xmlns:p14="http://schemas.microsoft.com/office/powerpoint/2010/main" val="2876145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2CD8D3-A0DE-40F7-A12A-238A8AA2FD69}" type="datetimeFigureOut">
              <a:rPr lang="en-US" smtClean="0"/>
              <a:t>11/25/2018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B3B919-A38B-45A0-9E62-D515C50BD34A}" type="slidenum">
              <a:rPr lang="en-US" smtClean="0"/>
              <a:t>‹#›</a:t>
            </a:fld>
            <a:endParaRPr lang="en-US"/>
          </a:p>
        </p:txBody>
      </p:sp>
    </p:spTree>
    <p:extLst>
      <p:ext uri="{BB962C8B-B14F-4D97-AF65-F5344CB8AC3E}">
        <p14:creationId xmlns:p14="http://schemas.microsoft.com/office/powerpoint/2010/main" val="2396739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2CD8D3-A0DE-40F7-A12A-238A8AA2FD69}" type="datetimeFigureOut">
              <a:rPr lang="en-US" smtClean="0"/>
              <a:t>11/25/2018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3B919-A38B-45A0-9E62-D515C50BD34A}" type="slidenum">
              <a:rPr lang="en-US" smtClean="0"/>
              <a:t>‹#›</a:t>
            </a:fld>
            <a:endParaRPr lang="en-US"/>
          </a:p>
        </p:txBody>
      </p:sp>
    </p:spTree>
    <p:extLst>
      <p:ext uri="{BB962C8B-B14F-4D97-AF65-F5344CB8AC3E}">
        <p14:creationId xmlns:p14="http://schemas.microsoft.com/office/powerpoint/2010/main" val="4080090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2CD8D3-A0DE-40F7-A12A-238A8AA2FD69}" type="datetimeFigureOut">
              <a:rPr lang="en-US" smtClean="0"/>
              <a:t>11/25/2018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3B919-A38B-45A0-9E62-D515C50BD34A}" type="slidenum">
              <a:rPr lang="en-US" smtClean="0"/>
              <a:t>‹#›</a:t>
            </a:fld>
            <a:endParaRPr lang="en-US"/>
          </a:p>
        </p:txBody>
      </p:sp>
    </p:spTree>
    <p:extLst>
      <p:ext uri="{BB962C8B-B14F-4D97-AF65-F5344CB8AC3E}">
        <p14:creationId xmlns:p14="http://schemas.microsoft.com/office/powerpoint/2010/main" val="3250785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2CD8D3-A0DE-40F7-A12A-238A8AA2FD69}" type="datetimeFigureOut">
              <a:rPr lang="en-US" smtClean="0"/>
              <a:t>11/25/2018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3B919-A38B-45A0-9E62-D515C50BD34A}" type="slidenum">
              <a:rPr lang="en-US" smtClean="0"/>
              <a:t>‹#›</a:t>
            </a:fld>
            <a:endParaRPr lang="en-US"/>
          </a:p>
        </p:txBody>
      </p:sp>
    </p:spTree>
    <p:extLst>
      <p:ext uri="{BB962C8B-B14F-4D97-AF65-F5344CB8AC3E}">
        <p14:creationId xmlns:p14="http://schemas.microsoft.com/office/powerpoint/2010/main" val="2758889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docs.spring.io/spring-boot/docs/current/api/org/springframework/boot/test/json/GsonTester.html" TargetMode="External"/><Relationship Id="rId2" Type="http://schemas.openxmlformats.org/officeDocument/2006/relationships/hyperlink" Target="https://docs.spring.io/spring-boot/docs/current/api/org/springframework/boot/test/json/JacksonTester.html"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1"/>
            <a:ext cx="7772400" cy="2057399"/>
          </a:xfrm>
        </p:spPr>
        <p:txBody>
          <a:bodyPr/>
          <a:lstStyle/>
          <a:p>
            <a:r>
              <a:rPr lang="en-US" b="1" dirty="0" smtClean="0"/>
              <a:t>Technology4NextVision</a:t>
            </a:r>
            <a:endParaRPr lang="en-US" b="1" dirty="0"/>
          </a:p>
        </p:txBody>
      </p:sp>
      <p:sp>
        <p:nvSpPr>
          <p:cNvPr id="3" name="Subtitle 2"/>
          <p:cNvSpPr>
            <a:spLocks noGrp="1"/>
          </p:cNvSpPr>
          <p:nvPr>
            <p:ph type="subTitle" idx="1"/>
          </p:nvPr>
        </p:nvSpPr>
        <p:spPr/>
        <p:txBody>
          <a:bodyPr/>
          <a:lstStyle/>
          <a:p>
            <a:r>
              <a:rPr lang="en-US" b="1" dirty="0" smtClean="0">
                <a:solidFill>
                  <a:schemeClr val="tx1"/>
                </a:solidFill>
              </a:rPr>
              <a:t>A 2 Z Spring Framework Annotation Interview Questions And Answers 2018</a:t>
            </a:r>
            <a:endParaRPr lang="en-US" b="1" dirty="0">
              <a:solidFill>
                <a:schemeClr val="tx1"/>
              </a:solidFill>
            </a:endParaRPr>
          </a:p>
        </p:txBody>
      </p:sp>
    </p:spTree>
    <p:extLst>
      <p:ext uri="{BB962C8B-B14F-4D97-AF65-F5344CB8AC3E}">
        <p14:creationId xmlns:p14="http://schemas.microsoft.com/office/powerpoint/2010/main" val="10998035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@Component</a:t>
            </a:r>
            <a:br>
              <a:rPr lang="en-US" dirty="0"/>
            </a:br>
            <a:r>
              <a:rPr lang="en-US" dirty="0" smtClean="0"/>
              <a:t>Annotation</a:t>
            </a:r>
            <a:endParaRPr lang="en-US" dirty="0"/>
          </a:p>
        </p:txBody>
      </p:sp>
      <p:sp>
        <p:nvSpPr>
          <p:cNvPr id="3" name="Content Placeholder 2"/>
          <p:cNvSpPr>
            <a:spLocks noGrp="1"/>
          </p:cNvSpPr>
          <p:nvPr>
            <p:ph idx="1"/>
          </p:nvPr>
        </p:nvSpPr>
        <p:spPr/>
        <p:txBody>
          <a:bodyPr/>
          <a:lstStyle/>
          <a:p>
            <a:pPr algn="just"/>
            <a:r>
              <a:rPr lang="en-US" dirty="0"/>
              <a:t>This annotation is used on classes to indicate a </a:t>
            </a:r>
            <a:r>
              <a:rPr lang="en-US" dirty="0" smtClean="0"/>
              <a:t>Spring component</a:t>
            </a:r>
            <a:r>
              <a:rPr lang="en-US" dirty="0"/>
              <a:t>. The @Component annotation marks the Java class as a bean or say component so that the component-scanning mechanism of Spring can add into the application context</a:t>
            </a:r>
            <a:r>
              <a:rPr lang="en-US" dirty="0" smtClean="0"/>
              <a:t>.</a:t>
            </a:r>
            <a:endParaRPr lang="en-US" dirty="0"/>
          </a:p>
        </p:txBody>
      </p:sp>
    </p:spTree>
    <p:extLst>
      <p:ext uri="{BB962C8B-B14F-4D97-AF65-F5344CB8AC3E}">
        <p14:creationId xmlns:p14="http://schemas.microsoft.com/office/powerpoint/2010/main" val="1846865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a:t>
            </a:r>
            <a:br>
              <a:rPr lang="en-US" dirty="0"/>
            </a:br>
            <a:r>
              <a:rPr lang="en-US" dirty="0" smtClean="0"/>
              <a:t>Annotation</a:t>
            </a:r>
            <a:endParaRPr lang="en-US" dirty="0"/>
          </a:p>
        </p:txBody>
      </p:sp>
      <p:sp>
        <p:nvSpPr>
          <p:cNvPr id="3" name="Content Placeholder 2"/>
          <p:cNvSpPr>
            <a:spLocks noGrp="1"/>
          </p:cNvSpPr>
          <p:nvPr>
            <p:ph idx="1"/>
          </p:nvPr>
        </p:nvSpPr>
        <p:spPr/>
        <p:txBody>
          <a:bodyPr/>
          <a:lstStyle/>
          <a:p>
            <a:pPr algn="just"/>
            <a:r>
              <a:rPr lang="en-US" dirty="0"/>
              <a:t>The @Controller  annotation is used to indicate the class is a Spring controller. This annotation can be used to identify controllers for Spring MVC or Spring WebFlux.</a:t>
            </a:r>
          </a:p>
        </p:txBody>
      </p:sp>
    </p:spTree>
    <p:extLst>
      <p:ext uri="{BB962C8B-B14F-4D97-AF65-F5344CB8AC3E}">
        <p14:creationId xmlns:p14="http://schemas.microsoft.com/office/powerpoint/2010/main" val="2644804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@Service</a:t>
            </a:r>
            <a:br>
              <a:rPr lang="en-US" dirty="0"/>
            </a:br>
            <a:r>
              <a:rPr lang="en-US" dirty="0" smtClean="0"/>
              <a:t>Annotation</a:t>
            </a:r>
            <a:endParaRPr lang="en-US" dirty="0"/>
          </a:p>
        </p:txBody>
      </p:sp>
      <p:sp>
        <p:nvSpPr>
          <p:cNvPr id="3" name="Content Placeholder 2"/>
          <p:cNvSpPr>
            <a:spLocks noGrp="1"/>
          </p:cNvSpPr>
          <p:nvPr>
            <p:ph idx="1"/>
          </p:nvPr>
        </p:nvSpPr>
        <p:spPr/>
        <p:txBody>
          <a:bodyPr/>
          <a:lstStyle/>
          <a:p>
            <a:pPr algn="just"/>
            <a:r>
              <a:rPr lang="en-US" dirty="0"/>
              <a:t>This annotation is used on a class. The @Service marks a Java class that performs some service, such as execute business logic, perform calculations and call external APIs. This annotation is a specialized form of the@Component annotation intended to be used in the service layer</a:t>
            </a:r>
            <a:r>
              <a:rPr lang="en-US" dirty="0" smtClean="0"/>
              <a:t>.</a:t>
            </a:r>
            <a:endParaRPr lang="en-US" dirty="0"/>
          </a:p>
        </p:txBody>
      </p:sp>
    </p:spTree>
    <p:extLst>
      <p:ext uri="{BB962C8B-B14F-4D97-AF65-F5344CB8AC3E}">
        <p14:creationId xmlns:p14="http://schemas.microsoft.com/office/powerpoint/2010/main" val="1174298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@Repository</a:t>
            </a:r>
            <a:br>
              <a:rPr lang="en-US" dirty="0"/>
            </a:br>
            <a:r>
              <a:rPr lang="en-US" dirty="0" smtClean="0"/>
              <a:t>Annotation</a:t>
            </a:r>
            <a:endParaRPr lang="en-US" dirty="0"/>
          </a:p>
        </p:txBody>
      </p:sp>
      <p:sp>
        <p:nvSpPr>
          <p:cNvPr id="3" name="Content Placeholder 2"/>
          <p:cNvSpPr>
            <a:spLocks noGrp="1"/>
          </p:cNvSpPr>
          <p:nvPr>
            <p:ph idx="1"/>
          </p:nvPr>
        </p:nvSpPr>
        <p:spPr/>
        <p:txBody>
          <a:bodyPr>
            <a:normAutofit fontScale="92500" lnSpcReduction="10000"/>
          </a:bodyPr>
          <a:lstStyle/>
          <a:p>
            <a:pPr algn="just" fontAlgn="base"/>
            <a:r>
              <a:rPr lang="en-US" dirty="0"/>
              <a:t>This annotation is used on Java classes which directly access the database. The @Repository annotation works as marker for any class that fulfills the role of repository or Data Access Object.</a:t>
            </a:r>
          </a:p>
          <a:p>
            <a:pPr algn="just"/>
            <a:r>
              <a:rPr lang="en-US" dirty="0"/>
              <a:t>This annotation has a automatic translation feature. For example, when an exception occurs in the </a:t>
            </a:r>
            <a:r>
              <a:rPr lang="en-US" dirty="0" smtClean="0"/>
              <a:t>@Repository there </a:t>
            </a:r>
            <a:r>
              <a:rPr lang="en-US" dirty="0"/>
              <a:t>is a handler for that exception and there is no need to add a try catch </a:t>
            </a:r>
            <a:r>
              <a:rPr lang="en-US" dirty="0" smtClean="0"/>
              <a:t>block.</a:t>
            </a:r>
            <a:endParaRPr lang="en-US" dirty="0"/>
          </a:p>
        </p:txBody>
      </p:sp>
    </p:spTree>
    <p:extLst>
      <p:ext uri="{BB962C8B-B14F-4D97-AF65-F5344CB8AC3E}">
        <p14:creationId xmlns:p14="http://schemas.microsoft.com/office/powerpoint/2010/main" val="681590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a:bodyPr>
          <a:lstStyle/>
          <a:p>
            <a:r>
              <a:rPr lang="en-US" dirty="0"/>
              <a:t>@</a:t>
            </a:r>
            <a:r>
              <a:rPr lang="en-US" dirty="0" smtClean="0"/>
              <a:t>EnableAutoConfiguration</a:t>
            </a:r>
            <a:r>
              <a:rPr lang="en-US" dirty="0"/>
              <a:t/>
            </a:r>
            <a:br>
              <a:rPr lang="en-US" dirty="0"/>
            </a:br>
            <a:r>
              <a:rPr lang="en-US" dirty="0" smtClean="0"/>
              <a:t>Annotation</a:t>
            </a:r>
            <a:endParaRPr lang="en-US" dirty="0"/>
          </a:p>
        </p:txBody>
      </p:sp>
      <p:sp>
        <p:nvSpPr>
          <p:cNvPr id="3" name="Content Placeholder 2"/>
          <p:cNvSpPr>
            <a:spLocks noGrp="1"/>
          </p:cNvSpPr>
          <p:nvPr>
            <p:ph idx="1"/>
          </p:nvPr>
        </p:nvSpPr>
        <p:spPr/>
        <p:txBody>
          <a:bodyPr/>
          <a:lstStyle/>
          <a:p>
            <a:pPr algn="just"/>
            <a:r>
              <a:rPr lang="en-US" dirty="0"/>
              <a:t>This annotation is usually placed on the main application class. The @EnableAutoConfiguration annotation implicitly defines a base “search package”. This annotation tells Spring Boot to start adding beans based on classpath settings, other beans, and various property settings</a:t>
            </a:r>
          </a:p>
        </p:txBody>
      </p:sp>
    </p:spTree>
    <p:extLst>
      <p:ext uri="{BB962C8B-B14F-4D97-AF65-F5344CB8AC3E}">
        <p14:creationId xmlns:p14="http://schemas.microsoft.com/office/powerpoint/2010/main" val="1069146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@SpringBootApplication</a:t>
            </a:r>
            <a:br>
              <a:rPr lang="en-US" dirty="0"/>
            </a:br>
            <a:r>
              <a:rPr lang="en-US" dirty="0" smtClean="0"/>
              <a:t>Annotation</a:t>
            </a:r>
            <a:endParaRPr lang="en-US" dirty="0"/>
          </a:p>
        </p:txBody>
      </p:sp>
      <p:sp>
        <p:nvSpPr>
          <p:cNvPr id="3" name="Content Placeholder 2"/>
          <p:cNvSpPr>
            <a:spLocks noGrp="1"/>
          </p:cNvSpPr>
          <p:nvPr>
            <p:ph idx="1"/>
          </p:nvPr>
        </p:nvSpPr>
        <p:spPr/>
        <p:txBody>
          <a:bodyPr>
            <a:noAutofit/>
          </a:bodyPr>
          <a:lstStyle/>
          <a:p>
            <a:pPr algn="just" fontAlgn="base"/>
            <a:r>
              <a:rPr lang="en-US" sz="2000" dirty="0"/>
              <a:t>This annotation is used on the application class while setting up a Spring Boot project. The class that is annotated with the @SpringBootApplication must be kept in the base package. The one thing that the@SpringBootApplication does is a component scan. But it will scan only its sub-packages. As an example, if you put the class annotated with @SpringBootApplication in com.example then @SpringBootApplication will scan all its sub-packages, such as com.example.a, com.example.b, and com.example.a.x.</a:t>
            </a:r>
          </a:p>
          <a:p>
            <a:pPr algn="just" fontAlgn="base"/>
            <a:r>
              <a:rPr lang="en-US" sz="2000" dirty="0"/>
              <a:t>The @SpringBootApplication is a convenient annotation that adds all the following:</a:t>
            </a:r>
          </a:p>
          <a:p>
            <a:pPr lvl="0" algn="just" fontAlgn="base"/>
            <a:r>
              <a:rPr lang="en-US" sz="2000" dirty="0"/>
              <a:t>@Configuration</a:t>
            </a:r>
          </a:p>
          <a:p>
            <a:pPr lvl="0" algn="just" fontAlgn="base"/>
            <a:r>
              <a:rPr lang="en-US" sz="2000" dirty="0"/>
              <a:t>@EnableAutoConfiguration</a:t>
            </a:r>
          </a:p>
          <a:p>
            <a:pPr lvl="0" algn="just" fontAlgn="base"/>
            <a:r>
              <a:rPr lang="en-US" sz="2000" dirty="0"/>
              <a:t>@ComponentScan</a:t>
            </a:r>
          </a:p>
          <a:p>
            <a:pPr algn="just"/>
            <a:endParaRPr lang="en-US" sz="2000" dirty="0"/>
          </a:p>
        </p:txBody>
      </p:sp>
    </p:spTree>
    <p:extLst>
      <p:ext uri="{BB962C8B-B14F-4D97-AF65-F5344CB8AC3E}">
        <p14:creationId xmlns:p14="http://schemas.microsoft.com/office/powerpoint/2010/main" val="3124087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@RequestMapping</a:t>
            </a:r>
            <a:br>
              <a:rPr lang="en-US" dirty="0"/>
            </a:br>
            <a:r>
              <a:rPr lang="en-US" dirty="0" smtClean="0"/>
              <a:t>Annotation</a:t>
            </a:r>
            <a:endParaRPr lang="en-US" dirty="0"/>
          </a:p>
        </p:txBody>
      </p:sp>
      <p:sp>
        <p:nvSpPr>
          <p:cNvPr id="3" name="Content Placeholder 2"/>
          <p:cNvSpPr>
            <a:spLocks noGrp="1"/>
          </p:cNvSpPr>
          <p:nvPr>
            <p:ph idx="1"/>
          </p:nvPr>
        </p:nvSpPr>
        <p:spPr/>
        <p:txBody>
          <a:bodyPr>
            <a:normAutofit fontScale="70000" lnSpcReduction="20000"/>
          </a:bodyPr>
          <a:lstStyle/>
          <a:p>
            <a:pPr algn="just" fontAlgn="base"/>
            <a:r>
              <a:rPr lang="en-US" dirty="0"/>
              <a:t>This annotation is used both at class and method level. The @RequestMapping annotation is used to map web requests onto specific handler classes and handler methods. When @RequestMapping is used on class level it creates a base URI for which the controller will be used. When this annotation is used on methods it will give you the URI on which the handler methods will be executed. From this you can infer that the class level request mapping will remain the same whereas each handler method will have their own request mapping.</a:t>
            </a:r>
          </a:p>
          <a:p>
            <a:pPr algn="just"/>
            <a:r>
              <a:rPr lang="en-US" dirty="0"/>
              <a:t>Sometimes you may want to perform different operations based on the HTTP method used, even though the request URI may remain the same. In such situations, you can use the method attribute of @RequestMapping with an HTTP method value to narrow down the HTTP methods in order to invoke the methods of your class.</a:t>
            </a:r>
          </a:p>
        </p:txBody>
      </p:sp>
    </p:spTree>
    <p:extLst>
      <p:ext uri="{BB962C8B-B14F-4D97-AF65-F5344CB8AC3E}">
        <p14:creationId xmlns:p14="http://schemas.microsoft.com/office/powerpoint/2010/main" val="1707323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@CookieValue</a:t>
            </a:r>
            <a:br>
              <a:rPr lang="en-US" dirty="0"/>
            </a:br>
            <a:r>
              <a:rPr lang="en-US" dirty="0" smtClean="0"/>
              <a:t>Annotation</a:t>
            </a:r>
            <a:endParaRPr lang="en-US" dirty="0"/>
          </a:p>
        </p:txBody>
      </p:sp>
      <p:sp>
        <p:nvSpPr>
          <p:cNvPr id="3" name="Content Placeholder 2"/>
          <p:cNvSpPr>
            <a:spLocks noGrp="1"/>
          </p:cNvSpPr>
          <p:nvPr>
            <p:ph idx="1"/>
          </p:nvPr>
        </p:nvSpPr>
        <p:spPr/>
        <p:txBody>
          <a:bodyPr>
            <a:normAutofit fontScale="92500" lnSpcReduction="20000"/>
          </a:bodyPr>
          <a:lstStyle/>
          <a:p>
            <a:pPr algn="just" fontAlgn="base"/>
            <a:r>
              <a:rPr lang="en-US" dirty="0"/>
              <a:t>This annotation is used at method parameter level. @CookieValue is used as argument of request mapping method. The HTTP cookie is bound to the @CookieValue parameter for a given cookie name. This annotation is used in the method annotated with @RequestMapping.</a:t>
            </a:r>
            <a:br>
              <a:rPr lang="en-US" dirty="0"/>
            </a:br>
            <a:r>
              <a:rPr lang="en-US" dirty="0"/>
              <a:t>Let us consider that the following cookie value is received with a http request:</a:t>
            </a:r>
          </a:p>
          <a:p>
            <a:pPr algn="just" fontAlgn="base"/>
            <a:r>
              <a:rPr lang="en-US" dirty="0"/>
              <a:t>JSESSIONID=418AB76CD83EF94U85YD34W</a:t>
            </a:r>
          </a:p>
          <a:p>
            <a:pPr algn="just"/>
            <a:r>
              <a:rPr lang="en-US" dirty="0"/>
              <a:t>To get the value of the cookie, use @CookieValue like this</a:t>
            </a:r>
          </a:p>
        </p:txBody>
      </p:sp>
    </p:spTree>
    <p:extLst>
      <p:ext uri="{BB962C8B-B14F-4D97-AF65-F5344CB8AC3E}">
        <p14:creationId xmlns:p14="http://schemas.microsoft.com/office/powerpoint/2010/main" val="3397722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@CrossOrigin</a:t>
            </a:r>
            <a:br>
              <a:rPr lang="en-US" dirty="0"/>
            </a:br>
            <a:r>
              <a:rPr lang="en-US" dirty="0" smtClean="0"/>
              <a:t>Annotation</a:t>
            </a:r>
            <a:endParaRPr lang="en-US" dirty="0"/>
          </a:p>
        </p:txBody>
      </p:sp>
      <p:sp>
        <p:nvSpPr>
          <p:cNvPr id="3" name="Content Placeholder 2"/>
          <p:cNvSpPr>
            <a:spLocks noGrp="1"/>
          </p:cNvSpPr>
          <p:nvPr>
            <p:ph idx="1"/>
          </p:nvPr>
        </p:nvSpPr>
        <p:spPr/>
        <p:txBody>
          <a:bodyPr>
            <a:normAutofit fontScale="77500" lnSpcReduction="20000"/>
          </a:bodyPr>
          <a:lstStyle/>
          <a:p>
            <a:pPr algn="just" fontAlgn="base"/>
            <a:r>
              <a:rPr lang="en-US" dirty="0"/>
              <a:t>This annotation is used both at class and method level to enable cross origin requests. In many cases the host that serves JavaScript will be different from the host that serves the data. In such a case Cross Origin Resource Sharing (CORS) enables cross-domain communication. To enable this communication you just need to add the@CrossOrigin annotation.</a:t>
            </a:r>
          </a:p>
          <a:p>
            <a:pPr algn="just" fontAlgn="base"/>
            <a:r>
              <a:rPr lang="en-US" dirty="0"/>
              <a:t>By default the @CrossOrigin annotation allows all origin, all headers, the HTTP methods specified in the@RequestMapping annotation and maxAge of 30 min. You can customize the behavior by specifying the corresponding attribute values.</a:t>
            </a:r>
          </a:p>
          <a:p>
            <a:pPr algn="just" fontAlgn="base"/>
            <a:r>
              <a:rPr lang="en-US" dirty="0"/>
              <a:t>An example to use @CrossOrigin at both controller and handler method levels is this.</a:t>
            </a:r>
          </a:p>
          <a:p>
            <a:pPr algn="just"/>
            <a:endParaRPr lang="en-US" dirty="0"/>
          </a:p>
        </p:txBody>
      </p:sp>
    </p:spTree>
    <p:extLst>
      <p:ext uri="{BB962C8B-B14F-4D97-AF65-F5344CB8AC3E}">
        <p14:creationId xmlns:p14="http://schemas.microsoft.com/office/powerpoint/2010/main" val="2384412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@GetMapping</a:t>
            </a:r>
            <a:br>
              <a:rPr lang="en-US" dirty="0"/>
            </a:br>
            <a:r>
              <a:rPr lang="en-US" dirty="0" smtClean="0"/>
              <a:t>Annotation</a:t>
            </a:r>
            <a:endParaRPr lang="en-US" dirty="0"/>
          </a:p>
        </p:txBody>
      </p:sp>
      <p:sp>
        <p:nvSpPr>
          <p:cNvPr id="3" name="Content Placeholder 2"/>
          <p:cNvSpPr>
            <a:spLocks noGrp="1"/>
          </p:cNvSpPr>
          <p:nvPr>
            <p:ph idx="1"/>
          </p:nvPr>
        </p:nvSpPr>
        <p:spPr/>
        <p:txBody>
          <a:bodyPr/>
          <a:lstStyle/>
          <a:p>
            <a:pPr algn="just"/>
            <a:r>
              <a:rPr lang="en-US" dirty="0"/>
              <a:t>This annotation is used for mapping HTTP GET requests onto specific handler methods. @GetMapping is a composed annotation that acts as a shortcut for @RequestMapping(method = RequestMethod.GET</a:t>
            </a:r>
            <a:r>
              <a:rPr lang="en-US" dirty="0" smtClean="0"/>
              <a:t>)</a:t>
            </a:r>
            <a:endParaRPr lang="en-US" dirty="0"/>
          </a:p>
        </p:txBody>
      </p:sp>
    </p:spTree>
    <p:extLst>
      <p:ext uri="{BB962C8B-B14F-4D97-AF65-F5344CB8AC3E}">
        <p14:creationId xmlns:p14="http://schemas.microsoft.com/office/powerpoint/2010/main" val="4277915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@Required</a:t>
            </a:r>
            <a:br>
              <a:rPr lang="en-US" dirty="0"/>
            </a:br>
            <a:r>
              <a:rPr lang="en-US" dirty="0" smtClean="0"/>
              <a:t>Annotation</a:t>
            </a:r>
            <a:endParaRPr lang="en-US" dirty="0"/>
          </a:p>
        </p:txBody>
      </p:sp>
      <p:sp>
        <p:nvSpPr>
          <p:cNvPr id="3" name="Content Placeholder 2"/>
          <p:cNvSpPr>
            <a:spLocks noGrp="1"/>
          </p:cNvSpPr>
          <p:nvPr>
            <p:ph idx="1"/>
          </p:nvPr>
        </p:nvSpPr>
        <p:spPr/>
        <p:txBody>
          <a:bodyPr/>
          <a:lstStyle/>
          <a:p>
            <a:pPr algn="just"/>
            <a:r>
              <a:rPr lang="en-US" dirty="0"/>
              <a:t>This annotation is applied on bean setter methods. Consider a scenario where you need to enforce a required property. The @Required annotation indicates that the affected bean must be populated at configuration time with the required property. Otherwise an exception of type BeanInitializationException is thrown.</a:t>
            </a:r>
          </a:p>
          <a:p>
            <a:pPr marL="0" indent="0" algn="just">
              <a:buNone/>
            </a:pPr>
            <a:endParaRPr lang="en-US" dirty="0"/>
          </a:p>
        </p:txBody>
      </p:sp>
    </p:spTree>
    <p:extLst>
      <p:ext uri="{BB962C8B-B14F-4D97-AF65-F5344CB8AC3E}">
        <p14:creationId xmlns:p14="http://schemas.microsoft.com/office/powerpoint/2010/main" val="2265113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@PostMapping</a:t>
            </a:r>
            <a:br>
              <a:rPr lang="en-US" dirty="0"/>
            </a:br>
            <a:endParaRPr lang="en-US" dirty="0"/>
          </a:p>
        </p:txBody>
      </p:sp>
      <p:sp>
        <p:nvSpPr>
          <p:cNvPr id="3" name="Content Placeholder 2"/>
          <p:cNvSpPr>
            <a:spLocks noGrp="1"/>
          </p:cNvSpPr>
          <p:nvPr>
            <p:ph idx="1"/>
          </p:nvPr>
        </p:nvSpPr>
        <p:spPr/>
        <p:txBody>
          <a:bodyPr/>
          <a:lstStyle/>
          <a:p>
            <a:pPr algn="just"/>
            <a:r>
              <a:rPr lang="en-US" dirty="0"/>
              <a:t>This annotation is used for mapping HTTP POST requests onto specific handler methods. @PostMapping is a composed annotation that acts as a shortcut for @RequestMapping(method = RequestMethod.POST)</a:t>
            </a:r>
          </a:p>
          <a:p>
            <a:pPr marL="0" indent="0" algn="just">
              <a:buNone/>
            </a:pPr>
            <a:endParaRPr lang="en-US" dirty="0"/>
          </a:p>
        </p:txBody>
      </p:sp>
    </p:spTree>
    <p:extLst>
      <p:ext uri="{BB962C8B-B14F-4D97-AF65-F5344CB8AC3E}">
        <p14:creationId xmlns:p14="http://schemas.microsoft.com/office/powerpoint/2010/main" val="107696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@PutMapping</a:t>
            </a:r>
            <a:br>
              <a:rPr lang="en-US" dirty="0"/>
            </a:br>
            <a:r>
              <a:rPr lang="en-US" dirty="0" smtClean="0"/>
              <a:t>Annotation</a:t>
            </a:r>
            <a:endParaRPr lang="en-US" dirty="0"/>
          </a:p>
        </p:txBody>
      </p:sp>
      <p:sp>
        <p:nvSpPr>
          <p:cNvPr id="3" name="Content Placeholder 2"/>
          <p:cNvSpPr>
            <a:spLocks noGrp="1"/>
          </p:cNvSpPr>
          <p:nvPr>
            <p:ph idx="1"/>
          </p:nvPr>
        </p:nvSpPr>
        <p:spPr/>
        <p:txBody>
          <a:bodyPr/>
          <a:lstStyle/>
          <a:p>
            <a:pPr algn="just"/>
            <a:r>
              <a:rPr lang="en-US" dirty="0"/>
              <a:t>This annotation is used for mapping HTTP PUT requests onto specific handler methods. @PutMapping is a composed annotation that acts as a shortcut for @RequestMapping(method = RequestMethod.PUT</a:t>
            </a:r>
            <a:r>
              <a:rPr lang="en-US" dirty="0" smtClean="0"/>
              <a:t>)</a:t>
            </a:r>
            <a:endParaRPr lang="en-US" dirty="0"/>
          </a:p>
        </p:txBody>
      </p:sp>
    </p:spTree>
    <p:extLst>
      <p:ext uri="{BB962C8B-B14F-4D97-AF65-F5344CB8AC3E}">
        <p14:creationId xmlns:p14="http://schemas.microsoft.com/office/powerpoint/2010/main" val="523983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@PatchMapping</a:t>
            </a:r>
            <a:br>
              <a:rPr lang="en-US" dirty="0"/>
            </a:br>
            <a:r>
              <a:rPr lang="en-US" dirty="0" smtClean="0"/>
              <a:t>Annotation</a:t>
            </a:r>
            <a:endParaRPr lang="en-US" dirty="0"/>
          </a:p>
        </p:txBody>
      </p:sp>
      <p:sp>
        <p:nvSpPr>
          <p:cNvPr id="3" name="Content Placeholder 2"/>
          <p:cNvSpPr>
            <a:spLocks noGrp="1"/>
          </p:cNvSpPr>
          <p:nvPr>
            <p:ph idx="1"/>
          </p:nvPr>
        </p:nvSpPr>
        <p:spPr/>
        <p:txBody>
          <a:bodyPr/>
          <a:lstStyle/>
          <a:p>
            <a:pPr algn="just"/>
            <a:r>
              <a:rPr lang="en-US" dirty="0"/>
              <a:t>This annotation is used for mapping HTTP PATCH requests onto specific handler methods. @PatchMapping is a composed annotation that acts as a shortcut for @RequestMapping(method = RequestMethod.PATCH)</a:t>
            </a:r>
          </a:p>
          <a:p>
            <a:pPr marL="0" indent="0" algn="just">
              <a:buNone/>
            </a:pPr>
            <a:endParaRPr lang="en-US" dirty="0"/>
          </a:p>
        </p:txBody>
      </p:sp>
    </p:spTree>
    <p:extLst>
      <p:ext uri="{BB962C8B-B14F-4D97-AF65-F5344CB8AC3E}">
        <p14:creationId xmlns:p14="http://schemas.microsoft.com/office/powerpoint/2010/main" val="4016742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@DeleteMapping</a:t>
            </a:r>
            <a:br>
              <a:rPr lang="en-US" dirty="0"/>
            </a:br>
            <a:r>
              <a:rPr lang="en-US" dirty="0" smtClean="0"/>
              <a:t>Annotation</a:t>
            </a:r>
            <a:endParaRPr lang="en-US" dirty="0"/>
          </a:p>
        </p:txBody>
      </p:sp>
      <p:sp>
        <p:nvSpPr>
          <p:cNvPr id="3" name="Content Placeholder 2"/>
          <p:cNvSpPr>
            <a:spLocks noGrp="1"/>
          </p:cNvSpPr>
          <p:nvPr>
            <p:ph idx="1"/>
          </p:nvPr>
        </p:nvSpPr>
        <p:spPr/>
        <p:txBody>
          <a:bodyPr/>
          <a:lstStyle/>
          <a:p>
            <a:pPr algn="just"/>
            <a:r>
              <a:rPr lang="en-US" dirty="0"/>
              <a:t>This annotation is used for mapping HTTP DELETE requests onto specific handler methods. @DeleteMapping is a composed annotation that acts as a shortcut for @RequestMapping(method = RequestMethod.DELETE</a:t>
            </a:r>
            <a:r>
              <a:rPr lang="en-US" dirty="0" smtClean="0"/>
              <a:t>)</a:t>
            </a:r>
            <a:endParaRPr lang="en-US" dirty="0"/>
          </a:p>
        </p:txBody>
      </p:sp>
    </p:spTree>
    <p:extLst>
      <p:ext uri="{BB962C8B-B14F-4D97-AF65-F5344CB8AC3E}">
        <p14:creationId xmlns:p14="http://schemas.microsoft.com/office/powerpoint/2010/main" val="911236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@ExceptionHandler</a:t>
            </a:r>
            <a:br>
              <a:rPr lang="en-US" dirty="0"/>
            </a:br>
            <a:r>
              <a:rPr lang="en-US" dirty="0" smtClean="0"/>
              <a:t>Annotation</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This annotation is used at method levels to handle exception at the controller level. The @ExceptionHandlerannotation is used to define the class of exception it will catch. You can use this annotation on methods that should be invoked to handle an exception. The @ExceptionHandler values can be set to an array of Exception types. If an exception is thrown that matches one of the types in the list, then the method annotated with matching @ExceptionHandler will be invoked.</a:t>
            </a:r>
          </a:p>
          <a:p>
            <a:pPr algn="just"/>
            <a:endParaRPr lang="en-US" dirty="0"/>
          </a:p>
        </p:txBody>
      </p:sp>
    </p:spTree>
    <p:extLst>
      <p:ext uri="{BB962C8B-B14F-4D97-AF65-F5344CB8AC3E}">
        <p14:creationId xmlns:p14="http://schemas.microsoft.com/office/powerpoint/2010/main" val="2136521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@InitBinder</a:t>
            </a:r>
            <a:br>
              <a:rPr lang="en-US" dirty="0"/>
            </a:br>
            <a:r>
              <a:rPr lang="en-US" dirty="0" smtClean="0"/>
              <a:t>Annotation</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This annotation is a method level annotation that plays the role of identifying the methods which initialize theWebDataBinder - a DataBinder that binds the request parameter to JavaBean objects. To customise request parameter data binding , you can use @InitBinder annotated methods within our controller. The methods annotated with @InitBinder all argument types that handler methods support.</a:t>
            </a:r>
            <a:br>
              <a:rPr lang="en-US" dirty="0"/>
            </a:br>
            <a:r>
              <a:rPr lang="en-US" dirty="0"/>
              <a:t>The @InitBinder annotated methods will get called for each HTTP request if you don’t specify the value element of this annotation. The value element can be a single or multiple form names or request parameters that the </a:t>
            </a:r>
            <a:r>
              <a:rPr lang="en-US" dirty="0" err="1"/>
              <a:t>init</a:t>
            </a:r>
            <a:r>
              <a:rPr lang="en-US" dirty="0"/>
              <a:t> binder method is applied to.</a:t>
            </a:r>
          </a:p>
          <a:p>
            <a:pPr algn="just"/>
            <a:endParaRPr lang="en-US" dirty="0"/>
          </a:p>
        </p:txBody>
      </p:sp>
    </p:spTree>
    <p:extLst>
      <p:ext uri="{BB962C8B-B14F-4D97-AF65-F5344CB8AC3E}">
        <p14:creationId xmlns:p14="http://schemas.microsoft.com/office/powerpoint/2010/main" val="3624011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@Mappings and @</a:t>
            </a:r>
            <a:r>
              <a:rPr lang="en-US" dirty="0" smtClean="0"/>
              <a:t>Mapping</a:t>
            </a:r>
            <a:br>
              <a:rPr lang="en-US" dirty="0" smtClean="0"/>
            </a:br>
            <a:r>
              <a:rPr lang="en-US" dirty="0" smtClean="0"/>
              <a:t>Annotation</a:t>
            </a:r>
            <a:endParaRPr lang="en-US" dirty="0"/>
          </a:p>
        </p:txBody>
      </p:sp>
      <p:sp>
        <p:nvSpPr>
          <p:cNvPr id="3" name="Content Placeholder 2"/>
          <p:cNvSpPr>
            <a:spLocks noGrp="1"/>
          </p:cNvSpPr>
          <p:nvPr>
            <p:ph idx="1"/>
          </p:nvPr>
        </p:nvSpPr>
        <p:spPr/>
        <p:txBody>
          <a:bodyPr>
            <a:normAutofit lnSpcReduction="10000"/>
          </a:bodyPr>
          <a:lstStyle/>
          <a:p>
            <a:pPr algn="just"/>
            <a:r>
              <a:rPr lang="en-US" dirty="0"/>
              <a:t>This annotation is used on fields. The @Mapping annotation is a meta annotation that indicates a web mapping annotation. When mapping different field names, you need to configure the source field to its target field and to do that you have to add the @Mappings annotation. This annotation accepts an array of @Mapping having the source and the target fields</a:t>
            </a:r>
            <a:endParaRPr lang="en-US" dirty="0"/>
          </a:p>
        </p:txBody>
      </p:sp>
    </p:spTree>
    <p:extLst>
      <p:ext uri="{BB962C8B-B14F-4D97-AF65-F5344CB8AC3E}">
        <p14:creationId xmlns:p14="http://schemas.microsoft.com/office/powerpoint/2010/main" val="3123557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@MatrixVariable</a:t>
            </a:r>
            <a:br>
              <a:rPr lang="en-US" dirty="0"/>
            </a:br>
            <a:r>
              <a:rPr lang="en-US" dirty="0" smtClean="0"/>
              <a:t>Annotation</a:t>
            </a:r>
            <a:endParaRPr lang="en-US" dirty="0"/>
          </a:p>
        </p:txBody>
      </p:sp>
      <p:sp>
        <p:nvSpPr>
          <p:cNvPr id="3" name="Content Placeholder 2"/>
          <p:cNvSpPr>
            <a:spLocks noGrp="1"/>
          </p:cNvSpPr>
          <p:nvPr>
            <p:ph idx="1"/>
          </p:nvPr>
        </p:nvSpPr>
        <p:spPr/>
        <p:txBody>
          <a:bodyPr>
            <a:normAutofit lnSpcReduction="10000"/>
          </a:bodyPr>
          <a:lstStyle/>
          <a:p>
            <a:pPr algn="just"/>
            <a:r>
              <a:rPr lang="en-US" dirty="0"/>
              <a:t>This annotation is used to annotate request handler method arguments so that Spring can inject the relevant bits of matrix URI. Matrix variables can appear on any segment each separated by a semicolon. If a URL contains matrix variables, the request mapping pattern must represent them with a URI template. The@MatrixVariable annotation ensures that the request is matched with the correct matrix variables of the </a:t>
            </a:r>
            <a:r>
              <a:rPr lang="en-US" dirty="0" smtClean="0"/>
              <a:t>URI.</a:t>
            </a:r>
            <a:endParaRPr lang="en-US" dirty="0"/>
          </a:p>
        </p:txBody>
      </p:sp>
    </p:spTree>
    <p:extLst>
      <p:ext uri="{BB962C8B-B14F-4D97-AF65-F5344CB8AC3E}">
        <p14:creationId xmlns:p14="http://schemas.microsoft.com/office/powerpoint/2010/main" val="4203473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@PathVariable</a:t>
            </a:r>
            <a:br>
              <a:rPr lang="en-US" dirty="0"/>
            </a:br>
            <a:r>
              <a:rPr lang="en-US" dirty="0" smtClean="0"/>
              <a:t>Annotation</a:t>
            </a:r>
            <a:endParaRPr lang="en-US" dirty="0"/>
          </a:p>
        </p:txBody>
      </p:sp>
      <p:sp>
        <p:nvSpPr>
          <p:cNvPr id="3" name="Content Placeholder 2"/>
          <p:cNvSpPr>
            <a:spLocks noGrp="1"/>
          </p:cNvSpPr>
          <p:nvPr>
            <p:ph idx="1"/>
          </p:nvPr>
        </p:nvSpPr>
        <p:spPr/>
        <p:txBody>
          <a:bodyPr/>
          <a:lstStyle/>
          <a:p>
            <a:pPr algn="just"/>
            <a:r>
              <a:rPr lang="en-US" dirty="0"/>
              <a:t>This annotation is used to annotate request handler method arguments. The @RequestMapping annotation can be used to handle dynamic changes in the URI where certain URI value acts as a parameter. You can specify this parameter using a regular expression. The @PathVariable annotation can be used declare this </a:t>
            </a:r>
            <a:r>
              <a:rPr lang="en-US" dirty="0" smtClean="0"/>
              <a:t>parameter.</a:t>
            </a:r>
            <a:endParaRPr lang="en-US" dirty="0"/>
          </a:p>
        </p:txBody>
      </p:sp>
    </p:spTree>
    <p:extLst>
      <p:ext uri="{BB962C8B-B14F-4D97-AF65-F5344CB8AC3E}">
        <p14:creationId xmlns:p14="http://schemas.microsoft.com/office/powerpoint/2010/main" val="362939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@RequestAttribute</a:t>
            </a:r>
            <a:br>
              <a:rPr lang="en-US" dirty="0"/>
            </a:br>
            <a:r>
              <a:rPr lang="en-US" dirty="0" smtClean="0"/>
              <a:t>Annotation</a:t>
            </a:r>
            <a:endParaRPr lang="en-US" dirty="0"/>
          </a:p>
        </p:txBody>
      </p:sp>
      <p:sp>
        <p:nvSpPr>
          <p:cNvPr id="3" name="Content Placeholder 2"/>
          <p:cNvSpPr>
            <a:spLocks noGrp="1"/>
          </p:cNvSpPr>
          <p:nvPr>
            <p:ph idx="1"/>
          </p:nvPr>
        </p:nvSpPr>
        <p:spPr/>
        <p:txBody>
          <a:bodyPr>
            <a:normAutofit lnSpcReduction="10000"/>
          </a:bodyPr>
          <a:lstStyle/>
          <a:p>
            <a:pPr algn="just"/>
            <a:r>
              <a:rPr lang="en-US" dirty="0"/>
              <a:t>This annotation is used to bind the request attribute to a handler method parameter. Spring retrieves the named attributes value to populate the parameter annotated with @RequestAttribute. While the @RequestParamannotation is used bind the parameter values from query string, the @RequestAttribute is used to access the objects which have been populated on the server side.</a:t>
            </a:r>
          </a:p>
          <a:p>
            <a:pPr marL="0" indent="0" algn="just">
              <a:buNone/>
            </a:pPr>
            <a:endParaRPr lang="en-US" dirty="0"/>
          </a:p>
        </p:txBody>
      </p:sp>
    </p:spTree>
    <p:extLst>
      <p:ext uri="{BB962C8B-B14F-4D97-AF65-F5344CB8AC3E}">
        <p14:creationId xmlns:p14="http://schemas.microsoft.com/office/powerpoint/2010/main" val="1978886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@Autowired</a:t>
            </a:r>
            <a:br>
              <a:rPr lang="en-US" dirty="0"/>
            </a:br>
            <a:r>
              <a:rPr lang="en-US" dirty="0" smtClean="0"/>
              <a:t>Annotation</a:t>
            </a:r>
            <a:endParaRPr lang="en-US" dirty="0"/>
          </a:p>
        </p:txBody>
      </p:sp>
      <p:sp>
        <p:nvSpPr>
          <p:cNvPr id="3" name="Content Placeholder 2"/>
          <p:cNvSpPr>
            <a:spLocks noGrp="1"/>
          </p:cNvSpPr>
          <p:nvPr>
            <p:ph idx="1"/>
          </p:nvPr>
        </p:nvSpPr>
        <p:spPr/>
        <p:txBody>
          <a:bodyPr>
            <a:normAutofit fontScale="92500" lnSpcReduction="10000"/>
          </a:bodyPr>
          <a:lstStyle/>
          <a:p>
            <a:pPr algn="just" fontAlgn="base"/>
            <a:r>
              <a:rPr lang="en-US" dirty="0"/>
              <a:t>This annotation is applied on fields, setter methods, and constructors. The @Autowired annotation injects object dependency implicitly.</a:t>
            </a:r>
          </a:p>
          <a:p>
            <a:pPr algn="just" fontAlgn="base"/>
            <a:r>
              <a:rPr lang="en-US" dirty="0"/>
              <a:t>When you use @Autowired on fields and pass the values for the fields using the property name, Spring will automatically assign the fields with the passed values.</a:t>
            </a:r>
          </a:p>
          <a:p>
            <a:pPr algn="just"/>
            <a:r>
              <a:rPr lang="en-US" dirty="0"/>
              <a:t>You can even use @Autowired  on private properties</a:t>
            </a:r>
          </a:p>
        </p:txBody>
      </p:sp>
    </p:spTree>
    <p:extLst>
      <p:ext uri="{BB962C8B-B14F-4D97-AF65-F5344CB8AC3E}">
        <p14:creationId xmlns:p14="http://schemas.microsoft.com/office/powerpoint/2010/main" val="1032817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@RequestBody</a:t>
            </a:r>
            <a:br>
              <a:rPr lang="en-US" dirty="0"/>
            </a:br>
            <a:r>
              <a:rPr lang="en-US" dirty="0" smtClean="0"/>
              <a:t>Annotation</a:t>
            </a:r>
            <a:endParaRPr lang="en-US" dirty="0"/>
          </a:p>
        </p:txBody>
      </p:sp>
      <p:sp>
        <p:nvSpPr>
          <p:cNvPr id="3" name="Content Placeholder 2"/>
          <p:cNvSpPr>
            <a:spLocks noGrp="1"/>
          </p:cNvSpPr>
          <p:nvPr>
            <p:ph idx="1"/>
          </p:nvPr>
        </p:nvSpPr>
        <p:spPr/>
        <p:txBody>
          <a:bodyPr/>
          <a:lstStyle/>
          <a:p>
            <a:r>
              <a:rPr lang="en-US" dirty="0"/>
              <a:t>This annotation is used to annotate request handler method arguments. The @RequestBody annotation indicates that a method parameter should be bound to the value of the HTTP request body. The HttpMessageConveter is responsible for converting from the HTTP request message to object.</a:t>
            </a:r>
          </a:p>
          <a:p>
            <a:pPr marL="0" indent="0">
              <a:buNone/>
            </a:pPr>
            <a:endParaRPr lang="en-US" dirty="0"/>
          </a:p>
        </p:txBody>
      </p:sp>
    </p:spTree>
    <p:extLst>
      <p:ext uri="{BB962C8B-B14F-4D97-AF65-F5344CB8AC3E}">
        <p14:creationId xmlns:p14="http://schemas.microsoft.com/office/powerpoint/2010/main" val="1224704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@RequestHeader</a:t>
            </a:r>
            <a:br>
              <a:rPr lang="en-US" dirty="0"/>
            </a:br>
            <a:r>
              <a:rPr lang="en-US" dirty="0" smtClean="0"/>
              <a:t>Annotation</a:t>
            </a:r>
            <a:endParaRPr lang="en-US" dirty="0"/>
          </a:p>
        </p:txBody>
      </p:sp>
      <p:sp>
        <p:nvSpPr>
          <p:cNvPr id="3" name="Content Placeholder 2"/>
          <p:cNvSpPr>
            <a:spLocks noGrp="1"/>
          </p:cNvSpPr>
          <p:nvPr>
            <p:ph idx="1"/>
          </p:nvPr>
        </p:nvSpPr>
        <p:spPr/>
        <p:txBody>
          <a:bodyPr>
            <a:normAutofit lnSpcReduction="10000"/>
          </a:bodyPr>
          <a:lstStyle/>
          <a:p>
            <a:pPr algn="just"/>
            <a:r>
              <a:rPr lang="en-US" dirty="0"/>
              <a:t>This annotation is used to annotate request handler method arguments. The @RequestHeader annotation is used to map controller parameter to request header value. When Spring maps the request, @RequestHeader checks the header with the name specified within the annotation and binds its value to the handler method parameter. This annotation helps you to get the header details within the controller class.</a:t>
            </a:r>
            <a:endParaRPr lang="en-US" dirty="0"/>
          </a:p>
        </p:txBody>
      </p:sp>
    </p:spTree>
    <p:extLst>
      <p:ext uri="{BB962C8B-B14F-4D97-AF65-F5344CB8AC3E}">
        <p14:creationId xmlns:p14="http://schemas.microsoft.com/office/powerpoint/2010/main" val="2210985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@RequestParam</a:t>
            </a:r>
            <a:br>
              <a:rPr lang="en-US" dirty="0"/>
            </a:br>
            <a:r>
              <a:rPr lang="en-US" dirty="0" smtClean="0"/>
              <a:t>Annotation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This annotation is used to annotate request handler method arguments. Sometimes you get the parameters in the request URL, mostly in GET requests. In that case, along with the @RequestMapping annotation you can use the @RequestParam annotation to retrieve the URL parameter and map it to the method argument. The@RequestParam annotation is used to bind request parameters to a method parameter in your controller.</a:t>
            </a:r>
          </a:p>
          <a:p>
            <a:pPr algn="just"/>
            <a:endParaRPr lang="en-US" dirty="0"/>
          </a:p>
        </p:txBody>
      </p:sp>
    </p:spTree>
    <p:extLst>
      <p:ext uri="{BB962C8B-B14F-4D97-AF65-F5344CB8AC3E}">
        <p14:creationId xmlns:p14="http://schemas.microsoft.com/office/powerpoint/2010/main" val="914310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@RequestPart</a:t>
            </a:r>
            <a:br>
              <a:rPr lang="en-US" dirty="0"/>
            </a:br>
            <a:r>
              <a:rPr lang="en-US" dirty="0" smtClean="0"/>
              <a:t>Annotation</a:t>
            </a:r>
            <a:endParaRPr lang="en-US" dirty="0"/>
          </a:p>
        </p:txBody>
      </p:sp>
      <p:sp>
        <p:nvSpPr>
          <p:cNvPr id="3" name="Content Placeholder 2"/>
          <p:cNvSpPr>
            <a:spLocks noGrp="1"/>
          </p:cNvSpPr>
          <p:nvPr>
            <p:ph idx="1"/>
          </p:nvPr>
        </p:nvSpPr>
        <p:spPr/>
        <p:txBody>
          <a:bodyPr/>
          <a:lstStyle/>
          <a:p>
            <a:pPr algn="just"/>
            <a:r>
              <a:rPr lang="en-US" dirty="0"/>
              <a:t>This annotation is used to annotate request handler method arguments. The @RequestPart annotation can be used instead of @RequestParam to get the content of a specific multipart and bind to the method argument annotated with @RequestPart. This annotation takes into consideration the “Content-Type” header in the multipart(request part).</a:t>
            </a:r>
          </a:p>
          <a:p>
            <a:pPr marL="0" indent="0" algn="just">
              <a:buNone/>
            </a:pPr>
            <a:endParaRPr lang="en-US" dirty="0"/>
          </a:p>
        </p:txBody>
      </p:sp>
    </p:spTree>
    <p:extLst>
      <p:ext uri="{BB962C8B-B14F-4D97-AF65-F5344CB8AC3E}">
        <p14:creationId xmlns:p14="http://schemas.microsoft.com/office/powerpoint/2010/main" val="700344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@ResponseBody</a:t>
            </a:r>
            <a:br>
              <a:rPr lang="en-US" dirty="0"/>
            </a:br>
            <a:r>
              <a:rPr lang="en-US" dirty="0" smtClean="0"/>
              <a:t>Annotation</a:t>
            </a:r>
            <a:endParaRPr lang="en-US" dirty="0"/>
          </a:p>
        </p:txBody>
      </p:sp>
      <p:sp>
        <p:nvSpPr>
          <p:cNvPr id="3" name="Content Placeholder 2"/>
          <p:cNvSpPr>
            <a:spLocks noGrp="1"/>
          </p:cNvSpPr>
          <p:nvPr>
            <p:ph idx="1"/>
          </p:nvPr>
        </p:nvSpPr>
        <p:spPr/>
        <p:txBody>
          <a:bodyPr>
            <a:normAutofit lnSpcReduction="10000"/>
          </a:bodyPr>
          <a:lstStyle/>
          <a:p>
            <a:pPr algn="just"/>
            <a:r>
              <a:rPr lang="en-US" dirty="0"/>
              <a:t>This annotation is used to annotate request handler methods. The @ResponseBody annotation is similar to the@RequestBody annotation. The @ResponseBody annotation indicates that the result type should be written straight in the response body in whatever format you specify like JSON or XML. Spring converts the returned object into a response body by using the HttpMessageConveter.</a:t>
            </a:r>
          </a:p>
          <a:p>
            <a:pPr algn="just"/>
            <a:endParaRPr lang="en-US" dirty="0"/>
          </a:p>
        </p:txBody>
      </p:sp>
    </p:spTree>
    <p:extLst>
      <p:ext uri="{BB962C8B-B14F-4D97-AF65-F5344CB8AC3E}">
        <p14:creationId xmlns:p14="http://schemas.microsoft.com/office/powerpoint/2010/main" val="4058052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@ResponseStatus</a:t>
            </a:r>
            <a:br>
              <a:rPr lang="en-US" dirty="0"/>
            </a:br>
            <a:r>
              <a:rPr lang="en-US" dirty="0" smtClean="0"/>
              <a:t>Annotation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This annotation is used on methods and exception classes. @ResponseStatus marks a method or exception class with a status code and a reason that must be returned. When the handler method is invoked the status code is set to the HTTP response which overrides the status information provided by any other means. A controller class can also be annotated with @ResponseStatus which is then inherited by all @RequestMapping methods.</a:t>
            </a:r>
          </a:p>
          <a:p>
            <a:pPr marL="0" indent="0" algn="just">
              <a:buNone/>
            </a:pPr>
            <a:endParaRPr lang="en-US" dirty="0"/>
          </a:p>
        </p:txBody>
      </p:sp>
    </p:spTree>
    <p:extLst>
      <p:ext uri="{BB962C8B-B14F-4D97-AF65-F5344CB8AC3E}">
        <p14:creationId xmlns:p14="http://schemas.microsoft.com/office/powerpoint/2010/main" val="2382952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@ControllerAdvice</a:t>
            </a:r>
            <a:br>
              <a:rPr lang="en-US" dirty="0"/>
            </a:br>
            <a:r>
              <a:rPr lang="en-US" dirty="0" smtClean="0"/>
              <a:t>Annotation</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This annotation is applied at the class level. As explained earlier, for each controller you can use@ExceptionHandler on a method that will be called when a given exception occurs. But this handles only those exception that occur within the controller in which it is defined. To overcome this problem you can now use the@ControllerAdvice annotation. This annotation is used to define @ExceptionHandler, @InitBinder and@ModelAttribute methods that apply to all @RequestMapping methods. Thus if you define the @ExceptionHandlerannotation on a method in @ControllerAdvice class, it will be applied to all the </a:t>
            </a:r>
            <a:r>
              <a:rPr lang="en-US" dirty="0" smtClean="0"/>
              <a:t>controllers.</a:t>
            </a:r>
            <a:endParaRPr lang="en-US" dirty="0"/>
          </a:p>
        </p:txBody>
      </p:sp>
    </p:spTree>
    <p:extLst>
      <p:ext uri="{BB962C8B-B14F-4D97-AF65-F5344CB8AC3E}">
        <p14:creationId xmlns:p14="http://schemas.microsoft.com/office/powerpoint/2010/main" val="170431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@RestController</a:t>
            </a:r>
            <a:br>
              <a:rPr lang="en-US" dirty="0"/>
            </a:br>
            <a:r>
              <a:rPr lang="en-US" dirty="0" smtClean="0"/>
              <a:t>Annotation</a:t>
            </a:r>
            <a:endParaRPr lang="en-US" dirty="0"/>
          </a:p>
        </p:txBody>
      </p:sp>
      <p:sp>
        <p:nvSpPr>
          <p:cNvPr id="3" name="Content Placeholder 2"/>
          <p:cNvSpPr>
            <a:spLocks noGrp="1"/>
          </p:cNvSpPr>
          <p:nvPr>
            <p:ph idx="1"/>
          </p:nvPr>
        </p:nvSpPr>
        <p:spPr/>
        <p:txBody>
          <a:bodyPr>
            <a:normAutofit fontScale="85000" lnSpcReduction="20000"/>
          </a:bodyPr>
          <a:lstStyle/>
          <a:p>
            <a:pPr algn="just" fontAlgn="base"/>
            <a:r>
              <a:rPr lang="en-US" dirty="0"/>
              <a:t>This annotation is used at the class level. The @RestController annotation marks the class as a controller where every method returns a domain object instead of a view. By annotating a class with this annotation you no longer need to add @ResponseBody to all the RequestMapping method. It means that you no more use view-resolvers or send html in response. You just send the domain object as HTTP response in the format that is understood by the consumers like JSON.</a:t>
            </a:r>
          </a:p>
          <a:p>
            <a:pPr algn="just" fontAlgn="base"/>
            <a:r>
              <a:rPr lang="en-US" dirty="0"/>
              <a:t>@RestController  is a convenience annotation which combines @Controller  and @ResponseBody .</a:t>
            </a:r>
          </a:p>
          <a:p>
            <a:pPr algn="just"/>
            <a:endParaRPr lang="en-US" dirty="0"/>
          </a:p>
        </p:txBody>
      </p:sp>
    </p:spTree>
    <p:extLst>
      <p:ext uri="{BB962C8B-B14F-4D97-AF65-F5344CB8AC3E}">
        <p14:creationId xmlns:p14="http://schemas.microsoft.com/office/powerpoint/2010/main" val="28331917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dirty="0"/>
              <a:t>@RestControllerAdvice</a:t>
            </a:r>
            <a:br>
              <a:rPr lang="en-US" dirty="0"/>
            </a:br>
            <a:r>
              <a:rPr lang="en-US" dirty="0" smtClean="0"/>
              <a:t>Annotation</a:t>
            </a:r>
            <a:endParaRPr lang="en-US" dirty="0"/>
          </a:p>
        </p:txBody>
      </p:sp>
      <p:sp>
        <p:nvSpPr>
          <p:cNvPr id="3" name="Content Placeholder 2"/>
          <p:cNvSpPr>
            <a:spLocks noGrp="1"/>
          </p:cNvSpPr>
          <p:nvPr>
            <p:ph idx="1"/>
          </p:nvPr>
        </p:nvSpPr>
        <p:spPr/>
        <p:txBody>
          <a:bodyPr/>
          <a:lstStyle/>
          <a:p>
            <a:pPr algn="just"/>
            <a:r>
              <a:rPr lang="en-US" dirty="0"/>
              <a:t>This annotation is applied on Java classes. @RestControllerAdvice is a convenience annotation which combines @ControllerAdvice and @ResponseBody. This annotation is used along with the @ExceptionHandler annotation to handle exceptions that occur within the controller.</a:t>
            </a:r>
          </a:p>
          <a:p>
            <a:pPr marL="0" indent="0" algn="just">
              <a:buNone/>
            </a:pPr>
            <a:endParaRPr lang="en-US" dirty="0"/>
          </a:p>
        </p:txBody>
      </p:sp>
    </p:spTree>
    <p:extLst>
      <p:ext uri="{BB962C8B-B14F-4D97-AF65-F5344CB8AC3E}">
        <p14:creationId xmlns:p14="http://schemas.microsoft.com/office/powerpoint/2010/main" val="38041690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@SessionAttribute</a:t>
            </a:r>
            <a:br>
              <a:rPr lang="en-US" dirty="0"/>
            </a:br>
            <a:r>
              <a:rPr lang="en-US" dirty="0" smtClean="0"/>
              <a:t>Annotation</a:t>
            </a:r>
            <a:endParaRPr lang="en-US" dirty="0"/>
          </a:p>
        </p:txBody>
      </p:sp>
      <p:sp>
        <p:nvSpPr>
          <p:cNvPr id="3" name="Content Placeholder 2"/>
          <p:cNvSpPr>
            <a:spLocks noGrp="1"/>
          </p:cNvSpPr>
          <p:nvPr>
            <p:ph idx="1"/>
          </p:nvPr>
        </p:nvSpPr>
        <p:spPr/>
        <p:txBody>
          <a:bodyPr/>
          <a:lstStyle/>
          <a:p>
            <a:r>
              <a:rPr lang="en-US" dirty="0"/>
              <a:t>This annotation is used at method parameter level. The @SessionAttribute annotation is used to bind the method parameter to a session attribute. This annotation provides a convenient access to the existing or permanent session attributes.</a:t>
            </a:r>
          </a:p>
          <a:p>
            <a:pPr marL="0" indent="0">
              <a:buNone/>
            </a:pPr>
            <a:endParaRPr lang="en-US" dirty="0"/>
          </a:p>
        </p:txBody>
      </p:sp>
    </p:spTree>
    <p:extLst>
      <p:ext uri="{BB962C8B-B14F-4D97-AF65-F5344CB8AC3E}">
        <p14:creationId xmlns:p14="http://schemas.microsoft.com/office/powerpoint/2010/main" val="744477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@Qualifier</a:t>
            </a:r>
            <a:br>
              <a:rPr lang="en-US" dirty="0"/>
            </a:br>
            <a:r>
              <a:rPr lang="en-US" dirty="0" smtClean="0"/>
              <a:t>Annotation</a:t>
            </a:r>
            <a:endParaRPr lang="en-US" dirty="0"/>
          </a:p>
        </p:txBody>
      </p:sp>
      <p:sp>
        <p:nvSpPr>
          <p:cNvPr id="3" name="Content Placeholder 2"/>
          <p:cNvSpPr>
            <a:spLocks noGrp="1"/>
          </p:cNvSpPr>
          <p:nvPr>
            <p:ph idx="1"/>
          </p:nvPr>
        </p:nvSpPr>
        <p:spPr/>
        <p:txBody>
          <a:bodyPr>
            <a:normAutofit lnSpcReduction="10000"/>
          </a:bodyPr>
          <a:lstStyle/>
          <a:p>
            <a:pPr algn="just"/>
            <a:r>
              <a:rPr lang="en-US" dirty="0"/>
              <a:t>This annotation is used along with @Autowired annotation. When you need more control of the dependency injection process, @Qualifier can be used. @Qualifier can be specified on individual constructor arguments or method parameters. This annotation is used to avoid confusion which occurs when you create more than one bean of the same type and want to wire only one of them with a property.</a:t>
            </a:r>
          </a:p>
          <a:p>
            <a:pPr marL="0" indent="0" algn="just">
              <a:buNone/>
            </a:pPr>
            <a:endParaRPr lang="en-US" dirty="0"/>
          </a:p>
        </p:txBody>
      </p:sp>
    </p:spTree>
    <p:extLst>
      <p:ext uri="{BB962C8B-B14F-4D97-AF65-F5344CB8AC3E}">
        <p14:creationId xmlns:p14="http://schemas.microsoft.com/office/powerpoint/2010/main" val="22765065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@SessionAttributes</a:t>
            </a:r>
            <a:br>
              <a:rPr lang="en-US" dirty="0"/>
            </a:br>
            <a:r>
              <a:rPr lang="en-US" dirty="0" smtClean="0"/>
              <a:t>Annotation</a:t>
            </a:r>
            <a:endParaRPr lang="en-US" dirty="0"/>
          </a:p>
        </p:txBody>
      </p:sp>
      <p:sp>
        <p:nvSpPr>
          <p:cNvPr id="3" name="Content Placeholder 2"/>
          <p:cNvSpPr>
            <a:spLocks noGrp="1"/>
          </p:cNvSpPr>
          <p:nvPr>
            <p:ph idx="1"/>
          </p:nvPr>
        </p:nvSpPr>
        <p:spPr/>
        <p:txBody>
          <a:bodyPr/>
          <a:lstStyle/>
          <a:p>
            <a:pPr algn="just"/>
            <a:r>
              <a:rPr lang="en-US" dirty="0"/>
              <a:t>This annotation is applied at type level for a specific handler. The @SessionAtrributes annotation is used when you want to add a JavaBean object into a session. This is used when you want to keep the object in session for short lived. @SessionAttributes is used in conjunction with @ModelAttribute.</a:t>
            </a:r>
            <a:endParaRPr lang="en-US" dirty="0"/>
          </a:p>
        </p:txBody>
      </p:sp>
    </p:spTree>
    <p:extLst>
      <p:ext uri="{BB962C8B-B14F-4D97-AF65-F5344CB8AC3E}">
        <p14:creationId xmlns:p14="http://schemas.microsoft.com/office/powerpoint/2010/main" val="33669055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@EnableConfigServer</a:t>
            </a:r>
            <a:br>
              <a:rPr lang="en-US" dirty="0"/>
            </a:br>
            <a:r>
              <a:rPr lang="en-US" dirty="0" smtClean="0"/>
              <a:t>Annotation</a:t>
            </a:r>
            <a:endParaRPr lang="en-US" dirty="0"/>
          </a:p>
        </p:txBody>
      </p:sp>
      <p:sp>
        <p:nvSpPr>
          <p:cNvPr id="3" name="Content Placeholder 2"/>
          <p:cNvSpPr>
            <a:spLocks noGrp="1"/>
          </p:cNvSpPr>
          <p:nvPr>
            <p:ph idx="1"/>
          </p:nvPr>
        </p:nvSpPr>
        <p:spPr/>
        <p:txBody>
          <a:bodyPr>
            <a:normAutofit fontScale="85000" lnSpcReduction="20000"/>
          </a:bodyPr>
          <a:lstStyle/>
          <a:p>
            <a:pPr algn="just" fontAlgn="base"/>
            <a:r>
              <a:rPr lang="en-US" dirty="0"/>
              <a:t>This annotation is used at the class level. When developing a project with a number of services, you need to have a centralized and straightforward manner to configure and retrieve the configurations about all the services that you are going to develop. One advantage of using a centralized </a:t>
            </a:r>
            <a:r>
              <a:rPr lang="en-US" dirty="0" err="1"/>
              <a:t>config</a:t>
            </a:r>
            <a:r>
              <a:rPr lang="en-US" dirty="0"/>
              <a:t> server is that you don’t need to carry the burden of remembering where each configuration is distributed across multiple and distributed components.</a:t>
            </a:r>
          </a:p>
          <a:p>
            <a:pPr algn="just" fontAlgn="base"/>
            <a:r>
              <a:rPr lang="en-US" dirty="0"/>
              <a:t>You can use Spring cloud’s @EnableConfigServer annotation to start a </a:t>
            </a:r>
            <a:r>
              <a:rPr lang="en-US" dirty="0" err="1"/>
              <a:t>config</a:t>
            </a:r>
            <a:r>
              <a:rPr lang="en-US" dirty="0"/>
              <a:t> server that the other applications can talk to.</a:t>
            </a:r>
          </a:p>
          <a:p>
            <a:pPr marL="0" indent="0" algn="just">
              <a:buNone/>
            </a:pPr>
            <a:endParaRPr lang="en-US" dirty="0"/>
          </a:p>
        </p:txBody>
      </p:sp>
    </p:spTree>
    <p:extLst>
      <p:ext uri="{BB962C8B-B14F-4D97-AF65-F5344CB8AC3E}">
        <p14:creationId xmlns:p14="http://schemas.microsoft.com/office/powerpoint/2010/main" val="125698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@EnableEurekaServer</a:t>
            </a:r>
            <a:br>
              <a:rPr lang="en-US" dirty="0"/>
            </a:br>
            <a:r>
              <a:rPr lang="en-US" dirty="0" smtClean="0"/>
              <a:t>Annotation</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This annotation is applied to Java classes. One problem that you may encounter while decomposing your application into microservices is that, it becomes difficult for every service to know the address of every other service it depends on. There comes the discovery service which is responsible for tracking the locations of all other microservices.</a:t>
            </a:r>
            <a:br>
              <a:rPr lang="en-US" dirty="0"/>
            </a:br>
            <a:r>
              <a:rPr lang="en-US" dirty="0"/>
              <a:t>Netflix’s Eureka is an implementation of a discovery server and integration is provided by Spring Boot. Spring Boot has made it easy to design a Eureka Server by just annotating the entry class with @EnableEurekaServer.</a:t>
            </a:r>
          </a:p>
          <a:p>
            <a:pPr algn="just"/>
            <a:endParaRPr lang="en-US" dirty="0"/>
          </a:p>
        </p:txBody>
      </p:sp>
    </p:spTree>
    <p:extLst>
      <p:ext uri="{BB962C8B-B14F-4D97-AF65-F5344CB8AC3E}">
        <p14:creationId xmlns:p14="http://schemas.microsoft.com/office/powerpoint/2010/main" val="24630227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@EnableDiscoveryClient</a:t>
            </a:r>
            <a:br>
              <a:rPr lang="en-US" dirty="0"/>
            </a:br>
            <a:r>
              <a:rPr lang="en-US" dirty="0" smtClean="0"/>
              <a:t>Annotation</a:t>
            </a:r>
            <a:endParaRPr lang="en-US" dirty="0"/>
          </a:p>
        </p:txBody>
      </p:sp>
      <p:sp>
        <p:nvSpPr>
          <p:cNvPr id="3" name="Content Placeholder 2"/>
          <p:cNvSpPr>
            <a:spLocks noGrp="1"/>
          </p:cNvSpPr>
          <p:nvPr>
            <p:ph idx="1"/>
          </p:nvPr>
        </p:nvSpPr>
        <p:spPr/>
        <p:txBody>
          <a:bodyPr/>
          <a:lstStyle/>
          <a:p>
            <a:pPr algn="just"/>
            <a:r>
              <a:rPr lang="en-US" dirty="0"/>
              <a:t>This annotation is applied to Java classes. In order to tell any application to register itself with Eureka you just need to add the @EnableDiscoveryClientannotation to the application entry point. The application that’s now registered with Eureka uses the Spring Cloud Discovery Client abstraction to interrogate the registry for its own host and port.</a:t>
            </a:r>
          </a:p>
          <a:p>
            <a:pPr marL="0" indent="0" algn="just">
              <a:buNone/>
            </a:pPr>
            <a:endParaRPr lang="en-US" dirty="0"/>
          </a:p>
        </p:txBody>
      </p:sp>
    </p:spTree>
    <p:extLst>
      <p:ext uri="{BB962C8B-B14F-4D97-AF65-F5344CB8AC3E}">
        <p14:creationId xmlns:p14="http://schemas.microsoft.com/office/powerpoint/2010/main" val="39403742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@EnableCircuitBreaker</a:t>
            </a:r>
            <a:br>
              <a:rPr lang="en-US" dirty="0"/>
            </a:br>
            <a:r>
              <a:rPr lang="en-US" dirty="0" smtClean="0"/>
              <a:t>Annotation</a:t>
            </a:r>
            <a:endParaRPr lang="en-US" dirty="0"/>
          </a:p>
        </p:txBody>
      </p:sp>
      <p:sp>
        <p:nvSpPr>
          <p:cNvPr id="3" name="Content Placeholder 2"/>
          <p:cNvSpPr>
            <a:spLocks noGrp="1"/>
          </p:cNvSpPr>
          <p:nvPr>
            <p:ph idx="1"/>
          </p:nvPr>
        </p:nvSpPr>
        <p:spPr/>
        <p:txBody>
          <a:bodyPr>
            <a:normAutofit lnSpcReduction="10000"/>
          </a:bodyPr>
          <a:lstStyle/>
          <a:p>
            <a:pPr algn="just" fontAlgn="base"/>
            <a:r>
              <a:rPr lang="en-US" dirty="0"/>
              <a:t>This annotation is applied on Java classes that can act as the circuit breaker. The circuit breaker pattern can allow a micro service continue working when a related service fails, preventing the failure from cascading. This also gives the failed service a time to recover.</a:t>
            </a:r>
          </a:p>
          <a:p>
            <a:pPr algn="just"/>
            <a:r>
              <a:rPr lang="en-US" dirty="0"/>
              <a:t>The class annotated with @EnableCircuitBreaker will monitor, open, and close the circuit breaker.</a:t>
            </a:r>
            <a:endParaRPr lang="en-US" dirty="0"/>
          </a:p>
        </p:txBody>
      </p:sp>
    </p:spTree>
    <p:extLst>
      <p:ext uri="{BB962C8B-B14F-4D97-AF65-F5344CB8AC3E}">
        <p14:creationId xmlns:p14="http://schemas.microsoft.com/office/powerpoint/2010/main" val="41518750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@HystrixCommand</a:t>
            </a:r>
            <a:br>
              <a:rPr lang="en-US" dirty="0"/>
            </a:br>
            <a:r>
              <a:rPr lang="en-US" dirty="0" smtClean="0"/>
              <a:t>Annotation</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This annotation is used at the method level. Netflix’s Hystrix library provides the implementation of Circuit Breaker pattern. When you apply the circuit breaker to a method, Hystrix watches for the failures of the method. Once failures build up to a threshold, Hystrix opens the circuit so that the subsequent calls also fail. Now Hystrix redirects calls to the method and they are passed to the specified fallback methods.</a:t>
            </a:r>
            <a:br>
              <a:rPr lang="en-US" dirty="0"/>
            </a:br>
            <a:r>
              <a:rPr lang="en-US" dirty="0"/>
              <a:t>Hystrix looks for any method annotated with the @HystrixCommand annotation and wraps it into a proxy connected to a circuit breaker so that Hystrix can monitor it.</a:t>
            </a:r>
          </a:p>
          <a:p>
            <a:pPr algn="just"/>
            <a:endParaRPr lang="en-US" dirty="0"/>
          </a:p>
        </p:txBody>
      </p:sp>
    </p:spTree>
    <p:extLst>
      <p:ext uri="{BB962C8B-B14F-4D97-AF65-F5344CB8AC3E}">
        <p14:creationId xmlns:p14="http://schemas.microsoft.com/office/powerpoint/2010/main" val="11010476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@Transactional</a:t>
            </a:r>
            <a:br>
              <a:rPr lang="en-US" dirty="0"/>
            </a:br>
            <a:r>
              <a:rPr lang="en-US" dirty="0" smtClean="0"/>
              <a:t>Annotation</a:t>
            </a:r>
            <a:endParaRPr lang="en-US" dirty="0"/>
          </a:p>
        </p:txBody>
      </p:sp>
      <p:sp>
        <p:nvSpPr>
          <p:cNvPr id="3" name="Content Placeholder 2"/>
          <p:cNvSpPr>
            <a:spLocks noGrp="1"/>
          </p:cNvSpPr>
          <p:nvPr>
            <p:ph idx="1"/>
          </p:nvPr>
        </p:nvSpPr>
        <p:spPr/>
        <p:txBody>
          <a:bodyPr>
            <a:normAutofit fontScale="70000" lnSpcReduction="20000"/>
          </a:bodyPr>
          <a:lstStyle/>
          <a:p>
            <a:pPr algn="just" fontAlgn="base"/>
            <a:r>
              <a:rPr lang="en-US" dirty="0"/>
              <a:t>This annotation is placed before an interface definition, a method on an interface, a class definition, or a public method on a class. The mere presence of @Transactional is not enough to activate the transactional behaviour. The @Transactional is simply a metadata that can be consumed by some runtime infrastructure. This infrastructure uses the metadata to configure the appropriate beans with transactional behaviour.</a:t>
            </a:r>
          </a:p>
          <a:p>
            <a:pPr algn="just" fontAlgn="base"/>
            <a:r>
              <a:rPr lang="en-US" dirty="0"/>
              <a:t>The annotation further supports configuration like:</a:t>
            </a:r>
          </a:p>
          <a:p>
            <a:pPr lvl="0" algn="just" fontAlgn="base"/>
            <a:r>
              <a:rPr lang="en-US" dirty="0"/>
              <a:t>The Propagation type of the transaction</a:t>
            </a:r>
          </a:p>
          <a:p>
            <a:pPr lvl="0" algn="just" fontAlgn="base"/>
            <a:r>
              <a:rPr lang="en-US" dirty="0"/>
              <a:t>The Isolation level of the transaction</a:t>
            </a:r>
          </a:p>
          <a:p>
            <a:pPr lvl="0" algn="just" fontAlgn="base"/>
            <a:r>
              <a:rPr lang="en-US" dirty="0"/>
              <a:t>A timeout for the operation wrapped by the transaction</a:t>
            </a:r>
          </a:p>
          <a:p>
            <a:pPr lvl="0" algn="just" fontAlgn="base"/>
            <a:r>
              <a:rPr lang="en-US" dirty="0"/>
              <a:t>A read only flag - a hint for the persistence provider that the transaction must be read only</a:t>
            </a:r>
            <a:br>
              <a:rPr lang="en-US" dirty="0"/>
            </a:br>
            <a:r>
              <a:rPr lang="en-US" dirty="0"/>
              <a:t>The rollback rules for the transaction</a:t>
            </a:r>
          </a:p>
          <a:p>
            <a:pPr algn="just"/>
            <a:endParaRPr lang="en-US" dirty="0"/>
          </a:p>
        </p:txBody>
      </p:sp>
    </p:spTree>
    <p:extLst>
      <p:ext uri="{BB962C8B-B14F-4D97-AF65-F5344CB8AC3E}">
        <p14:creationId xmlns:p14="http://schemas.microsoft.com/office/powerpoint/2010/main" val="20190430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t>
            </a:r>
            <a:r>
              <a:rPr lang="en-US" dirty="0" smtClean="0"/>
              <a:t>Cacheable</a:t>
            </a:r>
            <a:br>
              <a:rPr lang="en-US" dirty="0" smtClean="0"/>
            </a:br>
            <a:r>
              <a:rPr lang="en-US" dirty="0" smtClean="0"/>
              <a:t>Annotation</a:t>
            </a:r>
            <a:endParaRPr lang="en-US" dirty="0"/>
          </a:p>
        </p:txBody>
      </p:sp>
      <p:sp>
        <p:nvSpPr>
          <p:cNvPr id="3" name="Content Placeholder 2"/>
          <p:cNvSpPr>
            <a:spLocks noGrp="1"/>
          </p:cNvSpPr>
          <p:nvPr>
            <p:ph idx="1"/>
          </p:nvPr>
        </p:nvSpPr>
        <p:spPr/>
        <p:txBody>
          <a:bodyPr/>
          <a:lstStyle/>
          <a:p>
            <a:pPr algn="just"/>
            <a:r>
              <a:rPr lang="en-US" dirty="0"/>
              <a:t>This annotation is used on methods. The simplest way of enabling the cache behaviour for a method is to annotate it with @Cacheable and parameterize it with the name of the cache where the results would be stored.</a:t>
            </a:r>
          </a:p>
          <a:p>
            <a:pPr marL="0" indent="0" algn="just">
              <a:buNone/>
            </a:pPr>
            <a:endParaRPr lang="en-US" dirty="0"/>
          </a:p>
        </p:txBody>
      </p:sp>
    </p:spTree>
    <p:extLst>
      <p:ext uri="{BB962C8B-B14F-4D97-AF65-F5344CB8AC3E}">
        <p14:creationId xmlns:p14="http://schemas.microsoft.com/office/powerpoint/2010/main" val="6711835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@CachePut</a:t>
            </a:r>
            <a:br>
              <a:rPr lang="en-US" dirty="0"/>
            </a:br>
            <a:r>
              <a:rPr lang="en-US" dirty="0" smtClean="0"/>
              <a:t>Annotation</a:t>
            </a:r>
            <a:endParaRPr lang="en-US" dirty="0"/>
          </a:p>
        </p:txBody>
      </p:sp>
      <p:sp>
        <p:nvSpPr>
          <p:cNvPr id="3" name="Content Placeholder 2"/>
          <p:cNvSpPr>
            <a:spLocks noGrp="1"/>
          </p:cNvSpPr>
          <p:nvPr>
            <p:ph idx="1"/>
          </p:nvPr>
        </p:nvSpPr>
        <p:spPr/>
        <p:txBody>
          <a:bodyPr/>
          <a:lstStyle/>
          <a:p>
            <a:pPr algn="just"/>
            <a:r>
              <a:rPr lang="en-US" dirty="0"/>
              <a:t>This annotation is used on methods. Whenever you need to update the cache without interfering the method execution, you can use the @CachePut annotation. That is, the method will always be executed and the result cached</a:t>
            </a:r>
            <a:r>
              <a:rPr lang="en-US" dirty="0" smtClean="0"/>
              <a:t>.</a:t>
            </a:r>
            <a:endParaRPr lang="en-US" dirty="0"/>
          </a:p>
        </p:txBody>
      </p:sp>
    </p:spTree>
    <p:extLst>
      <p:ext uri="{BB962C8B-B14F-4D97-AF65-F5344CB8AC3E}">
        <p14:creationId xmlns:p14="http://schemas.microsoft.com/office/powerpoint/2010/main" val="24278693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@CacheEvict</a:t>
            </a:r>
            <a:br>
              <a:rPr lang="en-US" dirty="0"/>
            </a:br>
            <a:r>
              <a:rPr lang="en-US" dirty="0" smtClean="0"/>
              <a:t>Annotation</a:t>
            </a:r>
            <a:endParaRPr lang="en-US" dirty="0"/>
          </a:p>
        </p:txBody>
      </p:sp>
      <p:sp>
        <p:nvSpPr>
          <p:cNvPr id="3" name="Content Placeholder 2"/>
          <p:cNvSpPr>
            <a:spLocks noGrp="1"/>
          </p:cNvSpPr>
          <p:nvPr>
            <p:ph idx="1"/>
          </p:nvPr>
        </p:nvSpPr>
        <p:spPr/>
        <p:txBody>
          <a:bodyPr/>
          <a:lstStyle/>
          <a:p>
            <a:pPr algn="just"/>
            <a:r>
              <a:rPr lang="en-US" dirty="0"/>
              <a:t>This annotation is used on methods. It is not that you always want to populate the cache with more and more data. Sometimes you may want remove some cache data so that you can populate the cache with some fresh values. In such a case use the @CacheEvict annotation</a:t>
            </a:r>
            <a:r>
              <a:rPr lang="en-US" dirty="0" smtClean="0"/>
              <a:t>.</a:t>
            </a:r>
            <a:endParaRPr lang="en-US" dirty="0"/>
          </a:p>
        </p:txBody>
      </p:sp>
    </p:spTree>
    <p:extLst>
      <p:ext uri="{BB962C8B-B14F-4D97-AF65-F5344CB8AC3E}">
        <p14:creationId xmlns:p14="http://schemas.microsoft.com/office/powerpoint/2010/main" val="3807181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@Configuration</a:t>
            </a:r>
            <a:br>
              <a:rPr lang="en-US" dirty="0"/>
            </a:br>
            <a:r>
              <a:rPr lang="en-US" dirty="0" smtClean="0"/>
              <a:t>Annotation</a:t>
            </a:r>
            <a:endParaRPr lang="en-US" dirty="0"/>
          </a:p>
        </p:txBody>
      </p:sp>
      <p:sp>
        <p:nvSpPr>
          <p:cNvPr id="3" name="Content Placeholder 2"/>
          <p:cNvSpPr>
            <a:spLocks noGrp="1"/>
          </p:cNvSpPr>
          <p:nvPr>
            <p:ph idx="1"/>
          </p:nvPr>
        </p:nvSpPr>
        <p:spPr/>
        <p:txBody>
          <a:bodyPr/>
          <a:lstStyle/>
          <a:p>
            <a:pPr algn="just"/>
            <a:r>
              <a:rPr lang="en-US" dirty="0"/>
              <a:t>This annotation is used on classes which define beans. @Configuration is an analog for XML configuration file – it is configuration using Java class. Java class annotated with @Configuration is a configuration by itself and will have methods to instantiate and configure the dependencies.</a:t>
            </a:r>
          </a:p>
          <a:p>
            <a:pPr marL="0" indent="0" algn="just">
              <a:buNone/>
            </a:pPr>
            <a:endParaRPr lang="en-US" dirty="0"/>
          </a:p>
        </p:txBody>
      </p:sp>
    </p:spTree>
    <p:extLst>
      <p:ext uri="{BB962C8B-B14F-4D97-AF65-F5344CB8AC3E}">
        <p14:creationId xmlns:p14="http://schemas.microsoft.com/office/powerpoint/2010/main" val="26250976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@CacheConfig</a:t>
            </a:r>
            <a:br>
              <a:rPr lang="en-US" dirty="0"/>
            </a:br>
            <a:r>
              <a:rPr lang="en-US" dirty="0" smtClean="0"/>
              <a:t>Annotation</a:t>
            </a:r>
            <a:endParaRPr lang="en-US" dirty="0"/>
          </a:p>
        </p:txBody>
      </p:sp>
      <p:sp>
        <p:nvSpPr>
          <p:cNvPr id="3" name="Content Placeholder 2"/>
          <p:cNvSpPr>
            <a:spLocks noGrp="1"/>
          </p:cNvSpPr>
          <p:nvPr>
            <p:ph idx="1"/>
          </p:nvPr>
        </p:nvSpPr>
        <p:spPr/>
        <p:txBody>
          <a:bodyPr/>
          <a:lstStyle/>
          <a:p>
            <a:pPr algn="just"/>
            <a:r>
              <a:rPr lang="en-US" dirty="0"/>
              <a:t>This annotation is a class level annotation. The @CacheConfig annotation helps to streamline some of the cache information at one place. Placing this annotation on a class does not turn on any caching operation. This allows you to store the cache configuration at the class level so that you don’t have declare things multiple times.</a:t>
            </a:r>
          </a:p>
          <a:p>
            <a:pPr marL="0" indent="0" algn="just">
              <a:buNone/>
            </a:pPr>
            <a:endParaRPr lang="en-US" dirty="0"/>
          </a:p>
        </p:txBody>
      </p:sp>
    </p:spTree>
    <p:extLst>
      <p:ext uri="{BB962C8B-B14F-4D97-AF65-F5344CB8AC3E}">
        <p14:creationId xmlns:p14="http://schemas.microsoft.com/office/powerpoint/2010/main" val="37315360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@Scheduled</a:t>
            </a:r>
            <a:br>
              <a:rPr lang="en-US" dirty="0"/>
            </a:br>
            <a:r>
              <a:rPr lang="en-US" dirty="0" smtClean="0"/>
              <a:t>Annotation</a:t>
            </a:r>
            <a:endParaRPr lang="en-US" dirty="0"/>
          </a:p>
        </p:txBody>
      </p:sp>
      <p:sp>
        <p:nvSpPr>
          <p:cNvPr id="3" name="Content Placeholder 2"/>
          <p:cNvSpPr>
            <a:spLocks noGrp="1"/>
          </p:cNvSpPr>
          <p:nvPr>
            <p:ph idx="1"/>
          </p:nvPr>
        </p:nvSpPr>
        <p:spPr/>
        <p:txBody>
          <a:bodyPr/>
          <a:lstStyle/>
          <a:p>
            <a:pPr algn="just"/>
            <a:r>
              <a:rPr lang="en-US" dirty="0"/>
              <a:t>This annotation is a method level annotation. The @Scheduled annotation is used on methods along with the trigger metadata. A method with @Scheduled should have void return type and should not accept any parameters.</a:t>
            </a:r>
          </a:p>
          <a:p>
            <a:pPr algn="just"/>
            <a:endParaRPr lang="en-US" dirty="0"/>
          </a:p>
        </p:txBody>
      </p:sp>
    </p:spTree>
    <p:extLst>
      <p:ext uri="{BB962C8B-B14F-4D97-AF65-F5344CB8AC3E}">
        <p14:creationId xmlns:p14="http://schemas.microsoft.com/office/powerpoint/2010/main" val="38322262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@Async</a:t>
            </a:r>
            <a:br>
              <a:rPr lang="en-US" dirty="0"/>
            </a:br>
            <a:r>
              <a:rPr lang="en-US" dirty="0" smtClean="0"/>
              <a:t>Annotation</a:t>
            </a:r>
            <a:endParaRPr lang="en-US" dirty="0"/>
          </a:p>
        </p:txBody>
      </p:sp>
      <p:sp>
        <p:nvSpPr>
          <p:cNvPr id="3" name="Content Placeholder 2"/>
          <p:cNvSpPr>
            <a:spLocks noGrp="1"/>
          </p:cNvSpPr>
          <p:nvPr>
            <p:ph idx="1"/>
          </p:nvPr>
        </p:nvSpPr>
        <p:spPr/>
        <p:txBody>
          <a:bodyPr>
            <a:normAutofit fontScale="85000" lnSpcReduction="20000"/>
          </a:bodyPr>
          <a:lstStyle/>
          <a:p>
            <a:pPr algn="just" fontAlgn="base"/>
            <a:r>
              <a:rPr lang="en-US" dirty="0"/>
              <a:t>This annotation is used on methods to execute each method in a separate thread. The @Async annotation is provided on a method so that the invocation of that method will occur asynchronously. Unlike methods annotated with @Scheduled, the methods annotated with @</a:t>
            </a:r>
            <a:r>
              <a:rPr lang="en-US" dirty="0" smtClean="0"/>
              <a:t>Async can </a:t>
            </a:r>
            <a:r>
              <a:rPr lang="en-US" dirty="0"/>
              <a:t>take arguments. They will be invoked in the normal way by callers at runtime rather than by a scheduled task.</a:t>
            </a:r>
          </a:p>
          <a:p>
            <a:pPr algn="just" fontAlgn="base"/>
            <a:r>
              <a:rPr lang="en-US" dirty="0"/>
              <a:t>@Async can be used with both void return type methods and the methods that return a value. However methods with return value must have a Future typed return values.</a:t>
            </a:r>
          </a:p>
          <a:p>
            <a:pPr algn="just"/>
            <a:endParaRPr lang="en-US" dirty="0"/>
          </a:p>
        </p:txBody>
      </p:sp>
    </p:spTree>
    <p:extLst>
      <p:ext uri="{BB962C8B-B14F-4D97-AF65-F5344CB8AC3E}">
        <p14:creationId xmlns:p14="http://schemas.microsoft.com/office/powerpoint/2010/main" val="30399291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@BootstrapWith</a:t>
            </a:r>
            <a:br>
              <a:rPr lang="en-US" dirty="0"/>
            </a:br>
            <a:r>
              <a:rPr lang="en-US" dirty="0" smtClean="0"/>
              <a:t>Annotation</a:t>
            </a:r>
            <a:endParaRPr lang="en-US" dirty="0"/>
          </a:p>
        </p:txBody>
      </p:sp>
      <p:sp>
        <p:nvSpPr>
          <p:cNvPr id="3" name="Content Placeholder 2"/>
          <p:cNvSpPr>
            <a:spLocks noGrp="1"/>
          </p:cNvSpPr>
          <p:nvPr>
            <p:ph idx="1"/>
          </p:nvPr>
        </p:nvSpPr>
        <p:spPr/>
        <p:txBody>
          <a:bodyPr/>
          <a:lstStyle/>
          <a:p>
            <a:pPr algn="just"/>
            <a:r>
              <a:rPr lang="en-US" dirty="0"/>
              <a:t>This annotation is a class level annotation. The @BootstrapWith annotation is used to configure how the Spring </a:t>
            </a:r>
            <a:r>
              <a:rPr lang="en-US" dirty="0" smtClean="0"/>
              <a:t>Test Context </a:t>
            </a:r>
            <a:r>
              <a:rPr lang="en-US" dirty="0"/>
              <a:t>Framework is bootstrapped. This annotation is used as a metadata to create custom composed annotations and reduce the configuration duplication in a test suite.</a:t>
            </a:r>
          </a:p>
          <a:p>
            <a:pPr marL="0" indent="0" algn="just">
              <a:buNone/>
            </a:pPr>
            <a:endParaRPr lang="en-US" dirty="0"/>
          </a:p>
        </p:txBody>
      </p:sp>
    </p:spTree>
    <p:extLst>
      <p:ext uri="{BB962C8B-B14F-4D97-AF65-F5344CB8AC3E}">
        <p14:creationId xmlns:p14="http://schemas.microsoft.com/office/powerpoint/2010/main" val="34438959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@ContextConfiguration</a:t>
            </a:r>
            <a:br>
              <a:rPr lang="en-US" dirty="0"/>
            </a:br>
            <a:r>
              <a:rPr lang="en-US" dirty="0" smtClean="0"/>
              <a:t>Annotation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This annotation is a class level annotation that defines a metadata used to determine which configuration files to use to the load the ApplicationContext for your test. More specifically @ContextConfiguration declares the annotated classes that will be used to load the context. You can also tell Spring where to locate for the file.</a:t>
            </a:r>
            <a:br>
              <a:rPr lang="en-US" dirty="0"/>
            </a:br>
            <a:r>
              <a:rPr lang="en-US" dirty="0"/>
              <a:t>@ContextConfiguration(locations={"example/test-context.xml", loader = Custom ContextLoader.class})</a:t>
            </a:r>
          </a:p>
          <a:p>
            <a:pPr marL="0" indent="0">
              <a:buNone/>
            </a:pPr>
            <a:endParaRPr lang="en-US" dirty="0"/>
          </a:p>
        </p:txBody>
      </p:sp>
    </p:spTree>
    <p:extLst>
      <p:ext uri="{BB962C8B-B14F-4D97-AF65-F5344CB8AC3E}">
        <p14:creationId xmlns:p14="http://schemas.microsoft.com/office/powerpoint/2010/main" val="9961341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@WebAppConfiguration</a:t>
            </a:r>
            <a:br>
              <a:rPr lang="en-US" dirty="0"/>
            </a:br>
            <a:r>
              <a:rPr lang="en-US" dirty="0" smtClean="0"/>
              <a:t>Annotation</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This annotation is a class level annotation. The @WebAppConfiguration is used to declare that theApplicationContext loaded for an integration test should be a WebApplicationContext. This annotation is used to create the web version of the application context. It is important to note that this annotation must be used with the @ContextConfiguration annotation.The default path to the root of the web application is </a:t>
            </a:r>
            <a:r>
              <a:rPr lang="en-US" dirty="0" smtClean="0"/>
              <a:t>src/main/</a:t>
            </a:r>
            <a:r>
              <a:rPr lang="en-US" dirty="0" err="1" smtClean="0"/>
              <a:t>webapp.You</a:t>
            </a:r>
            <a:r>
              <a:rPr lang="en-US" dirty="0"/>
              <a:t> can override it by passing a different path to the &lt;span class="theme:classic lang:default decode:true crayon-inline"&gt;@WebAppConfiguration.</a:t>
            </a:r>
          </a:p>
          <a:p>
            <a:pPr algn="just"/>
            <a:endParaRPr lang="en-US" dirty="0"/>
          </a:p>
        </p:txBody>
      </p:sp>
    </p:spTree>
    <p:extLst>
      <p:ext uri="{BB962C8B-B14F-4D97-AF65-F5344CB8AC3E}">
        <p14:creationId xmlns:p14="http://schemas.microsoft.com/office/powerpoint/2010/main" val="33218270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@Timed</a:t>
            </a:r>
            <a:br>
              <a:rPr lang="en-US" dirty="0"/>
            </a:br>
            <a:r>
              <a:rPr lang="en-US" dirty="0" smtClean="0"/>
              <a:t>Annotation</a:t>
            </a:r>
            <a:endParaRPr lang="en-US" dirty="0"/>
          </a:p>
        </p:txBody>
      </p:sp>
      <p:sp>
        <p:nvSpPr>
          <p:cNvPr id="3" name="Content Placeholder 2"/>
          <p:cNvSpPr>
            <a:spLocks noGrp="1"/>
          </p:cNvSpPr>
          <p:nvPr>
            <p:ph idx="1"/>
          </p:nvPr>
        </p:nvSpPr>
        <p:spPr/>
        <p:txBody>
          <a:bodyPr/>
          <a:lstStyle/>
          <a:p>
            <a:pPr algn="just"/>
            <a:r>
              <a:rPr lang="en-US" dirty="0"/>
              <a:t>This annotation is used on methods. The @Timed annotation indicates that the annotated test method must finish its execution at the specified time period(in milliseconds). If the execution exceeds the specified time in the annotation, the test fails.</a:t>
            </a:r>
          </a:p>
          <a:p>
            <a:pPr marL="0" indent="0" algn="just">
              <a:buNone/>
            </a:pPr>
            <a:endParaRPr lang="en-US" dirty="0"/>
          </a:p>
        </p:txBody>
      </p:sp>
    </p:spTree>
    <p:extLst>
      <p:ext uri="{BB962C8B-B14F-4D97-AF65-F5344CB8AC3E}">
        <p14:creationId xmlns:p14="http://schemas.microsoft.com/office/powerpoint/2010/main" val="3654183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@Repeat</a:t>
            </a:r>
            <a:br>
              <a:rPr lang="en-US" dirty="0"/>
            </a:br>
            <a:r>
              <a:rPr lang="en-US" dirty="0" smtClean="0"/>
              <a:t>Annotation</a:t>
            </a:r>
            <a:endParaRPr lang="en-US" dirty="0"/>
          </a:p>
        </p:txBody>
      </p:sp>
      <p:sp>
        <p:nvSpPr>
          <p:cNvPr id="3" name="Content Placeholder 2"/>
          <p:cNvSpPr>
            <a:spLocks noGrp="1"/>
          </p:cNvSpPr>
          <p:nvPr>
            <p:ph idx="1"/>
          </p:nvPr>
        </p:nvSpPr>
        <p:spPr/>
        <p:txBody>
          <a:bodyPr/>
          <a:lstStyle/>
          <a:p>
            <a:pPr algn="just"/>
            <a:r>
              <a:rPr lang="en-US" dirty="0"/>
              <a:t>This annotation is used on test methods. If you want to run a test method several times in a row automatically, you can use the @Repeat annotation. The number of times that test method is to be executed is specified in the annotation.</a:t>
            </a:r>
            <a:endParaRPr lang="en-US" dirty="0"/>
          </a:p>
        </p:txBody>
      </p:sp>
    </p:spTree>
    <p:extLst>
      <p:ext uri="{BB962C8B-B14F-4D97-AF65-F5344CB8AC3E}">
        <p14:creationId xmlns:p14="http://schemas.microsoft.com/office/powerpoint/2010/main" val="23621022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@Commit</a:t>
            </a:r>
            <a:br>
              <a:rPr lang="en-US" dirty="0"/>
            </a:br>
            <a:r>
              <a:rPr lang="en-US" dirty="0" smtClean="0"/>
              <a:t>Annotation</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This annotation can be used as both class-level or method-level annotation. After execution of a test method, the transaction of the transactional test method can be committed using the @Commit annotation. This annotation explicitly conveys the intent of the code. When used at the class level, this annotation defines the commit for all test methods within the class. When declared as a method level annotation @Commit specifies the commit for specific test methods overriding the class level commit.</a:t>
            </a:r>
          </a:p>
          <a:p>
            <a:pPr algn="just"/>
            <a:endParaRPr lang="en-US" dirty="0"/>
          </a:p>
        </p:txBody>
      </p:sp>
    </p:spTree>
    <p:extLst>
      <p:ext uri="{BB962C8B-B14F-4D97-AF65-F5344CB8AC3E}">
        <p14:creationId xmlns:p14="http://schemas.microsoft.com/office/powerpoint/2010/main" val="134436088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@RollBack</a:t>
            </a:r>
            <a:br>
              <a:rPr lang="en-US" dirty="0"/>
            </a:br>
            <a:r>
              <a:rPr lang="en-US" dirty="0" smtClean="0"/>
              <a:t>Annotation</a:t>
            </a:r>
            <a:endParaRPr lang="en-US" dirty="0"/>
          </a:p>
        </p:txBody>
      </p:sp>
      <p:sp>
        <p:nvSpPr>
          <p:cNvPr id="3" name="Content Placeholder 2"/>
          <p:cNvSpPr>
            <a:spLocks noGrp="1"/>
          </p:cNvSpPr>
          <p:nvPr>
            <p:ph idx="1"/>
          </p:nvPr>
        </p:nvSpPr>
        <p:spPr/>
        <p:txBody>
          <a:bodyPr>
            <a:normAutofit fontScale="77500" lnSpcReduction="20000"/>
          </a:bodyPr>
          <a:lstStyle/>
          <a:p>
            <a:pPr algn="just" fontAlgn="base"/>
            <a:r>
              <a:rPr lang="en-US" dirty="0"/>
              <a:t>This annotation can be used as both class-level and method-level annotation. The @RollBack annotation indicates whether the transaction of a transactional test method must be rolled back after the test completes its execution. If this true @Rollback(true), the transaction is rolled back. Otherwise, the transaction is committed.@Commit is used instead of @RollBack(false).</a:t>
            </a:r>
          </a:p>
          <a:p>
            <a:pPr algn="just" fontAlgn="base"/>
            <a:r>
              <a:rPr lang="en-US" dirty="0"/>
              <a:t>When used at the class level, this annotation defines the rollback for all test methods within the class.</a:t>
            </a:r>
          </a:p>
          <a:p>
            <a:pPr algn="just" fontAlgn="base"/>
            <a:r>
              <a:rPr lang="en-US" dirty="0"/>
              <a:t>When declared as a method level annotation @RollBack specifies the rollback for specific test methods overriding the class level rollback semantics.</a:t>
            </a:r>
          </a:p>
          <a:p>
            <a:pPr algn="just"/>
            <a:endParaRPr lang="en-US" dirty="0"/>
          </a:p>
        </p:txBody>
      </p:sp>
    </p:spTree>
    <p:extLst>
      <p:ext uri="{BB962C8B-B14F-4D97-AF65-F5344CB8AC3E}">
        <p14:creationId xmlns:p14="http://schemas.microsoft.com/office/powerpoint/2010/main" val="2751311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@ComponentScan</a:t>
            </a:r>
            <a:br>
              <a:rPr lang="en-US" dirty="0"/>
            </a:br>
            <a:r>
              <a:rPr lang="en-US" dirty="0" smtClean="0"/>
              <a:t>Annotation</a:t>
            </a:r>
            <a:endParaRPr lang="en-US" dirty="0"/>
          </a:p>
        </p:txBody>
      </p:sp>
      <p:sp>
        <p:nvSpPr>
          <p:cNvPr id="3" name="Content Placeholder 2"/>
          <p:cNvSpPr>
            <a:spLocks noGrp="1"/>
          </p:cNvSpPr>
          <p:nvPr>
            <p:ph idx="1"/>
          </p:nvPr>
        </p:nvSpPr>
        <p:spPr/>
        <p:txBody>
          <a:bodyPr/>
          <a:lstStyle/>
          <a:p>
            <a:pPr algn="just"/>
            <a:r>
              <a:rPr lang="en-US" dirty="0"/>
              <a:t>This annotation is used with @Configuration annotation to allow Spring to know the packages to scan for annotated components. @ComponentScan is also used to specify base packages using basePackageClasses orbasePackage attributes to scan. If specific packages are not defined, scanning will occur from the package of the class that declares this annotation.</a:t>
            </a:r>
          </a:p>
          <a:p>
            <a:pPr marL="0" indent="0" algn="just">
              <a:buNone/>
            </a:pPr>
            <a:endParaRPr lang="en-US" dirty="0"/>
          </a:p>
        </p:txBody>
      </p:sp>
    </p:spTree>
    <p:extLst>
      <p:ext uri="{BB962C8B-B14F-4D97-AF65-F5344CB8AC3E}">
        <p14:creationId xmlns:p14="http://schemas.microsoft.com/office/powerpoint/2010/main" val="41022850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@DirtiesContext</a:t>
            </a:r>
            <a:br>
              <a:rPr lang="en-US" dirty="0"/>
            </a:br>
            <a:r>
              <a:rPr lang="en-US" dirty="0" smtClean="0"/>
              <a:t>Annotation</a:t>
            </a:r>
            <a:endParaRPr lang="en-US" dirty="0"/>
          </a:p>
        </p:txBody>
      </p:sp>
      <p:sp>
        <p:nvSpPr>
          <p:cNvPr id="3" name="Content Placeholder 2"/>
          <p:cNvSpPr>
            <a:spLocks noGrp="1"/>
          </p:cNvSpPr>
          <p:nvPr>
            <p:ph idx="1"/>
          </p:nvPr>
        </p:nvSpPr>
        <p:spPr/>
        <p:txBody>
          <a:bodyPr>
            <a:normAutofit fontScale="70000" lnSpcReduction="20000"/>
          </a:bodyPr>
          <a:lstStyle/>
          <a:p>
            <a:pPr algn="just" fontAlgn="base"/>
            <a:r>
              <a:rPr lang="en-US" dirty="0"/>
              <a:t>This annotation is used as both class-level and method-level annotation. @DirtiesContext indicates that the Spring ApplicationContext has been modified or corrupted in some manner and it should be closed. This will trigger the context reloading before execution of next test. The ApplicationContext is marked as dirty before or after any such annotated method as well as before or after current test class.</a:t>
            </a:r>
          </a:p>
          <a:p>
            <a:pPr algn="just" fontAlgn="base"/>
            <a:r>
              <a:rPr lang="en-US" dirty="0"/>
              <a:t>The @DirtiesContext annotation supports BEFORE_METHOD, BEFORE_CLASS, and BEFORE_EACH_TEST_METHOD modes for closing the ApplicationContext before a test.</a:t>
            </a:r>
          </a:p>
          <a:p>
            <a:pPr algn="just"/>
            <a:r>
              <a:rPr lang="en-US" b="1" dirty="0"/>
              <a:t>NOTE</a:t>
            </a:r>
            <a:r>
              <a:rPr lang="en-US" dirty="0"/>
              <a:t>: Avoid overusing this annotation. It is an expensive operation and if abused, it can really slow down your test </a:t>
            </a:r>
            <a:r>
              <a:rPr lang="en-US" dirty="0" smtClean="0"/>
              <a:t>suite.</a:t>
            </a:r>
            <a:endParaRPr lang="en-US" dirty="0"/>
          </a:p>
        </p:txBody>
      </p:sp>
    </p:spTree>
    <p:extLst>
      <p:ext uri="{BB962C8B-B14F-4D97-AF65-F5344CB8AC3E}">
        <p14:creationId xmlns:p14="http://schemas.microsoft.com/office/powerpoint/2010/main" val="92243447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@BeforeTransaction</a:t>
            </a:r>
            <a:br>
              <a:rPr lang="en-US" dirty="0"/>
            </a:br>
            <a:r>
              <a:rPr lang="en-US" dirty="0" smtClean="0"/>
              <a:t>Annotation</a:t>
            </a:r>
            <a:endParaRPr lang="en-US" dirty="0"/>
          </a:p>
        </p:txBody>
      </p:sp>
      <p:sp>
        <p:nvSpPr>
          <p:cNvPr id="3" name="Content Placeholder 2"/>
          <p:cNvSpPr>
            <a:spLocks noGrp="1"/>
          </p:cNvSpPr>
          <p:nvPr>
            <p:ph idx="1"/>
          </p:nvPr>
        </p:nvSpPr>
        <p:spPr/>
        <p:txBody>
          <a:bodyPr/>
          <a:lstStyle/>
          <a:p>
            <a:pPr algn="just"/>
            <a:r>
              <a:rPr lang="en-US" dirty="0"/>
              <a:t>This annotation is used to annotate void methods in the test class. @BeforeTransaction annotated methods indicate that they should be executed before any transaction starts executing. That means the method annotated with @BeforeTransaction must be executed before any method annotated with @Transactional.</a:t>
            </a:r>
          </a:p>
          <a:p>
            <a:pPr algn="just"/>
            <a:endParaRPr lang="en-US" dirty="0"/>
          </a:p>
        </p:txBody>
      </p:sp>
    </p:spTree>
    <p:extLst>
      <p:ext uri="{BB962C8B-B14F-4D97-AF65-F5344CB8AC3E}">
        <p14:creationId xmlns:p14="http://schemas.microsoft.com/office/powerpoint/2010/main" val="405903405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@AfterTransaction</a:t>
            </a:r>
            <a:br>
              <a:rPr lang="en-US" dirty="0"/>
            </a:br>
            <a:r>
              <a:rPr lang="en-US" dirty="0" smtClean="0"/>
              <a:t>Annotation</a:t>
            </a:r>
            <a:endParaRPr lang="en-US" dirty="0"/>
          </a:p>
        </p:txBody>
      </p:sp>
      <p:sp>
        <p:nvSpPr>
          <p:cNvPr id="3" name="Content Placeholder 2"/>
          <p:cNvSpPr>
            <a:spLocks noGrp="1"/>
          </p:cNvSpPr>
          <p:nvPr>
            <p:ph idx="1"/>
          </p:nvPr>
        </p:nvSpPr>
        <p:spPr/>
        <p:txBody>
          <a:bodyPr/>
          <a:lstStyle/>
          <a:p>
            <a:pPr algn="just"/>
            <a:r>
              <a:rPr lang="en-US" dirty="0"/>
              <a:t>This annotation is used to annotate void methods in the test class. @AfterTransaction annotated methods indicate that they should be executed after a transaction ends for test methods. That means the method annotated with @AfterTransaction must be executed after the method annotated with @Transactional.</a:t>
            </a:r>
          </a:p>
          <a:p>
            <a:pPr marL="0" indent="0" algn="just">
              <a:buNone/>
            </a:pPr>
            <a:endParaRPr lang="en-US" dirty="0"/>
          </a:p>
        </p:txBody>
      </p:sp>
    </p:spTree>
    <p:extLst>
      <p:ext uri="{BB962C8B-B14F-4D97-AF65-F5344CB8AC3E}">
        <p14:creationId xmlns:p14="http://schemas.microsoft.com/office/powerpoint/2010/main" val="25757063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t>
            </a:r>
            <a:r>
              <a:rPr lang="en-US" dirty="0" smtClean="0"/>
              <a:t>SQL</a:t>
            </a:r>
            <a:r>
              <a:rPr lang="en-US" dirty="0"/>
              <a:t/>
            </a:r>
            <a:br>
              <a:rPr lang="en-US" dirty="0"/>
            </a:br>
            <a:r>
              <a:rPr lang="en-US" dirty="0" smtClean="0"/>
              <a:t>Annotation</a:t>
            </a:r>
            <a:endParaRPr lang="en-US" dirty="0"/>
          </a:p>
        </p:txBody>
      </p:sp>
      <p:sp>
        <p:nvSpPr>
          <p:cNvPr id="3" name="Content Placeholder 2"/>
          <p:cNvSpPr>
            <a:spLocks noGrp="1"/>
          </p:cNvSpPr>
          <p:nvPr>
            <p:ph idx="1"/>
          </p:nvPr>
        </p:nvSpPr>
        <p:spPr/>
        <p:txBody>
          <a:bodyPr/>
          <a:lstStyle/>
          <a:p>
            <a:pPr algn="just"/>
            <a:r>
              <a:rPr lang="en-US" dirty="0"/>
              <a:t>This annotation can be declared on a test class or test method to run SQL scripts against a database. The @Sqlannotation configures the resource path to SQL scripts that should be executed against a given database either before or after an integration test method. When @Sql is used at the method level it will override any @Sqldefined in at class </a:t>
            </a:r>
            <a:r>
              <a:rPr lang="en-US" dirty="0" smtClean="0"/>
              <a:t>level.</a:t>
            </a:r>
            <a:endParaRPr lang="en-US" dirty="0"/>
          </a:p>
        </p:txBody>
      </p:sp>
    </p:spTree>
    <p:extLst>
      <p:ext uri="{BB962C8B-B14F-4D97-AF65-F5344CB8AC3E}">
        <p14:creationId xmlns:p14="http://schemas.microsoft.com/office/powerpoint/2010/main" val="150564079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@SqlConfig</a:t>
            </a:r>
            <a:br>
              <a:rPr lang="en-US" dirty="0"/>
            </a:br>
            <a:r>
              <a:rPr lang="en-US" dirty="0" smtClean="0"/>
              <a:t>Annotation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This annotation is used along with the @Sql annotation. The @SqlConfig annotation defines the metadata that is used to determine how to parse and execute SQL scripts configured via the @Sql annotation. When used at the class-level, this annotation serves as global configuration for all SQL scripts within the test class. But when used directly with the </a:t>
            </a:r>
            <a:r>
              <a:rPr lang="en-US" dirty="0" err="1"/>
              <a:t>config</a:t>
            </a:r>
            <a:r>
              <a:rPr lang="en-US" dirty="0"/>
              <a:t> attribute of @Sql, @SqlConfig serves as a local configuration for SQL scripts declared.</a:t>
            </a:r>
          </a:p>
          <a:p>
            <a:pPr algn="just"/>
            <a:endParaRPr lang="en-US" dirty="0"/>
          </a:p>
        </p:txBody>
      </p:sp>
    </p:spTree>
    <p:extLst>
      <p:ext uri="{BB962C8B-B14F-4D97-AF65-F5344CB8AC3E}">
        <p14:creationId xmlns:p14="http://schemas.microsoft.com/office/powerpoint/2010/main" val="80410689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@SqlGroup</a:t>
            </a:r>
            <a:br>
              <a:rPr lang="en-US" dirty="0"/>
            </a:br>
            <a:r>
              <a:rPr lang="en-US" dirty="0" smtClean="0"/>
              <a:t>Annotation</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This annotation is used on methods. The @SqlGroup annotation is a container annotation that can hold several@Sql annotations. This annotation can declare nested @Sql annotations.</a:t>
            </a:r>
            <a:br>
              <a:rPr lang="en-US" dirty="0"/>
            </a:br>
            <a:r>
              <a:rPr lang="en-US" dirty="0"/>
              <a:t>In addition, @SqlGroup is used as a meta-annotation to create custom composed annotations. This annotation can also be used along with repeatable annotations, where @Sql can be declared several times on the same method or class.</a:t>
            </a:r>
          </a:p>
          <a:p>
            <a:pPr algn="just"/>
            <a:endParaRPr lang="en-US" dirty="0"/>
          </a:p>
        </p:txBody>
      </p:sp>
    </p:spTree>
    <p:extLst>
      <p:ext uri="{BB962C8B-B14F-4D97-AF65-F5344CB8AC3E}">
        <p14:creationId xmlns:p14="http://schemas.microsoft.com/office/powerpoint/2010/main" val="394811646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@SpringBootTest</a:t>
            </a:r>
            <a:br>
              <a:rPr lang="en-US" dirty="0"/>
            </a:br>
            <a:r>
              <a:rPr lang="en-US" dirty="0" smtClean="0"/>
              <a:t>Annotation</a:t>
            </a:r>
            <a:endParaRPr lang="en-US" dirty="0"/>
          </a:p>
        </p:txBody>
      </p:sp>
      <p:sp>
        <p:nvSpPr>
          <p:cNvPr id="3" name="Content Placeholder 2"/>
          <p:cNvSpPr>
            <a:spLocks noGrp="1"/>
          </p:cNvSpPr>
          <p:nvPr>
            <p:ph idx="1"/>
          </p:nvPr>
        </p:nvSpPr>
        <p:spPr/>
        <p:txBody>
          <a:bodyPr/>
          <a:lstStyle/>
          <a:p>
            <a:r>
              <a:rPr lang="en-US" dirty="0"/>
              <a:t>This annotation is used to start the Spring context for integration tests. This will bring up the full autoconfigruation context.</a:t>
            </a:r>
          </a:p>
          <a:p>
            <a:pPr marL="0" indent="0">
              <a:buNone/>
            </a:pPr>
            <a:endParaRPr lang="en-US" dirty="0"/>
          </a:p>
        </p:txBody>
      </p:sp>
    </p:spTree>
    <p:extLst>
      <p:ext uri="{BB962C8B-B14F-4D97-AF65-F5344CB8AC3E}">
        <p14:creationId xmlns:p14="http://schemas.microsoft.com/office/powerpoint/2010/main" val="353026851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@DataJpaTest</a:t>
            </a:r>
            <a:br>
              <a:rPr lang="en-US" dirty="0"/>
            </a:br>
            <a:r>
              <a:rPr lang="en-US" dirty="0" smtClean="0"/>
              <a:t>Annotation</a:t>
            </a:r>
            <a:endParaRPr lang="en-US" dirty="0"/>
          </a:p>
        </p:txBody>
      </p:sp>
      <p:sp>
        <p:nvSpPr>
          <p:cNvPr id="3" name="Content Placeholder 2"/>
          <p:cNvSpPr>
            <a:spLocks noGrp="1"/>
          </p:cNvSpPr>
          <p:nvPr>
            <p:ph idx="1"/>
          </p:nvPr>
        </p:nvSpPr>
        <p:spPr/>
        <p:txBody>
          <a:bodyPr/>
          <a:lstStyle/>
          <a:p>
            <a:pPr algn="just" fontAlgn="base"/>
            <a:r>
              <a:rPr lang="en-US" dirty="0"/>
              <a:t>The @DataJpaTest  annotation will only provide the autoconfiguration required to test Spring Data JPA using an in-memory database such as H2.</a:t>
            </a:r>
          </a:p>
          <a:p>
            <a:pPr algn="just" fontAlgn="base"/>
            <a:r>
              <a:rPr lang="en-US" dirty="0"/>
              <a:t>This annotation is used instead of @SpringBootTest</a:t>
            </a:r>
          </a:p>
          <a:p>
            <a:pPr algn="just"/>
            <a:endParaRPr lang="en-US" dirty="0"/>
          </a:p>
        </p:txBody>
      </p:sp>
    </p:spTree>
    <p:extLst>
      <p:ext uri="{BB962C8B-B14F-4D97-AF65-F5344CB8AC3E}">
        <p14:creationId xmlns:p14="http://schemas.microsoft.com/office/powerpoint/2010/main" val="58689914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@DataMongoTest</a:t>
            </a:r>
            <a:br>
              <a:rPr lang="en-US" dirty="0"/>
            </a:br>
            <a:r>
              <a:rPr lang="en-US" dirty="0" smtClean="0"/>
              <a:t>Annotation</a:t>
            </a:r>
            <a:endParaRPr lang="en-US" dirty="0"/>
          </a:p>
        </p:txBody>
      </p:sp>
      <p:sp>
        <p:nvSpPr>
          <p:cNvPr id="3" name="Content Placeholder 2"/>
          <p:cNvSpPr>
            <a:spLocks noGrp="1"/>
          </p:cNvSpPr>
          <p:nvPr>
            <p:ph idx="1"/>
          </p:nvPr>
        </p:nvSpPr>
        <p:spPr/>
        <p:txBody>
          <a:bodyPr/>
          <a:lstStyle/>
          <a:p>
            <a:pPr algn="just" fontAlgn="base"/>
            <a:r>
              <a:rPr lang="en-US" dirty="0"/>
              <a:t>The @DataMongoTest  will provide a minimal autoconfiguration and an embedded MongoDB for running integration tests with Spring Data MongoDB</a:t>
            </a:r>
            <a:r>
              <a:rPr lang="en-US" dirty="0" smtClean="0"/>
              <a:t>.</a:t>
            </a:r>
            <a:endParaRPr lang="en-US" dirty="0"/>
          </a:p>
        </p:txBody>
      </p:sp>
    </p:spTree>
    <p:extLst>
      <p:ext uri="{BB962C8B-B14F-4D97-AF65-F5344CB8AC3E}">
        <p14:creationId xmlns:p14="http://schemas.microsoft.com/office/powerpoint/2010/main" val="40047792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@WebMVCTest</a:t>
            </a:r>
            <a:br>
              <a:rPr lang="en-US" dirty="0"/>
            </a:br>
            <a:r>
              <a:rPr lang="en-US" dirty="0" smtClean="0"/>
              <a:t>Annotation</a:t>
            </a:r>
            <a:endParaRPr lang="en-US" dirty="0"/>
          </a:p>
        </p:txBody>
      </p:sp>
      <p:sp>
        <p:nvSpPr>
          <p:cNvPr id="3" name="Content Placeholder 2"/>
          <p:cNvSpPr>
            <a:spLocks noGrp="1"/>
          </p:cNvSpPr>
          <p:nvPr>
            <p:ph idx="1"/>
          </p:nvPr>
        </p:nvSpPr>
        <p:spPr/>
        <p:txBody>
          <a:bodyPr/>
          <a:lstStyle/>
          <a:p>
            <a:pPr algn="just"/>
            <a:r>
              <a:rPr lang="en-US" dirty="0"/>
              <a:t>The @WebMVCTest will bring up a mock servlet context for testing the MVC layer. Services and components are not loaded into the context. To provide these dependencies for testing, the @MockBean annotation is typically used</a:t>
            </a:r>
            <a:r>
              <a:rPr lang="en-US" dirty="0" smtClean="0"/>
              <a:t>.</a:t>
            </a:r>
            <a:endParaRPr lang="en-US" dirty="0"/>
          </a:p>
        </p:txBody>
      </p:sp>
    </p:spTree>
    <p:extLst>
      <p:ext uri="{BB962C8B-B14F-4D97-AF65-F5344CB8AC3E}">
        <p14:creationId xmlns:p14="http://schemas.microsoft.com/office/powerpoint/2010/main" val="933469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@Bean</a:t>
            </a:r>
            <a:br>
              <a:rPr lang="en-US" dirty="0"/>
            </a:br>
            <a:r>
              <a:rPr lang="en-US" dirty="0" smtClean="0"/>
              <a:t>Annotation</a:t>
            </a:r>
            <a:endParaRPr lang="en-US" dirty="0"/>
          </a:p>
        </p:txBody>
      </p:sp>
      <p:sp>
        <p:nvSpPr>
          <p:cNvPr id="3" name="Content Placeholder 2"/>
          <p:cNvSpPr>
            <a:spLocks noGrp="1"/>
          </p:cNvSpPr>
          <p:nvPr>
            <p:ph idx="1"/>
          </p:nvPr>
        </p:nvSpPr>
        <p:spPr/>
        <p:txBody>
          <a:bodyPr/>
          <a:lstStyle/>
          <a:p>
            <a:pPr algn="just"/>
            <a:r>
              <a:rPr lang="en-US" dirty="0"/>
              <a:t>This annotation is used at the method level. @Bean annotation works with @Configuration to create Spring beans. As mentioned earlier, @Configuration will have methods to instantiate and configure dependencies. Such methods will be annotated with @Bean. The method annotated with this annotation works as bean ID and it creates and returns the actual bean.</a:t>
            </a:r>
          </a:p>
          <a:p>
            <a:pPr marL="0" indent="0" algn="just">
              <a:buNone/>
            </a:pPr>
            <a:endParaRPr lang="en-US" dirty="0"/>
          </a:p>
        </p:txBody>
      </p:sp>
    </p:spTree>
    <p:extLst>
      <p:ext uri="{BB962C8B-B14F-4D97-AF65-F5344CB8AC3E}">
        <p14:creationId xmlns:p14="http://schemas.microsoft.com/office/powerpoint/2010/main" val="450623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@AutoConfigureMockMVC</a:t>
            </a:r>
            <a:br>
              <a:rPr lang="en-US" dirty="0"/>
            </a:br>
            <a:r>
              <a:rPr lang="en-US" dirty="0" smtClean="0"/>
              <a:t>Annotation</a:t>
            </a:r>
            <a:endParaRPr lang="en-US" dirty="0"/>
          </a:p>
        </p:txBody>
      </p:sp>
      <p:sp>
        <p:nvSpPr>
          <p:cNvPr id="3" name="Content Placeholder 2"/>
          <p:cNvSpPr>
            <a:spLocks noGrp="1"/>
          </p:cNvSpPr>
          <p:nvPr>
            <p:ph idx="1"/>
          </p:nvPr>
        </p:nvSpPr>
        <p:spPr/>
        <p:txBody>
          <a:bodyPr/>
          <a:lstStyle/>
          <a:p>
            <a:pPr algn="just"/>
            <a:r>
              <a:rPr lang="en-US" dirty="0"/>
              <a:t>The @AutoConfigureMockMVC  annotation works very similar to the @WebMVCTest  annotation, but the full Spring Boot context is started.</a:t>
            </a:r>
          </a:p>
          <a:p>
            <a:pPr marL="0" indent="0" algn="just">
              <a:buNone/>
            </a:pPr>
            <a:endParaRPr lang="en-US" dirty="0"/>
          </a:p>
        </p:txBody>
      </p:sp>
    </p:spTree>
    <p:extLst>
      <p:ext uri="{BB962C8B-B14F-4D97-AF65-F5344CB8AC3E}">
        <p14:creationId xmlns:p14="http://schemas.microsoft.com/office/powerpoint/2010/main" val="206091846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@MockBean</a:t>
            </a:r>
            <a:br>
              <a:rPr lang="en-US" dirty="0"/>
            </a:br>
            <a:r>
              <a:rPr lang="en-US" dirty="0" smtClean="0"/>
              <a:t>Annotation</a:t>
            </a:r>
            <a:endParaRPr lang="en-US" dirty="0"/>
          </a:p>
        </p:txBody>
      </p:sp>
      <p:sp>
        <p:nvSpPr>
          <p:cNvPr id="3" name="Content Placeholder 2"/>
          <p:cNvSpPr>
            <a:spLocks noGrp="1"/>
          </p:cNvSpPr>
          <p:nvPr>
            <p:ph idx="1"/>
          </p:nvPr>
        </p:nvSpPr>
        <p:spPr/>
        <p:txBody>
          <a:bodyPr/>
          <a:lstStyle/>
          <a:p>
            <a:pPr algn="just"/>
            <a:r>
              <a:rPr lang="en-US" dirty="0"/>
              <a:t>Creates and injects a Mockito Mock for the given dependency</a:t>
            </a:r>
            <a:r>
              <a:rPr lang="en-US" dirty="0" smtClean="0"/>
              <a:t>.</a:t>
            </a:r>
            <a:endParaRPr lang="en-US" dirty="0"/>
          </a:p>
        </p:txBody>
      </p:sp>
    </p:spTree>
    <p:extLst>
      <p:ext uri="{BB962C8B-B14F-4D97-AF65-F5344CB8AC3E}">
        <p14:creationId xmlns:p14="http://schemas.microsoft.com/office/powerpoint/2010/main" val="25818450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@JsonTest</a:t>
            </a:r>
            <a:br>
              <a:rPr lang="en-US" dirty="0"/>
            </a:br>
            <a:r>
              <a:rPr lang="en-US" dirty="0" smtClean="0"/>
              <a:t>Annotation</a:t>
            </a:r>
            <a:endParaRPr lang="en-US" dirty="0"/>
          </a:p>
        </p:txBody>
      </p:sp>
      <p:sp>
        <p:nvSpPr>
          <p:cNvPr id="3" name="Content Placeholder 2"/>
          <p:cNvSpPr>
            <a:spLocks noGrp="1"/>
          </p:cNvSpPr>
          <p:nvPr>
            <p:ph idx="1"/>
          </p:nvPr>
        </p:nvSpPr>
        <p:spPr/>
        <p:txBody>
          <a:bodyPr/>
          <a:lstStyle/>
          <a:p>
            <a:pPr algn="just"/>
            <a:r>
              <a:rPr lang="en-US" dirty="0"/>
              <a:t>Will limit the auto configuration of Spring Boot to components relevant to processing </a:t>
            </a:r>
            <a:r>
              <a:rPr lang="en-US" dirty="0" smtClean="0"/>
              <a:t>JSON.</a:t>
            </a:r>
          </a:p>
          <a:p>
            <a:pPr algn="just"/>
            <a:r>
              <a:rPr lang="en-US" dirty="0"/>
              <a:t>This annotation will also autoconfigure an instance of </a:t>
            </a:r>
            <a:r>
              <a:rPr lang="en-US" dirty="0" err="1">
                <a:hlinkClick r:id="rId2"/>
              </a:rPr>
              <a:t>JacksonTester</a:t>
            </a:r>
            <a:r>
              <a:rPr lang="en-US" dirty="0"/>
              <a:t> or </a:t>
            </a:r>
            <a:r>
              <a:rPr lang="en-US" dirty="0" err="1">
                <a:hlinkClick r:id="rId3"/>
              </a:rPr>
              <a:t>GsonTester</a:t>
            </a:r>
            <a:r>
              <a:rPr lang="en-US" dirty="0"/>
              <a:t>.</a:t>
            </a:r>
          </a:p>
          <a:p>
            <a:pPr marL="0" indent="0" algn="just">
              <a:buNone/>
            </a:pPr>
            <a:endParaRPr lang="en-US" dirty="0"/>
          </a:p>
        </p:txBody>
      </p:sp>
    </p:spTree>
    <p:extLst>
      <p:ext uri="{BB962C8B-B14F-4D97-AF65-F5344CB8AC3E}">
        <p14:creationId xmlns:p14="http://schemas.microsoft.com/office/powerpoint/2010/main" val="212531075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@TestPropertySource</a:t>
            </a:r>
            <a:br>
              <a:rPr lang="en-US" dirty="0"/>
            </a:br>
            <a:r>
              <a:rPr lang="en-US" dirty="0" smtClean="0"/>
              <a:t>Annotation</a:t>
            </a:r>
            <a:endParaRPr lang="en-US" dirty="0"/>
          </a:p>
        </p:txBody>
      </p:sp>
      <p:sp>
        <p:nvSpPr>
          <p:cNvPr id="3" name="Content Placeholder 2"/>
          <p:cNvSpPr>
            <a:spLocks noGrp="1"/>
          </p:cNvSpPr>
          <p:nvPr>
            <p:ph idx="1"/>
          </p:nvPr>
        </p:nvSpPr>
        <p:spPr/>
        <p:txBody>
          <a:bodyPr/>
          <a:lstStyle/>
          <a:p>
            <a:pPr fontAlgn="base"/>
            <a:r>
              <a:rPr lang="en-US" dirty="0"/>
              <a:t>Class level annotation used to specify property sources for the test class</a:t>
            </a:r>
            <a:r>
              <a:rPr lang="en-US" dirty="0" smtClean="0"/>
              <a:t>.</a:t>
            </a:r>
            <a:endParaRPr lang="en-US" dirty="0"/>
          </a:p>
        </p:txBody>
      </p:sp>
    </p:spTree>
    <p:extLst>
      <p:ext uri="{BB962C8B-B14F-4D97-AF65-F5344CB8AC3E}">
        <p14:creationId xmlns:p14="http://schemas.microsoft.com/office/powerpoint/2010/main" val="399432844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Technology4NextVision</a:t>
            </a:r>
          </a:p>
        </p:txBody>
      </p:sp>
      <p:sp>
        <p:nvSpPr>
          <p:cNvPr id="3" name="Content Placeholder 2"/>
          <p:cNvSpPr>
            <a:spLocks noGrp="1"/>
          </p:cNvSpPr>
          <p:nvPr>
            <p:ph idx="1"/>
          </p:nvPr>
        </p:nvSpPr>
        <p:spPr/>
        <p:txBody>
          <a:bodyPr/>
          <a:lstStyle/>
          <a:p>
            <a:pPr marL="0" indent="0">
              <a:buNone/>
            </a:pPr>
            <a:endParaRPr lang="en-US" b="1" dirty="0" smtClean="0"/>
          </a:p>
          <a:p>
            <a:pPr marL="0" indent="0">
              <a:buNone/>
            </a:pPr>
            <a:endParaRPr lang="en-US" b="1" dirty="0"/>
          </a:p>
          <a:p>
            <a:pPr marL="0" indent="0">
              <a:buNone/>
            </a:pPr>
            <a:r>
              <a:rPr lang="en-US" b="1" dirty="0" smtClean="0"/>
              <a:t> Please </a:t>
            </a:r>
            <a:r>
              <a:rPr lang="en-US" b="1" dirty="0"/>
              <a:t>Subscribe my channel for </a:t>
            </a:r>
            <a:r>
              <a:rPr lang="en-US" b="1" dirty="0" smtClean="0"/>
              <a:t>New </a:t>
            </a:r>
            <a:r>
              <a:rPr lang="en-US" b="1" dirty="0"/>
              <a:t>Update</a:t>
            </a:r>
            <a:r>
              <a:rPr lang="en-US" b="1" dirty="0" smtClean="0"/>
              <a:t>!</a:t>
            </a:r>
            <a:endParaRPr lang="en-US" b="1" dirty="0"/>
          </a:p>
          <a:p>
            <a:endParaRPr lang="en-US" dirty="0"/>
          </a:p>
        </p:txBody>
      </p:sp>
    </p:spTree>
    <p:extLst>
      <p:ext uri="{BB962C8B-B14F-4D97-AF65-F5344CB8AC3E}">
        <p14:creationId xmlns:p14="http://schemas.microsoft.com/office/powerpoint/2010/main" val="7180877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@Lazy</a:t>
            </a:r>
            <a:br>
              <a:rPr lang="en-US" dirty="0"/>
            </a:br>
            <a:r>
              <a:rPr lang="en-US" dirty="0" smtClean="0"/>
              <a:t>Annotation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This annotation is used on component classes. By default all autowired dependencies are created and configured at startup. But if you want to initialize a bean lazily, you can use @Lazy annotation over the class. This means that the bean will be created and initialized only when it is first requested for. You can also use this annotation on @Configuration classes. This indicates that all @Bean methods within that @Configuration should be lazily initialized.</a:t>
            </a:r>
          </a:p>
          <a:p>
            <a:pPr marL="0" indent="0" algn="just">
              <a:buNone/>
            </a:pPr>
            <a:endParaRPr lang="en-US" dirty="0"/>
          </a:p>
        </p:txBody>
      </p:sp>
    </p:spTree>
    <p:extLst>
      <p:ext uri="{BB962C8B-B14F-4D97-AF65-F5344CB8AC3E}">
        <p14:creationId xmlns:p14="http://schemas.microsoft.com/office/powerpoint/2010/main" val="1806241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@Value</a:t>
            </a:r>
            <a:br>
              <a:rPr lang="en-US" dirty="0"/>
            </a:br>
            <a:r>
              <a:rPr lang="en-US" dirty="0" smtClean="0"/>
              <a:t>Annotation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This annotation is used at the field, constructor parameter, and method parameter level. The @Value annotation indicates a default value expression for the field or parameter to initialize the property with. As the @</a:t>
            </a:r>
            <a:r>
              <a:rPr lang="en-US" dirty="0" err="1"/>
              <a:t>Autowiredannotation</a:t>
            </a:r>
            <a:r>
              <a:rPr lang="en-US" dirty="0"/>
              <a:t> tells Spring to inject object into another when it loads your application context, you can also </a:t>
            </a:r>
            <a:r>
              <a:rPr lang="en-US" dirty="0" err="1"/>
              <a:t>use@Value</a:t>
            </a:r>
            <a:r>
              <a:rPr lang="en-US" dirty="0"/>
              <a:t> annotation to inject values from a property file into a bean’s attribute. It supports both #{...} and${...} placeholders.</a:t>
            </a:r>
          </a:p>
        </p:txBody>
      </p:sp>
    </p:spTree>
    <p:extLst>
      <p:ext uri="{BB962C8B-B14F-4D97-AF65-F5344CB8AC3E}">
        <p14:creationId xmlns:p14="http://schemas.microsoft.com/office/powerpoint/2010/main" val="488214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1553</Words>
  <Application>Microsoft Office PowerPoint</Application>
  <PresentationFormat>On-screen Show (4:3)</PresentationFormat>
  <Paragraphs>177</Paragraphs>
  <Slides>74</Slides>
  <Notes>0</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Office Theme</vt:lpstr>
      <vt:lpstr>Technology4NextVision</vt:lpstr>
      <vt:lpstr>@Required Annotation</vt:lpstr>
      <vt:lpstr>@Autowired Annotation</vt:lpstr>
      <vt:lpstr>@Qualifier Annotation</vt:lpstr>
      <vt:lpstr>@Configuration Annotation</vt:lpstr>
      <vt:lpstr>@ComponentScan Annotation</vt:lpstr>
      <vt:lpstr>@Bean Annotation</vt:lpstr>
      <vt:lpstr>@Lazy Annotation</vt:lpstr>
      <vt:lpstr>@Value Annotation</vt:lpstr>
      <vt:lpstr>@Component Annotation</vt:lpstr>
      <vt:lpstr>@Controller Annotation</vt:lpstr>
      <vt:lpstr>@Service Annotation</vt:lpstr>
      <vt:lpstr>@Repository Annotation</vt:lpstr>
      <vt:lpstr>@EnableAutoConfiguration Annotation</vt:lpstr>
      <vt:lpstr>@SpringBootApplication Annotation</vt:lpstr>
      <vt:lpstr>@RequestMapping Annotation</vt:lpstr>
      <vt:lpstr>@CookieValue Annotation</vt:lpstr>
      <vt:lpstr>@CrossOrigin Annotation</vt:lpstr>
      <vt:lpstr>@GetMapping Annotation</vt:lpstr>
      <vt:lpstr>@PostMapping </vt:lpstr>
      <vt:lpstr>@PutMapping Annotation</vt:lpstr>
      <vt:lpstr>@PatchMapping Annotation</vt:lpstr>
      <vt:lpstr>@DeleteMapping Annotation</vt:lpstr>
      <vt:lpstr>@ExceptionHandler Annotation</vt:lpstr>
      <vt:lpstr>@InitBinder Annotation</vt:lpstr>
      <vt:lpstr>@Mappings and @Mapping Annotation</vt:lpstr>
      <vt:lpstr>@MatrixVariable Annotation</vt:lpstr>
      <vt:lpstr>@PathVariable Annotation</vt:lpstr>
      <vt:lpstr>@RequestAttribute Annotation</vt:lpstr>
      <vt:lpstr>@RequestBody Annotation</vt:lpstr>
      <vt:lpstr>@RequestHeader Annotation</vt:lpstr>
      <vt:lpstr>@RequestParam Annotation</vt:lpstr>
      <vt:lpstr>@RequestPart Annotation</vt:lpstr>
      <vt:lpstr>@ResponseBody Annotation</vt:lpstr>
      <vt:lpstr>@ResponseStatus Annotation</vt:lpstr>
      <vt:lpstr>@ControllerAdvice Annotation</vt:lpstr>
      <vt:lpstr>@RestController Annotation</vt:lpstr>
      <vt:lpstr>@RestControllerAdvice Annotation</vt:lpstr>
      <vt:lpstr>@SessionAttribute Annotation</vt:lpstr>
      <vt:lpstr>@SessionAttributes Annotation</vt:lpstr>
      <vt:lpstr>@EnableConfigServer Annotation</vt:lpstr>
      <vt:lpstr>@EnableEurekaServer Annotation</vt:lpstr>
      <vt:lpstr>@EnableDiscoveryClient Annotation</vt:lpstr>
      <vt:lpstr>@EnableCircuitBreaker Annotation</vt:lpstr>
      <vt:lpstr>@HystrixCommand Annotation</vt:lpstr>
      <vt:lpstr>@Transactional Annotation</vt:lpstr>
      <vt:lpstr>@Cacheable Annotation</vt:lpstr>
      <vt:lpstr>@CachePut Annotation</vt:lpstr>
      <vt:lpstr>@CacheEvict Annotation</vt:lpstr>
      <vt:lpstr>@CacheConfig Annotation</vt:lpstr>
      <vt:lpstr>@Scheduled Annotation</vt:lpstr>
      <vt:lpstr>@Async Annotation</vt:lpstr>
      <vt:lpstr>@BootstrapWith Annotation</vt:lpstr>
      <vt:lpstr>@ContextConfiguration Annotation</vt:lpstr>
      <vt:lpstr>@WebAppConfiguration Annotation</vt:lpstr>
      <vt:lpstr>@Timed Annotation</vt:lpstr>
      <vt:lpstr>@Repeat Annotation</vt:lpstr>
      <vt:lpstr>@Commit Annotation</vt:lpstr>
      <vt:lpstr>@RollBack Annotation</vt:lpstr>
      <vt:lpstr>@DirtiesContext Annotation</vt:lpstr>
      <vt:lpstr>@BeforeTransaction Annotation</vt:lpstr>
      <vt:lpstr>@AfterTransaction Annotation</vt:lpstr>
      <vt:lpstr>@SQL Annotation</vt:lpstr>
      <vt:lpstr>@SqlConfig Annotation</vt:lpstr>
      <vt:lpstr>@SqlGroup Annotation</vt:lpstr>
      <vt:lpstr>@SpringBootTest Annotation</vt:lpstr>
      <vt:lpstr>@DataJpaTest Annotation</vt:lpstr>
      <vt:lpstr>@DataMongoTest Annotation</vt:lpstr>
      <vt:lpstr>@WebMVCTest Annotation</vt:lpstr>
      <vt:lpstr>@AutoConfigureMockMVC Annotation</vt:lpstr>
      <vt:lpstr>@MockBean Annotation</vt:lpstr>
      <vt:lpstr>@JsonTest Annotation</vt:lpstr>
      <vt:lpstr>@TestPropertySource Annotation</vt:lpstr>
      <vt:lpstr>Technology4NextVision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Technology4NextVision</dc:title>
  <dc:creator>AmarjitKharga</dc:creator>
  <cp:lastModifiedBy>AmarjitKharga</cp:lastModifiedBy>
  <cp:revision>51</cp:revision>
  <dcterms:created xsi:type="dcterms:W3CDTF">2018-11-24T11:26:41Z</dcterms:created>
  <dcterms:modified xsi:type="dcterms:W3CDTF">2018-11-25T07:49:35Z</dcterms:modified>
</cp:coreProperties>
</file>