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6" r:id="rId1"/>
  </p:sldMasterIdLst>
  <p:sldIdLst>
    <p:sldId id="273" r:id="rId2"/>
    <p:sldId id="257" r:id="rId3"/>
    <p:sldId id="268" r:id="rId4"/>
    <p:sldId id="258" r:id="rId5"/>
    <p:sldId id="269" r:id="rId6"/>
    <p:sldId id="259" r:id="rId7"/>
    <p:sldId id="260" r:id="rId8"/>
    <p:sldId id="270" r:id="rId9"/>
    <p:sldId id="261" r:id="rId10"/>
    <p:sldId id="262" r:id="rId11"/>
    <p:sldId id="263" r:id="rId12"/>
    <p:sldId id="264" r:id="rId13"/>
    <p:sldId id="265" r:id="rId14"/>
    <p:sldId id="271" r:id="rId15"/>
    <p:sldId id="266" r:id="rId16"/>
    <p:sldId id="272" r:id="rId17"/>
    <p:sldId id="267" r:id="rId18"/>
    <p:sldId id="274"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DED73B60-787B-4DD4-9761-48B8FAB8C79B}" type="datetimeFigureOut">
              <a:rPr lang="en-US" smtClean="0"/>
              <a:t>2/28/2019</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BA6FF30E-50E9-451E-9DCC-ECC07374B04B}"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transition spd="slow">
    <p:randomBar dir="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ED73B60-787B-4DD4-9761-48B8FAB8C79B}" type="datetimeFigureOut">
              <a:rPr lang="en-US" smtClean="0"/>
              <a:t>2/28/2019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6FF30E-50E9-451E-9DCC-ECC07374B04B}" type="slidenum">
              <a:rPr lang="en-US" smtClean="0"/>
              <a:t>‹#›</a:t>
            </a:fld>
            <a:endParaRPr lang="en-US"/>
          </a:p>
        </p:txBody>
      </p:sp>
    </p:spTree>
  </p:cSld>
  <p:clrMapOvr>
    <a:masterClrMapping/>
  </p:clrMapOvr>
  <p:transition spd="slow">
    <p:randomBar dir="ver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ED73B60-787B-4DD4-9761-48B8FAB8C79B}" type="datetimeFigureOut">
              <a:rPr lang="en-US" smtClean="0"/>
              <a:t>2/28/2019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6FF30E-50E9-451E-9DCC-ECC07374B04B}" type="slidenum">
              <a:rPr lang="en-US" smtClean="0"/>
              <a:t>‹#›</a:t>
            </a:fld>
            <a:endParaRPr lang="en-US"/>
          </a:p>
        </p:txBody>
      </p:sp>
    </p:spTree>
  </p:cSld>
  <p:clrMapOvr>
    <a:masterClrMapping/>
  </p:clrMapOvr>
  <p:transition spd="slow">
    <p:randomBar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ED73B60-787B-4DD4-9761-48B8FAB8C79B}" type="datetimeFigureOut">
              <a:rPr lang="en-US" smtClean="0"/>
              <a:t>2/28/2019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6FF30E-50E9-451E-9DCC-ECC07374B04B}" type="slidenum">
              <a:rPr lang="en-US" smtClean="0"/>
              <a:t>‹#›</a:t>
            </a:fld>
            <a:endParaRPr lang="en-US"/>
          </a:p>
        </p:txBody>
      </p:sp>
    </p:spTree>
  </p:cSld>
  <p:clrMapOvr>
    <a:masterClrMapping/>
  </p:clrMapOvr>
  <p:transition spd="slow">
    <p:randomBar dir="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DED73B60-787B-4DD4-9761-48B8FAB8C79B}" type="datetimeFigureOut">
              <a:rPr lang="en-US" smtClean="0"/>
              <a:t>2/28/2019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6FF30E-50E9-451E-9DCC-ECC07374B04B}"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transition spd="slow">
    <p:randomBar dir="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DED73B60-787B-4DD4-9761-48B8FAB8C79B}" type="datetimeFigureOut">
              <a:rPr lang="en-US" smtClean="0"/>
              <a:t>2/28/2019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6FF30E-50E9-451E-9DCC-ECC07374B04B}" type="slidenum">
              <a:rPr lang="en-US" smtClean="0"/>
              <a:t>‹#›</a:t>
            </a:fld>
            <a:endParaRPr lang="en-US"/>
          </a:p>
        </p:txBody>
      </p:sp>
    </p:spTree>
  </p:cSld>
  <p:clrMapOvr>
    <a:masterClrMapping/>
  </p:clrMapOvr>
  <p:transition spd="slow">
    <p:randomBar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DED73B60-787B-4DD4-9761-48B8FAB8C79B}" type="datetimeFigureOut">
              <a:rPr lang="en-US" smtClean="0"/>
              <a:t>2/28/2019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A6FF30E-50E9-451E-9DCC-ECC07374B04B}" type="slidenum">
              <a:rPr lang="en-US" smtClean="0"/>
              <a:t>‹#›</a:t>
            </a:fld>
            <a:endParaRPr lang="en-US"/>
          </a:p>
        </p:txBody>
      </p:sp>
    </p:spTree>
  </p:cSld>
  <p:clrMapOvr>
    <a:masterClrMapping/>
  </p:clrMapOvr>
  <p:transition spd="slow">
    <p:randomBar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DED73B60-787B-4DD4-9761-48B8FAB8C79B}" type="datetimeFigureOut">
              <a:rPr lang="en-US" smtClean="0"/>
              <a:t>2/28/2019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A6FF30E-50E9-451E-9DCC-ECC07374B04B}" type="slidenum">
              <a:rPr lang="en-US" smtClean="0"/>
              <a:t>‹#›</a:t>
            </a:fld>
            <a:endParaRPr lang="en-US"/>
          </a:p>
        </p:txBody>
      </p:sp>
    </p:spTree>
  </p:cSld>
  <p:clrMapOvr>
    <a:masterClrMapping/>
  </p:clrMapOvr>
  <p:transition spd="slow">
    <p:randomBar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ED73B60-787B-4DD4-9761-48B8FAB8C79B}" type="datetimeFigureOut">
              <a:rPr lang="en-US" smtClean="0"/>
              <a:t>2/28/2019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A6FF30E-50E9-451E-9DCC-ECC07374B04B}" type="slidenum">
              <a:rPr lang="en-US" smtClean="0"/>
              <a:t>‹#›</a:t>
            </a:fld>
            <a:endParaRPr lang="en-US"/>
          </a:p>
        </p:txBody>
      </p:sp>
    </p:spTree>
  </p:cSld>
  <p:clrMapOvr>
    <a:masterClrMapping/>
  </p:clrMapOvr>
  <p:transition spd="slow">
    <p:randomBar dir="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DED73B60-787B-4DD4-9761-48B8FAB8C79B}" type="datetimeFigureOut">
              <a:rPr lang="en-US" smtClean="0"/>
              <a:t>2/28/2019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6FF30E-50E9-451E-9DCC-ECC07374B04B}" type="slidenum">
              <a:rPr lang="en-US" smtClean="0"/>
              <a:t>‹#›</a:t>
            </a:fld>
            <a:endParaRPr lang="en-US"/>
          </a:p>
        </p:txBody>
      </p:sp>
    </p:spTree>
  </p:cSld>
  <p:clrMapOvr>
    <a:masterClrMapping/>
  </p:clrMapOvr>
  <p:transition spd="slow">
    <p:randomBar dir="ver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DED73B60-787B-4DD4-9761-48B8FAB8C79B}" type="datetimeFigureOut">
              <a:rPr lang="en-US" smtClean="0"/>
              <a:t>2/28/2019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BA6FF30E-50E9-451E-9DCC-ECC07374B04B}" type="slidenum">
              <a:rPr lang="en-US" smtClean="0"/>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transition spd="slow">
    <p:randomBar dir="vert"/>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DED73B60-787B-4DD4-9761-48B8FAB8C79B}" type="datetimeFigureOut">
              <a:rPr lang="en-US" smtClean="0"/>
              <a:t>2/28/2019</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A6FF30E-50E9-451E-9DCC-ECC07374B04B}" type="slidenum">
              <a:rPr lang="en-US" smtClean="0"/>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Lst>
  <p:transition spd="slow">
    <p:randomBar dir="vert"/>
  </p:transition>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Kharga\Pictures\Capture_1_94.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990600"/>
            <a:ext cx="8382000" cy="5486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8432158"/>
      </p:ext>
    </p:extLst>
  </p:cSld>
  <p:clrMapOvr>
    <a:masterClrMapping/>
  </p:clrMapOvr>
  <p:transition spd="slow">
    <p:randomBar dir="ver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505712"/>
          </a:xfrm>
        </p:spPr>
        <p:txBody>
          <a:bodyPr>
            <a:normAutofit fontScale="90000"/>
          </a:bodyPr>
          <a:lstStyle/>
          <a:p>
            <a:r>
              <a:rPr lang="en-US" dirty="0" smtClean="0">
                <a:solidFill>
                  <a:schemeClr val="accent6">
                    <a:lumMod val="75000"/>
                  </a:schemeClr>
                </a:solidFill>
              </a:rPr>
              <a:t>How are properties defined? Where? </a:t>
            </a:r>
            <a:endParaRPr lang="en-US" dirty="0">
              <a:solidFill>
                <a:schemeClr val="accent6">
                  <a:lumMod val="75000"/>
                </a:schemeClr>
              </a:solidFill>
            </a:endParaRPr>
          </a:p>
        </p:txBody>
      </p:sp>
      <p:sp>
        <p:nvSpPr>
          <p:cNvPr id="3" name="Content Placeholder 2"/>
          <p:cNvSpPr>
            <a:spLocks noGrp="1"/>
          </p:cNvSpPr>
          <p:nvPr>
            <p:ph idx="1"/>
          </p:nvPr>
        </p:nvSpPr>
        <p:spPr>
          <a:xfrm>
            <a:off x="457200" y="2362200"/>
            <a:ext cx="8229600" cy="3886200"/>
          </a:xfrm>
        </p:spPr>
        <p:txBody>
          <a:bodyPr>
            <a:normAutofit/>
          </a:bodyPr>
          <a:lstStyle/>
          <a:p>
            <a:pPr algn="just"/>
            <a:r>
              <a:rPr lang="en-US" b="1" dirty="0" smtClean="0">
                <a:latin typeface="Angsana New" pitchFamily="18" charset="-34"/>
                <a:cs typeface="Angsana New" pitchFamily="18" charset="-34"/>
              </a:rPr>
              <a:t>In spring boot, we have to define properties in the application.properties file exists in classpath of application as follow. </a:t>
            </a:r>
          </a:p>
          <a:p>
            <a:pPr algn="just"/>
            <a:r>
              <a:rPr lang="en-US" b="1" dirty="0" smtClean="0">
                <a:latin typeface="Angsana New" pitchFamily="18" charset="-34"/>
                <a:cs typeface="Angsana New" pitchFamily="18" charset="-34"/>
              </a:rPr>
              <a:t>Example: configure default Data Source bean </a:t>
            </a:r>
          </a:p>
          <a:p>
            <a:pPr algn="just"/>
            <a:r>
              <a:rPr lang="en-US" b="1" dirty="0" smtClean="0">
                <a:latin typeface="Angsana New" pitchFamily="18" charset="-34"/>
                <a:cs typeface="Angsana New" pitchFamily="18" charset="-34"/>
              </a:rPr>
              <a:t>database.host=Local host</a:t>
            </a:r>
          </a:p>
          <a:p>
            <a:pPr algn="just"/>
            <a:r>
              <a:rPr lang="en-US" b="1" dirty="0" smtClean="0">
                <a:latin typeface="Angsana New" pitchFamily="18" charset="-34"/>
                <a:cs typeface="Angsana New" pitchFamily="18" charset="-34"/>
              </a:rPr>
              <a:t>database.user=admin </a:t>
            </a:r>
          </a:p>
          <a:p>
            <a:pPr marL="0" indent="0" algn="just">
              <a:buNone/>
            </a:pPr>
            <a:endParaRPr lang="en-US" b="1" dirty="0">
              <a:latin typeface="Angsana New" pitchFamily="18" charset="-34"/>
              <a:cs typeface="Angsana New" pitchFamily="18" charset="-34"/>
            </a:endParaRPr>
          </a:p>
        </p:txBody>
      </p:sp>
    </p:spTree>
    <p:extLst>
      <p:ext uri="{BB962C8B-B14F-4D97-AF65-F5344CB8AC3E}">
        <p14:creationId xmlns:p14="http://schemas.microsoft.com/office/powerpoint/2010/main" val="3479224303"/>
      </p:ext>
    </p:extLst>
  </p:cSld>
  <p:clrMapOvr>
    <a:masterClrMapping/>
  </p:clrMapOvr>
  <p:transition spd="slow">
    <p:randomBar dir="ver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2239962"/>
          </a:xfrm>
        </p:spPr>
        <p:txBody>
          <a:bodyPr>
            <a:normAutofit fontScale="90000"/>
          </a:bodyPr>
          <a:lstStyle/>
          <a:p>
            <a:r>
              <a:rPr lang="en-US" dirty="0" smtClean="0">
                <a:solidFill>
                  <a:schemeClr val="accent6">
                    <a:lumMod val="75000"/>
                  </a:schemeClr>
                </a:solidFill>
              </a:rPr>
              <a:t>What is the difference between an embedded container and a WAR? </a:t>
            </a:r>
            <a:endParaRPr lang="en-US" dirty="0">
              <a:solidFill>
                <a:schemeClr val="accent6">
                  <a:lumMod val="75000"/>
                </a:schemeClr>
              </a:solidFill>
            </a:endParaRPr>
          </a:p>
        </p:txBody>
      </p:sp>
      <p:sp>
        <p:nvSpPr>
          <p:cNvPr id="3" name="Content Placeholder 2"/>
          <p:cNvSpPr>
            <a:spLocks noGrp="1"/>
          </p:cNvSpPr>
          <p:nvPr>
            <p:ph idx="1"/>
          </p:nvPr>
        </p:nvSpPr>
        <p:spPr>
          <a:xfrm>
            <a:off x="457200" y="2743200"/>
            <a:ext cx="8229600" cy="3810000"/>
          </a:xfrm>
        </p:spPr>
        <p:txBody>
          <a:bodyPr>
            <a:normAutofit/>
          </a:bodyPr>
          <a:lstStyle/>
          <a:p>
            <a:pPr algn="just"/>
            <a:r>
              <a:rPr lang="en-US" b="1" dirty="0" smtClean="0">
                <a:latin typeface="Angsana New" pitchFamily="18" charset="-34"/>
                <a:cs typeface="Angsana New" pitchFamily="18" charset="-34"/>
              </a:rPr>
              <a:t>There is no force to go container less </a:t>
            </a:r>
          </a:p>
          <a:p>
            <a:pPr algn="just"/>
            <a:r>
              <a:rPr lang="en-US" b="1" dirty="0" smtClean="0">
                <a:latin typeface="Angsana New" pitchFamily="18" charset="-34"/>
                <a:cs typeface="Angsana New" pitchFamily="18" charset="-34"/>
              </a:rPr>
              <a:t>– Embedded container is just one feature of Spring Boot </a:t>
            </a:r>
          </a:p>
          <a:p>
            <a:pPr algn="just"/>
            <a:r>
              <a:rPr lang="en-US" b="1" dirty="0" smtClean="0">
                <a:latin typeface="Angsana New" pitchFamily="18" charset="-34"/>
                <a:cs typeface="Angsana New" pitchFamily="18" charset="-34"/>
              </a:rPr>
              <a:t>• Traditional WAR also benefits a lot from Spring Boot </a:t>
            </a:r>
          </a:p>
          <a:p>
            <a:pPr algn="just"/>
            <a:r>
              <a:rPr lang="en-US" b="1" dirty="0" smtClean="0">
                <a:latin typeface="Angsana New" pitchFamily="18" charset="-34"/>
                <a:cs typeface="Angsana New" pitchFamily="18" charset="-34"/>
              </a:rPr>
              <a:t>– Automatic Spring MVC setup, including Dispatcher Servlet </a:t>
            </a:r>
          </a:p>
          <a:p>
            <a:pPr algn="just"/>
            <a:r>
              <a:rPr lang="en-US" b="1" dirty="0" smtClean="0">
                <a:latin typeface="Angsana New" pitchFamily="18" charset="-34"/>
                <a:cs typeface="Angsana New" pitchFamily="18" charset="-34"/>
              </a:rPr>
              <a:t>– Sensible defaults based on the classpath content </a:t>
            </a:r>
          </a:p>
          <a:p>
            <a:pPr algn="just"/>
            <a:r>
              <a:rPr lang="en-US" b="1" dirty="0" smtClean="0">
                <a:latin typeface="Angsana New" pitchFamily="18" charset="-34"/>
                <a:cs typeface="Angsana New" pitchFamily="18" charset="-34"/>
              </a:rPr>
              <a:t>– Embedded container can be used during development </a:t>
            </a:r>
          </a:p>
          <a:p>
            <a:pPr algn="just"/>
            <a:endParaRPr lang="en-US" b="1" dirty="0">
              <a:latin typeface="Angsana New" pitchFamily="18" charset="-34"/>
              <a:cs typeface="Angsana New" pitchFamily="18" charset="-34"/>
            </a:endParaRPr>
          </a:p>
        </p:txBody>
      </p:sp>
    </p:spTree>
    <p:extLst>
      <p:ext uri="{BB962C8B-B14F-4D97-AF65-F5344CB8AC3E}">
        <p14:creationId xmlns:p14="http://schemas.microsoft.com/office/powerpoint/2010/main" val="1310891515"/>
      </p:ext>
    </p:extLst>
  </p:cSld>
  <p:clrMapOvr>
    <a:masterClrMapping/>
  </p:clrMapOvr>
  <p:transition spd="slow">
    <p:randomBar dir="ver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734312"/>
          </a:xfrm>
        </p:spPr>
        <p:txBody>
          <a:bodyPr>
            <a:normAutofit/>
          </a:bodyPr>
          <a:lstStyle/>
          <a:p>
            <a:r>
              <a:rPr lang="en-US" dirty="0" smtClean="0">
                <a:solidFill>
                  <a:schemeClr val="accent6">
                    <a:lumMod val="75000"/>
                  </a:schemeClr>
                </a:solidFill>
              </a:rPr>
              <a:t>What embedded containers does Spring Boot support? </a:t>
            </a:r>
            <a:endParaRPr lang="en-US" dirty="0">
              <a:solidFill>
                <a:schemeClr val="accent6">
                  <a:lumMod val="75000"/>
                </a:schemeClr>
              </a:solidFill>
            </a:endParaRPr>
          </a:p>
        </p:txBody>
      </p:sp>
      <p:sp>
        <p:nvSpPr>
          <p:cNvPr id="3" name="Content Placeholder 2"/>
          <p:cNvSpPr>
            <a:spLocks noGrp="1"/>
          </p:cNvSpPr>
          <p:nvPr>
            <p:ph idx="1"/>
          </p:nvPr>
        </p:nvSpPr>
        <p:spPr>
          <a:xfrm>
            <a:off x="457200" y="2667000"/>
            <a:ext cx="8229600" cy="3459163"/>
          </a:xfrm>
        </p:spPr>
        <p:txBody>
          <a:bodyPr>
            <a:normAutofit/>
          </a:bodyPr>
          <a:lstStyle/>
          <a:p>
            <a:pPr algn="just"/>
            <a:r>
              <a:rPr lang="en-US" b="1" dirty="0" smtClean="0">
                <a:latin typeface="Angsana New" pitchFamily="18" charset="-34"/>
                <a:cs typeface="Angsana New" pitchFamily="18" charset="-34"/>
              </a:rPr>
              <a:t>Spring Boot includes support for embedded Tomcat, Jetty, and Undertow servers. </a:t>
            </a:r>
          </a:p>
          <a:p>
            <a:pPr algn="just"/>
            <a:r>
              <a:rPr lang="en-US" b="1" dirty="0" smtClean="0">
                <a:latin typeface="Angsana New" pitchFamily="18" charset="-34"/>
                <a:cs typeface="Angsana New" pitchFamily="18" charset="-34"/>
              </a:rPr>
              <a:t>By default the embedded server will listen for HTTP requests on port 8080. </a:t>
            </a:r>
          </a:p>
        </p:txBody>
      </p:sp>
    </p:spTree>
    <p:extLst>
      <p:ext uri="{BB962C8B-B14F-4D97-AF65-F5344CB8AC3E}">
        <p14:creationId xmlns:p14="http://schemas.microsoft.com/office/powerpoint/2010/main" val="2907278374"/>
      </p:ext>
    </p:extLst>
  </p:cSld>
  <p:clrMapOvr>
    <a:masterClrMapping/>
  </p:clrMapOvr>
  <p:transition spd="slow">
    <p:randomBar dir="vert"/>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524000"/>
          </a:xfrm>
        </p:spPr>
        <p:txBody>
          <a:bodyPr>
            <a:normAutofit/>
          </a:bodyPr>
          <a:lstStyle/>
          <a:p>
            <a:r>
              <a:rPr lang="en-US" sz="2800" dirty="0" smtClean="0">
                <a:solidFill>
                  <a:schemeClr val="accent6">
                    <a:lumMod val="75000"/>
                  </a:schemeClr>
                </a:solidFill>
              </a:rPr>
              <a:t>What does @EnableAutoConfiguration do? What about @SpringBootApplication? </a:t>
            </a:r>
            <a:endParaRPr lang="en-US" sz="2800" dirty="0">
              <a:solidFill>
                <a:schemeClr val="accent6">
                  <a:lumMod val="75000"/>
                </a:schemeClr>
              </a:solidFill>
            </a:endParaRPr>
          </a:p>
        </p:txBody>
      </p:sp>
      <p:sp>
        <p:nvSpPr>
          <p:cNvPr id="3" name="Content Placeholder 2"/>
          <p:cNvSpPr>
            <a:spLocks noGrp="1"/>
          </p:cNvSpPr>
          <p:nvPr>
            <p:ph idx="1"/>
          </p:nvPr>
        </p:nvSpPr>
        <p:spPr>
          <a:xfrm>
            <a:off x="457200" y="1600200"/>
            <a:ext cx="8229600" cy="5181600"/>
          </a:xfrm>
        </p:spPr>
        <p:txBody>
          <a:bodyPr>
            <a:noAutofit/>
          </a:bodyPr>
          <a:lstStyle/>
          <a:p>
            <a:r>
              <a:rPr lang="en-US" sz="2400" b="1" dirty="0" smtClean="0"/>
              <a:t>@EnableAutoConfiguration annotation on a Spring Java configuration class </a:t>
            </a:r>
          </a:p>
          <a:p>
            <a:r>
              <a:rPr lang="en-US" sz="2400" b="1" dirty="0" smtClean="0"/>
              <a:t>– Causes Spring Boot to automatically create beans it thinks you need </a:t>
            </a:r>
          </a:p>
          <a:p>
            <a:r>
              <a:rPr lang="en-US" sz="2400" b="1" dirty="0" smtClean="0"/>
              <a:t>– Usually based on classpath contents, can easily override </a:t>
            </a:r>
          </a:p>
          <a:p>
            <a:r>
              <a:rPr lang="en-US" sz="2400" b="1" dirty="0" smtClean="0"/>
              <a:t>@Configuration </a:t>
            </a:r>
          </a:p>
          <a:p>
            <a:r>
              <a:rPr lang="en-US" sz="2400" b="1" dirty="0" smtClean="0"/>
              <a:t>@EnableAutoConfiguration </a:t>
            </a:r>
          </a:p>
          <a:p>
            <a:r>
              <a:rPr lang="en-US" sz="2400" b="1" dirty="0" smtClean="0"/>
              <a:t>public class MyAppConfig { </a:t>
            </a:r>
          </a:p>
          <a:p>
            <a:r>
              <a:rPr lang="en-US" sz="2400" b="1" dirty="0" smtClean="0"/>
              <a:t>public static void main(String[] args) { </a:t>
            </a:r>
          </a:p>
          <a:p>
            <a:r>
              <a:rPr lang="en-US" sz="2400" b="1" dirty="0" smtClean="0"/>
              <a:t>SpringApplication.run(My AppConfig.class, args); </a:t>
            </a:r>
          </a:p>
          <a:p>
            <a:r>
              <a:rPr lang="en-US" sz="2400" b="1" dirty="0" smtClean="0"/>
              <a:t>} } </a:t>
            </a:r>
          </a:p>
          <a:p>
            <a:endParaRPr lang="en-US" sz="2400" b="1" dirty="0"/>
          </a:p>
        </p:txBody>
      </p:sp>
    </p:spTree>
    <p:extLst>
      <p:ext uri="{BB962C8B-B14F-4D97-AF65-F5344CB8AC3E}">
        <p14:creationId xmlns:p14="http://schemas.microsoft.com/office/powerpoint/2010/main" val="2629035551"/>
      </p:ext>
    </p:extLst>
  </p:cSld>
  <p:clrMapOvr>
    <a:masterClrMapping/>
  </p:clrMapOvr>
  <p:transition spd="slow">
    <p:randomBar dir="vert"/>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990600"/>
          </a:xfrm>
        </p:spPr>
        <p:txBody>
          <a:bodyPr>
            <a:normAutofit/>
          </a:bodyPr>
          <a:lstStyle/>
          <a:p>
            <a:r>
              <a:rPr lang="en-US" dirty="0" smtClean="0">
                <a:solidFill>
                  <a:schemeClr val="accent6">
                    <a:lumMod val="75000"/>
                  </a:schemeClr>
                </a:solidFill>
              </a:rPr>
              <a:t>         Continue…</a:t>
            </a:r>
            <a:endParaRPr lang="en-US" dirty="0">
              <a:solidFill>
                <a:schemeClr val="accent6">
                  <a:lumMod val="75000"/>
                </a:schemeClr>
              </a:solidFill>
            </a:endParaRPr>
          </a:p>
        </p:txBody>
      </p:sp>
      <p:sp>
        <p:nvSpPr>
          <p:cNvPr id="3" name="Content Placeholder 2"/>
          <p:cNvSpPr>
            <a:spLocks noGrp="1"/>
          </p:cNvSpPr>
          <p:nvPr>
            <p:ph idx="1"/>
          </p:nvPr>
        </p:nvSpPr>
        <p:spPr>
          <a:xfrm>
            <a:off x="457200" y="914400"/>
            <a:ext cx="8229600" cy="5562600"/>
          </a:xfrm>
        </p:spPr>
        <p:txBody>
          <a:bodyPr>
            <a:noAutofit/>
          </a:bodyPr>
          <a:lstStyle/>
          <a:p>
            <a:r>
              <a:rPr lang="en-US" sz="2400" b="1" dirty="0" smtClean="0"/>
              <a:t>@SpringBootApplication was available from Spring Boot 1.2 </a:t>
            </a:r>
          </a:p>
          <a:p>
            <a:r>
              <a:rPr lang="en-US" sz="2400" b="1" dirty="0" smtClean="0"/>
              <a:t>It is very common to use @EnableAutoConfiguration, @Configuration, and @ComponentScan together. </a:t>
            </a:r>
          </a:p>
          <a:p>
            <a:r>
              <a:rPr lang="en-US" sz="2400" b="1" dirty="0" smtClean="0"/>
              <a:t>@Configuration </a:t>
            </a:r>
          </a:p>
          <a:p>
            <a:r>
              <a:rPr lang="en-US" sz="2400" b="1" dirty="0" smtClean="0"/>
              <a:t>@ComponentScan </a:t>
            </a:r>
          </a:p>
          <a:p>
            <a:r>
              <a:rPr lang="en-US" sz="2400" b="1" dirty="0" smtClean="0"/>
              <a:t>@EnableAutoConfiguration </a:t>
            </a:r>
          </a:p>
          <a:p>
            <a:r>
              <a:rPr lang="en-US" sz="2400" b="1" dirty="0" smtClean="0"/>
              <a:t>public class MyAppConfig { </a:t>
            </a:r>
          </a:p>
          <a:p>
            <a:r>
              <a:rPr lang="en-US" sz="2400" b="1" dirty="0" smtClean="0"/>
              <a:t>... </a:t>
            </a:r>
          </a:p>
          <a:p>
            <a:r>
              <a:rPr lang="en-US" sz="2400" b="1" dirty="0" smtClean="0"/>
              <a:t>} </a:t>
            </a:r>
          </a:p>
          <a:p>
            <a:r>
              <a:rPr lang="en-US" sz="2400" b="1" dirty="0" smtClean="0"/>
              <a:t>With @SpringBootApplication annotation </a:t>
            </a:r>
          </a:p>
          <a:p>
            <a:r>
              <a:rPr lang="en-US" sz="2400" b="1" dirty="0" smtClean="0"/>
              <a:t>@SpringBootApplication </a:t>
            </a:r>
          </a:p>
          <a:p>
            <a:r>
              <a:rPr lang="en-US" sz="2400" b="1" dirty="0" smtClean="0"/>
              <a:t>public class MyAppConfig { </a:t>
            </a:r>
          </a:p>
          <a:p>
            <a:r>
              <a:rPr lang="en-US" sz="2400" b="1" dirty="0" smtClean="0"/>
              <a:t>} </a:t>
            </a:r>
          </a:p>
          <a:p>
            <a:endParaRPr lang="en-US" sz="2400" b="1" dirty="0"/>
          </a:p>
        </p:txBody>
      </p:sp>
    </p:spTree>
    <p:extLst>
      <p:ext uri="{BB962C8B-B14F-4D97-AF65-F5344CB8AC3E}">
        <p14:creationId xmlns:p14="http://schemas.microsoft.com/office/powerpoint/2010/main" val="876094285"/>
      </p:ext>
    </p:extLst>
  </p:cSld>
  <p:clrMapOvr>
    <a:masterClrMapping/>
  </p:clrMapOvr>
  <p:transition spd="slow">
    <p:randomBar dir="vert"/>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886712"/>
          </a:xfrm>
        </p:spPr>
        <p:txBody>
          <a:bodyPr>
            <a:normAutofit/>
          </a:bodyPr>
          <a:lstStyle/>
          <a:p>
            <a:r>
              <a:rPr lang="en-US" dirty="0" smtClean="0">
                <a:solidFill>
                  <a:schemeClr val="accent6">
                    <a:lumMod val="75000"/>
                  </a:schemeClr>
                </a:solidFill>
              </a:rPr>
              <a:t>What is a Spring Boot starter POM? Why is it useful? </a:t>
            </a:r>
            <a:endParaRPr lang="en-US" dirty="0">
              <a:solidFill>
                <a:schemeClr val="accent6">
                  <a:lumMod val="75000"/>
                </a:schemeClr>
              </a:solidFill>
            </a:endParaRPr>
          </a:p>
        </p:txBody>
      </p:sp>
      <p:sp>
        <p:nvSpPr>
          <p:cNvPr id="3" name="Content Placeholder 2"/>
          <p:cNvSpPr>
            <a:spLocks noGrp="1"/>
          </p:cNvSpPr>
          <p:nvPr>
            <p:ph idx="1"/>
          </p:nvPr>
        </p:nvSpPr>
        <p:spPr>
          <a:xfrm>
            <a:off x="457200" y="2819400"/>
            <a:ext cx="8229600" cy="3306763"/>
          </a:xfrm>
        </p:spPr>
        <p:txBody>
          <a:bodyPr>
            <a:noAutofit/>
          </a:bodyPr>
          <a:lstStyle/>
          <a:p>
            <a:pPr algn="just"/>
            <a:r>
              <a:rPr lang="en-US" b="1" dirty="0" smtClean="0">
                <a:latin typeface="Angsana New" pitchFamily="18" charset="-34"/>
                <a:cs typeface="Angsana New" pitchFamily="18" charset="-34"/>
              </a:rPr>
              <a:t>Starters are a set of convenient dependency descriptors that you can include in your application. The starters contain a lot of the dependencies that you need to get a project up and running quickly and with a consistent, supported set of managed transitive dependencies. </a:t>
            </a:r>
          </a:p>
          <a:p>
            <a:pPr marL="0" indent="0" algn="just">
              <a:buNone/>
            </a:pPr>
            <a:endParaRPr lang="en-US" b="1" dirty="0" smtClean="0">
              <a:latin typeface="Angsana New" pitchFamily="18" charset="-34"/>
              <a:cs typeface="Angsana New" pitchFamily="18" charset="-34"/>
            </a:endParaRPr>
          </a:p>
          <a:p>
            <a:pPr algn="just"/>
            <a:endParaRPr lang="en-US" b="1" dirty="0">
              <a:latin typeface="Angsana New" pitchFamily="18" charset="-34"/>
              <a:cs typeface="Angsana New" pitchFamily="18" charset="-34"/>
            </a:endParaRPr>
          </a:p>
        </p:txBody>
      </p:sp>
    </p:spTree>
    <p:extLst>
      <p:ext uri="{BB962C8B-B14F-4D97-AF65-F5344CB8AC3E}">
        <p14:creationId xmlns:p14="http://schemas.microsoft.com/office/powerpoint/2010/main" val="3860028401"/>
      </p:ext>
    </p:extLst>
  </p:cSld>
  <p:clrMapOvr>
    <a:masterClrMapping/>
  </p:clrMapOvr>
  <p:transition spd="slow">
    <p:randomBar dir="vert"/>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6">
                    <a:lumMod val="75000"/>
                  </a:schemeClr>
                </a:solidFill>
              </a:rPr>
              <a:t>Continue…</a:t>
            </a:r>
            <a:endParaRPr lang="en-US" dirty="0">
              <a:solidFill>
                <a:schemeClr val="accent6">
                  <a:lumMod val="75000"/>
                </a:schemeClr>
              </a:solidFill>
            </a:endParaRPr>
          </a:p>
        </p:txBody>
      </p:sp>
      <p:sp>
        <p:nvSpPr>
          <p:cNvPr id="3" name="Content Placeholder 2"/>
          <p:cNvSpPr>
            <a:spLocks noGrp="1"/>
          </p:cNvSpPr>
          <p:nvPr>
            <p:ph idx="1"/>
          </p:nvPr>
        </p:nvSpPr>
        <p:spPr>
          <a:xfrm>
            <a:off x="457200" y="2209800"/>
            <a:ext cx="8229600" cy="4191000"/>
          </a:xfrm>
        </p:spPr>
        <p:txBody>
          <a:bodyPr/>
          <a:lstStyle/>
          <a:p>
            <a:r>
              <a:rPr lang="en-US" b="1" dirty="0" smtClean="0">
                <a:latin typeface="Angsana New" pitchFamily="18" charset="-34"/>
                <a:cs typeface="Angsana New" pitchFamily="18" charset="-34"/>
              </a:rPr>
              <a:t>The starter POMs are convenient dependency descriptors that can be added to your application’s Maven. In simple words, if you are developing a project that uses Spring Batch for batch processing, you just have to include spring-boot-starter-batch that will import all the required dependencies for the Spring Batch application. This reduces the burden of searching and configuring all the dependencies required for a framework. </a:t>
            </a:r>
          </a:p>
        </p:txBody>
      </p:sp>
    </p:spTree>
    <p:extLst>
      <p:ext uri="{BB962C8B-B14F-4D97-AF65-F5344CB8AC3E}">
        <p14:creationId xmlns:p14="http://schemas.microsoft.com/office/powerpoint/2010/main" val="2795661896"/>
      </p:ext>
    </p:extLst>
  </p:cSld>
  <p:clrMapOvr>
    <a:masterClrMapping/>
  </p:clrMapOvr>
  <p:transition spd="slow">
    <p:randomBar dir="vert"/>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2011362"/>
          </a:xfrm>
        </p:spPr>
        <p:txBody>
          <a:bodyPr>
            <a:normAutofit/>
          </a:bodyPr>
          <a:lstStyle/>
          <a:p>
            <a:r>
              <a:rPr lang="en-US" sz="3200" dirty="0" smtClean="0">
                <a:solidFill>
                  <a:schemeClr val="accent6">
                    <a:lumMod val="75000"/>
                  </a:schemeClr>
                </a:solidFill>
              </a:rPr>
              <a:t>Spring Boot supports both Java properties and YML files. Would you recognize and understand them if you saw them?</a:t>
            </a:r>
            <a:endParaRPr lang="en-US" sz="3200" dirty="0">
              <a:solidFill>
                <a:schemeClr val="accent6">
                  <a:lumMod val="75000"/>
                </a:schemeClr>
              </a:solidFill>
            </a:endParaRPr>
          </a:p>
        </p:txBody>
      </p:sp>
      <p:sp>
        <p:nvSpPr>
          <p:cNvPr id="3" name="Content Placeholder 2"/>
          <p:cNvSpPr>
            <a:spLocks noGrp="1"/>
          </p:cNvSpPr>
          <p:nvPr>
            <p:ph idx="1"/>
          </p:nvPr>
        </p:nvSpPr>
        <p:spPr>
          <a:xfrm>
            <a:off x="457200" y="2514600"/>
            <a:ext cx="8229600" cy="3611563"/>
          </a:xfrm>
        </p:spPr>
        <p:txBody>
          <a:bodyPr>
            <a:normAutofit/>
          </a:bodyPr>
          <a:lstStyle/>
          <a:p>
            <a:pPr algn="just"/>
            <a:r>
              <a:rPr lang="en-US" sz="3600" b="1" dirty="0" smtClean="0">
                <a:latin typeface="Angsana New" pitchFamily="18" charset="-34"/>
                <a:cs typeface="Angsana New" pitchFamily="18" charset="-34"/>
              </a:rPr>
              <a:t/>
            </a:r>
            <a:br>
              <a:rPr lang="en-US" sz="3600" b="1" dirty="0" smtClean="0">
                <a:latin typeface="Angsana New" pitchFamily="18" charset="-34"/>
                <a:cs typeface="Angsana New" pitchFamily="18" charset="-34"/>
              </a:rPr>
            </a:br>
            <a:r>
              <a:rPr lang="en-US" sz="3600" b="1" dirty="0" smtClean="0">
                <a:latin typeface="Angsana New" pitchFamily="18" charset="-34"/>
                <a:cs typeface="Angsana New" pitchFamily="18" charset="-34"/>
              </a:rPr>
              <a:t>spring boot application java property file name is application.properties </a:t>
            </a:r>
            <a:br>
              <a:rPr lang="en-US" sz="3600" b="1" dirty="0" smtClean="0">
                <a:latin typeface="Angsana New" pitchFamily="18" charset="-34"/>
                <a:cs typeface="Angsana New" pitchFamily="18" charset="-34"/>
              </a:rPr>
            </a:br>
            <a:r>
              <a:rPr lang="en-US" sz="3600" b="1" dirty="0" smtClean="0">
                <a:latin typeface="Angsana New" pitchFamily="18" charset="-34"/>
                <a:cs typeface="Angsana New" pitchFamily="18" charset="-34"/>
              </a:rPr>
              <a:t>spring boot application YML file name is application.yml </a:t>
            </a:r>
            <a:endParaRPr lang="en-US" sz="3600" b="1" dirty="0">
              <a:latin typeface="Angsana New" pitchFamily="18" charset="-34"/>
              <a:cs typeface="Angsana New" pitchFamily="18" charset="-34"/>
            </a:endParaRPr>
          </a:p>
        </p:txBody>
      </p:sp>
    </p:spTree>
    <p:extLst>
      <p:ext uri="{BB962C8B-B14F-4D97-AF65-F5344CB8AC3E}">
        <p14:creationId xmlns:p14="http://schemas.microsoft.com/office/powerpoint/2010/main" val="1652740319"/>
      </p:ext>
    </p:extLst>
  </p:cSld>
  <p:clrMapOvr>
    <a:masterClrMapping/>
  </p:clrMapOvr>
  <p:transition spd="slow">
    <p:randomBar dir="vert"/>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Kharga\Pictures\subscrob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219200"/>
            <a:ext cx="8305800" cy="5257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0644297"/>
      </p:ext>
    </p:extLst>
  </p:cSld>
  <p:clrMapOvr>
    <a:masterClrMapping/>
  </p:clrMapOvr>
  <p:transition spd="slow">
    <p:randomBar dir="ver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219200"/>
          </a:xfrm>
        </p:spPr>
        <p:txBody>
          <a:bodyPr>
            <a:normAutofit fontScale="90000"/>
          </a:bodyPr>
          <a:lstStyle/>
          <a:p>
            <a:r>
              <a:rPr lang="en-US" dirty="0" smtClean="0">
                <a:solidFill>
                  <a:schemeClr val="accent6">
                    <a:lumMod val="75000"/>
                  </a:schemeClr>
                </a:solidFill>
              </a:rPr>
              <a:t/>
            </a:r>
            <a:br>
              <a:rPr lang="en-US" dirty="0" smtClean="0">
                <a:solidFill>
                  <a:schemeClr val="accent6">
                    <a:lumMod val="75000"/>
                  </a:schemeClr>
                </a:solidFill>
              </a:rPr>
            </a:br>
            <a:r>
              <a:rPr lang="en-US" dirty="0" smtClean="0">
                <a:solidFill>
                  <a:schemeClr val="accent6">
                    <a:lumMod val="75000"/>
                  </a:schemeClr>
                </a:solidFill>
              </a:rPr>
              <a:t> What is Spring Boot? </a:t>
            </a:r>
            <a:endParaRPr lang="en-US" dirty="0">
              <a:solidFill>
                <a:schemeClr val="accent6">
                  <a:lumMod val="75000"/>
                </a:schemeClr>
              </a:solidFill>
            </a:endParaRPr>
          </a:p>
        </p:txBody>
      </p:sp>
      <p:sp>
        <p:nvSpPr>
          <p:cNvPr id="3" name="Content Placeholder 2"/>
          <p:cNvSpPr>
            <a:spLocks noGrp="1"/>
          </p:cNvSpPr>
          <p:nvPr>
            <p:ph idx="1"/>
          </p:nvPr>
        </p:nvSpPr>
        <p:spPr>
          <a:xfrm>
            <a:off x="457200" y="1066800"/>
            <a:ext cx="8229600" cy="5562600"/>
          </a:xfrm>
        </p:spPr>
        <p:txBody>
          <a:bodyPr>
            <a:normAutofit/>
          </a:bodyPr>
          <a:lstStyle/>
          <a:p>
            <a:pPr algn="just"/>
            <a:endParaRPr lang="en-US" b="1" dirty="0" smtClean="0">
              <a:latin typeface="Angsana New" pitchFamily="18" charset="-34"/>
              <a:cs typeface="Angsana New" pitchFamily="18" charset="-34"/>
            </a:endParaRPr>
          </a:p>
          <a:p>
            <a:pPr algn="just"/>
            <a:r>
              <a:rPr lang="en-US" b="1" dirty="0" smtClean="0">
                <a:latin typeface="Angsana New" pitchFamily="18" charset="-34"/>
                <a:cs typeface="Angsana New" pitchFamily="18" charset="-34"/>
              </a:rPr>
              <a:t> First of all Spring Boot is not a framework, it is a way to ease to create stand-alone application with minimal or zero configurations. It is approach to develop spring based application with very less configuration. It provides defaults for code and annotation configuration to quick start new spring projects within no time. It leverages existing spring projects as well as Third party projects to develop production ready applications. It provides a set of Starter Pom’s or gradle build files which one can use to add required dependencies and also facilitate auto configuration. </a:t>
            </a:r>
          </a:p>
          <a:p>
            <a:pPr algn="just"/>
            <a:endParaRPr lang="en-US" b="1" dirty="0">
              <a:latin typeface="Angsana New" pitchFamily="18" charset="-34"/>
              <a:cs typeface="Angsana New" pitchFamily="18" charset="-34"/>
            </a:endParaRPr>
          </a:p>
        </p:txBody>
      </p:sp>
    </p:spTree>
    <p:extLst>
      <p:ext uri="{BB962C8B-B14F-4D97-AF65-F5344CB8AC3E}">
        <p14:creationId xmlns:p14="http://schemas.microsoft.com/office/powerpoint/2010/main" val="757164261"/>
      </p:ext>
    </p:extLst>
  </p:cSld>
  <p:clrMapOvr>
    <a:masterClrMapping/>
  </p:clrMapOvr>
  <p:transition spd="slow">
    <p:randomBar dir="ver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6">
                    <a:lumMod val="75000"/>
                  </a:schemeClr>
                </a:solidFill>
              </a:rPr>
              <a:t>Continue…</a:t>
            </a:r>
            <a:endParaRPr lang="en-US" dirty="0">
              <a:solidFill>
                <a:schemeClr val="accent6">
                  <a:lumMod val="75000"/>
                </a:schemeClr>
              </a:solidFill>
            </a:endParaRPr>
          </a:p>
        </p:txBody>
      </p:sp>
      <p:sp>
        <p:nvSpPr>
          <p:cNvPr id="3" name="Content Placeholder 2"/>
          <p:cNvSpPr>
            <a:spLocks noGrp="1"/>
          </p:cNvSpPr>
          <p:nvPr>
            <p:ph idx="1"/>
          </p:nvPr>
        </p:nvSpPr>
        <p:spPr/>
        <p:txBody>
          <a:bodyPr>
            <a:noAutofit/>
          </a:bodyPr>
          <a:lstStyle/>
          <a:p>
            <a:pPr algn="just"/>
            <a:r>
              <a:rPr lang="en-US" b="1" dirty="0" smtClean="0">
                <a:latin typeface="Angsana New" pitchFamily="18" charset="-34"/>
                <a:cs typeface="Angsana New" pitchFamily="18" charset="-34"/>
              </a:rPr>
              <a:t>Spring Boot automatically configures required classes depending on the libraries on its classpath. Suppose your application want to interact with DB, if there are Spring Data libraries on class path then it automatically sets up connection to DB along with the Data Source class. </a:t>
            </a:r>
          </a:p>
          <a:p>
            <a:pPr marL="0" indent="0" algn="just">
              <a:buNone/>
            </a:pPr>
            <a:endParaRPr lang="en-US" dirty="0"/>
          </a:p>
        </p:txBody>
      </p:sp>
    </p:spTree>
    <p:extLst>
      <p:ext uri="{BB962C8B-B14F-4D97-AF65-F5344CB8AC3E}">
        <p14:creationId xmlns:p14="http://schemas.microsoft.com/office/powerpoint/2010/main" val="4130966470"/>
      </p:ext>
    </p:extLst>
  </p:cSld>
  <p:clrMapOvr>
    <a:masterClrMapping/>
  </p:clrMapOvr>
  <p:transition spd="slow">
    <p:randomBar dir="ver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2133600"/>
          </a:xfrm>
        </p:spPr>
        <p:txBody>
          <a:bodyPr>
            <a:normAutofit fontScale="90000"/>
          </a:bodyPr>
          <a:lstStyle/>
          <a:p>
            <a:r>
              <a:rPr lang="en-US" dirty="0" smtClean="0">
                <a:solidFill>
                  <a:schemeClr val="accent6">
                    <a:lumMod val="75000"/>
                  </a:schemeClr>
                </a:solidFill>
              </a:rPr>
              <a:t/>
            </a:r>
            <a:br>
              <a:rPr lang="en-US" dirty="0" smtClean="0">
                <a:solidFill>
                  <a:schemeClr val="accent6">
                    <a:lumMod val="75000"/>
                  </a:schemeClr>
                </a:solidFill>
              </a:rPr>
            </a:br>
            <a:r>
              <a:rPr lang="en-US" dirty="0" smtClean="0">
                <a:solidFill>
                  <a:schemeClr val="accent6">
                    <a:lumMod val="75000"/>
                  </a:schemeClr>
                </a:solidFill>
              </a:rPr>
              <a:t> What are the advantages of using Spring Boot? </a:t>
            </a:r>
            <a:endParaRPr lang="en-US" dirty="0">
              <a:solidFill>
                <a:schemeClr val="accent6">
                  <a:lumMod val="75000"/>
                </a:schemeClr>
              </a:solidFill>
            </a:endParaRPr>
          </a:p>
        </p:txBody>
      </p:sp>
      <p:sp>
        <p:nvSpPr>
          <p:cNvPr id="3" name="Content Placeholder 2"/>
          <p:cNvSpPr>
            <a:spLocks noGrp="1"/>
          </p:cNvSpPr>
          <p:nvPr>
            <p:ph idx="1"/>
          </p:nvPr>
        </p:nvSpPr>
        <p:spPr>
          <a:xfrm>
            <a:off x="457200" y="2133600"/>
            <a:ext cx="8229600" cy="4495800"/>
          </a:xfrm>
        </p:spPr>
        <p:txBody>
          <a:bodyPr>
            <a:noAutofit/>
          </a:bodyPr>
          <a:lstStyle/>
          <a:p>
            <a:pPr algn="just"/>
            <a:endParaRPr lang="en-US" b="1" dirty="0" smtClean="0">
              <a:latin typeface="Angsana New" pitchFamily="18" charset="-34"/>
              <a:cs typeface="Angsana New" pitchFamily="18" charset="-34"/>
            </a:endParaRPr>
          </a:p>
          <a:p>
            <a:pPr algn="just"/>
            <a:r>
              <a:rPr lang="en-US" b="1" dirty="0" smtClean="0">
                <a:latin typeface="Angsana New" pitchFamily="18" charset="-34"/>
                <a:cs typeface="Angsana New" pitchFamily="18" charset="-34"/>
              </a:rPr>
              <a:t> It is very easy to develop Spring Based applications with Java or Groovy. </a:t>
            </a:r>
          </a:p>
          <a:p>
            <a:pPr algn="just"/>
            <a:r>
              <a:rPr lang="en-US" b="1" dirty="0" smtClean="0">
                <a:latin typeface="Angsana New" pitchFamily="18" charset="-34"/>
                <a:cs typeface="Angsana New" pitchFamily="18" charset="-34"/>
              </a:rPr>
              <a:t>It reduces lots of development time and increases productivity. </a:t>
            </a:r>
          </a:p>
          <a:p>
            <a:pPr algn="just"/>
            <a:r>
              <a:rPr lang="en-US" b="1" dirty="0" smtClean="0">
                <a:latin typeface="Angsana New" pitchFamily="18" charset="-34"/>
                <a:cs typeface="Angsana New" pitchFamily="18" charset="-34"/>
              </a:rPr>
              <a:t>It avoids writing lots of boilerplate Code, Annotations and XML Configuration. </a:t>
            </a:r>
          </a:p>
          <a:p>
            <a:pPr algn="just"/>
            <a:r>
              <a:rPr lang="en-US" b="1" dirty="0" smtClean="0">
                <a:latin typeface="Angsana New" pitchFamily="18" charset="-34"/>
                <a:cs typeface="Angsana New" pitchFamily="18" charset="-34"/>
              </a:rPr>
              <a:t>It is very easy to integrate Spring Boot Application with its Spring Ecosystem like Spring JDBC, Spring ORM, Spring Data, Spring Security etc. </a:t>
            </a:r>
          </a:p>
          <a:p>
            <a:pPr algn="just"/>
            <a:r>
              <a:rPr lang="en-US" b="1" dirty="0" smtClean="0">
                <a:latin typeface="Angsana New" pitchFamily="18" charset="-34"/>
                <a:cs typeface="Angsana New" pitchFamily="18" charset="-34"/>
              </a:rPr>
              <a:t>It follows “Opinionated Defaults Configuration” Approach to reduce Developer effort </a:t>
            </a:r>
          </a:p>
          <a:p>
            <a:pPr marL="0" indent="0" algn="just">
              <a:buNone/>
            </a:pPr>
            <a:endParaRPr lang="en-US" b="1" dirty="0">
              <a:latin typeface="Angsana New" pitchFamily="18" charset="-34"/>
              <a:cs typeface="Angsana New" pitchFamily="18" charset="-34"/>
            </a:endParaRPr>
          </a:p>
        </p:txBody>
      </p:sp>
    </p:spTree>
    <p:extLst>
      <p:ext uri="{BB962C8B-B14F-4D97-AF65-F5344CB8AC3E}">
        <p14:creationId xmlns:p14="http://schemas.microsoft.com/office/powerpoint/2010/main" val="2035327583"/>
      </p:ext>
    </p:extLst>
  </p:cSld>
  <p:clrMapOvr>
    <a:masterClrMapping/>
  </p:clrMapOvr>
  <p:transition spd="slow">
    <p:randomBar dir="ver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0"/>
            <a:ext cx="8229600" cy="602673"/>
          </a:xfrm>
        </p:spPr>
        <p:txBody>
          <a:bodyPr>
            <a:normAutofit fontScale="90000"/>
          </a:bodyPr>
          <a:lstStyle/>
          <a:p>
            <a:r>
              <a:rPr lang="en-US" dirty="0" smtClean="0">
                <a:solidFill>
                  <a:schemeClr val="accent6">
                    <a:lumMod val="75000"/>
                  </a:schemeClr>
                </a:solidFill>
              </a:rPr>
              <a:t>Continue…</a:t>
            </a:r>
            <a:endParaRPr lang="en-US" dirty="0">
              <a:solidFill>
                <a:schemeClr val="accent6">
                  <a:lumMod val="75000"/>
                </a:schemeClr>
              </a:solidFill>
            </a:endParaRPr>
          </a:p>
        </p:txBody>
      </p:sp>
      <p:sp>
        <p:nvSpPr>
          <p:cNvPr id="3" name="Content Placeholder 2"/>
          <p:cNvSpPr>
            <a:spLocks noGrp="1"/>
          </p:cNvSpPr>
          <p:nvPr>
            <p:ph idx="1"/>
          </p:nvPr>
        </p:nvSpPr>
        <p:spPr>
          <a:xfrm>
            <a:off x="457200" y="1828800"/>
            <a:ext cx="8229600" cy="4572000"/>
          </a:xfrm>
        </p:spPr>
        <p:txBody>
          <a:bodyPr>
            <a:normAutofit/>
          </a:bodyPr>
          <a:lstStyle/>
          <a:p>
            <a:pPr algn="just"/>
            <a:r>
              <a:rPr lang="en-US" b="1" dirty="0" smtClean="0">
                <a:latin typeface="Angsana New" pitchFamily="18" charset="-34"/>
                <a:cs typeface="Angsana New" pitchFamily="18" charset="-34"/>
              </a:rPr>
              <a:t>It provides Embedded HTTP servers like Tomcat, Jetty etc. to develop and test our web applications very easily. </a:t>
            </a:r>
          </a:p>
          <a:p>
            <a:pPr algn="just"/>
            <a:r>
              <a:rPr lang="en-US" b="1" dirty="0" smtClean="0">
                <a:latin typeface="Angsana New" pitchFamily="18" charset="-34"/>
                <a:cs typeface="Angsana New" pitchFamily="18" charset="-34"/>
              </a:rPr>
              <a:t>It provides CLI (Command Line Interface) tool to develop and test Spring Boot (Java or Groovy) Applications from command prompt very easily and quickly. </a:t>
            </a:r>
          </a:p>
          <a:p>
            <a:pPr algn="just"/>
            <a:r>
              <a:rPr lang="en-US" b="1" dirty="0" smtClean="0">
                <a:latin typeface="Angsana New" pitchFamily="18" charset="-34"/>
                <a:cs typeface="Angsana New" pitchFamily="18" charset="-34"/>
              </a:rPr>
              <a:t>It provides lots of plugins to develop and test Spring Boot Applications very easily using Build Tools like Maven and Gradle </a:t>
            </a:r>
          </a:p>
          <a:p>
            <a:pPr algn="just"/>
            <a:r>
              <a:rPr lang="en-US" b="1" dirty="0" smtClean="0">
                <a:latin typeface="Angsana New" pitchFamily="18" charset="-34"/>
                <a:cs typeface="Angsana New" pitchFamily="18" charset="-34"/>
              </a:rPr>
              <a:t>It provides lots of plugins to work with embedded and in-memory Databases very easily. </a:t>
            </a:r>
          </a:p>
        </p:txBody>
      </p:sp>
    </p:spTree>
    <p:extLst>
      <p:ext uri="{BB962C8B-B14F-4D97-AF65-F5344CB8AC3E}">
        <p14:creationId xmlns:p14="http://schemas.microsoft.com/office/powerpoint/2010/main" val="604863837"/>
      </p:ext>
    </p:extLst>
  </p:cSld>
  <p:clrMapOvr>
    <a:masterClrMapping/>
  </p:clrMapOvr>
  <p:transition spd="slow">
    <p:randomBar dir="ver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2209800"/>
          </a:xfrm>
        </p:spPr>
        <p:txBody>
          <a:bodyPr>
            <a:normAutofit fontScale="90000"/>
          </a:bodyPr>
          <a:lstStyle/>
          <a:p>
            <a:r>
              <a:rPr lang="en-US" dirty="0" smtClean="0">
                <a:solidFill>
                  <a:schemeClr val="accent6">
                    <a:lumMod val="75000"/>
                  </a:schemeClr>
                </a:solidFill>
              </a:rPr>
              <a:t/>
            </a:r>
            <a:br>
              <a:rPr lang="en-US" dirty="0" smtClean="0">
                <a:solidFill>
                  <a:schemeClr val="accent6">
                    <a:lumMod val="75000"/>
                  </a:schemeClr>
                </a:solidFill>
              </a:rPr>
            </a:br>
            <a:r>
              <a:rPr lang="en-US" dirty="0" smtClean="0">
                <a:solidFill>
                  <a:schemeClr val="accent6">
                    <a:lumMod val="75000"/>
                  </a:schemeClr>
                </a:solidFill>
              </a:rPr>
              <a:t> What are the disadvantages of using Spring Boot? </a:t>
            </a:r>
            <a:endParaRPr lang="en-US" dirty="0">
              <a:solidFill>
                <a:schemeClr val="accent6">
                  <a:lumMod val="75000"/>
                </a:schemeClr>
              </a:solidFill>
            </a:endParaRPr>
          </a:p>
        </p:txBody>
      </p:sp>
      <p:sp>
        <p:nvSpPr>
          <p:cNvPr id="3" name="Content Placeholder 2"/>
          <p:cNvSpPr>
            <a:spLocks noGrp="1"/>
          </p:cNvSpPr>
          <p:nvPr>
            <p:ph idx="1"/>
          </p:nvPr>
        </p:nvSpPr>
        <p:spPr>
          <a:xfrm>
            <a:off x="457200" y="2362200"/>
            <a:ext cx="8229600" cy="4495800"/>
          </a:xfrm>
        </p:spPr>
        <p:txBody>
          <a:bodyPr>
            <a:normAutofit/>
          </a:bodyPr>
          <a:lstStyle/>
          <a:p>
            <a:pPr algn="just"/>
            <a:endParaRPr lang="en-US" b="1" dirty="0" smtClean="0">
              <a:latin typeface="Angsana New" pitchFamily="18" charset="-34"/>
              <a:cs typeface="Angsana New" pitchFamily="18" charset="-34"/>
            </a:endParaRPr>
          </a:p>
          <a:p>
            <a:pPr algn="just"/>
            <a:r>
              <a:rPr lang="en-US" b="1" dirty="0" smtClean="0">
                <a:latin typeface="Angsana New" pitchFamily="18" charset="-34"/>
                <a:cs typeface="Angsana New" pitchFamily="18" charset="-34"/>
              </a:rPr>
              <a:t> It is very tough and time consuming process to convert existing or legacy Spring Framework projects into Spring Boot Applications. It is applicable only for brand new/Greenfield Spring Projects. </a:t>
            </a:r>
          </a:p>
        </p:txBody>
      </p:sp>
    </p:spTree>
    <p:extLst>
      <p:ext uri="{BB962C8B-B14F-4D97-AF65-F5344CB8AC3E}">
        <p14:creationId xmlns:p14="http://schemas.microsoft.com/office/powerpoint/2010/main" val="2762693383"/>
      </p:ext>
    </p:extLst>
  </p:cSld>
  <p:clrMapOvr>
    <a:masterClrMapping/>
  </p:clrMapOvr>
  <p:transition spd="slow">
    <p:randomBar dir="ver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371600"/>
          </a:xfrm>
        </p:spPr>
        <p:txBody>
          <a:bodyPr/>
          <a:lstStyle/>
          <a:p>
            <a:r>
              <a:rPr lang="en-US" dirty="0" smtClean="0">
                <a:solidFill>
                  <a:schemeClr val="accent6">
                    <a:lumMod val="75000"/>
                  </a:schemeClr>
                </a:solidFill>
              </a:rPr>
              <a:t>Why is it “opinionated”? </a:t>
            </a:r>
            <a:endParaRPr lang="en-US" dirty="0">
              <a:solidFill>
                <a:schemeClr val="accent6">
                  <a:lumMod val="75000"/>
                </a:schemeClr>
              </a:solidFill>
            </a:endParaRPr>
          </a:p>
        </p:txBody>
      </p:sp>
      <p:sp>
        <p:nvSpPr>
          <p:cNvPr id="3" name="Content Placeholder 2"/>
          <p:cNvSpPr>
            <a:spLocks noGrp="1"/>
          </p:cNvSpPr>
          <p:nvPr>
            <p:ph idx="1"/>
          </p:nvPr>
        </p:nvSpPr>
        <p:spPr>
          <a:xfrm>
            <a:off x="457200" y="2057400"/>
            <a:ext cx="8229600" cy="4267200"/>
          </a:xfrm>
        </p:spPr>
        <p:txBody>
          <a:bodyPr>
            <a:noAutofit/>
          </a:bodyPr>
          <a:lstStyle/>
          <a:p>
            <a:r>
              <a:rPr lang="en-US" b="1" dirty="0" smtClean="0">
                <a:latin typeface="Angsana New" pitchFamily="18" charset="-34"/>
                <a:cs typeface="Angsana New" pitchFamily="18" charset="-34"/>
              </a:rPr>
              <a:t>It follows “Opinionated Defaults Configuration” Approach to reduce Developer effort. Due to opinionated view of spring boot, what is required to get started but also we can get out if not suitable for application. </a:t>
            </a:r>
          </a:p>
          <a:p>
            <a:r>
              <a:rPr lang="en-US" b="1" dirty="0" smtClean="0">
                <a:latin typeface="Angsana New" pitchFamily="18" charset="-34"/>
                <a:cs typeface="Angsana New" pitchFamily="18" charset="-34"/>
              </a:rPr>
              <a:t>Spring Boot uses sensible defaults, “opinions”, mostly based on the classpath contents. </a:t>
            </a:r>
          </a:p>
          <a:p>
            <a:endParaRPr lang="en-US" b="1" dirty="0">
              <a:latin typeface="Angsana New" pitchFamily="18" charset="-34"/>
              <a:cs typeface="Angsana New" pitchFamily="18" charset="-34"/>
            </a:endParaRPr>
          </a:p>
        </p:txBody>
      </p:sp>
    </p:spTree>
    <p:extLst>
      <p:ext uri="{BB962C8B-B14F-4D97-AF65-F5344CB8AC3E}">
        <p14:creationId xmlns:p14="http://schemas.microsoft.com/office/powerpoint/2010/main" val="3635782303"/>
      </p:ext>
    </p:extLst>
  </p:cSld>
  <p:clrMapOvr>
    <a:masterClrMapping/>
  </p:clrMapOvr>
  <p:transition spd="slow">
    <p:randomBar dir="ver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6">
                    <a:lumMod val="75000"/>
                  </a:schemeClr>
                </a:solidFill>
              </a:rPr>
              <a:t>Continue…</a:t>
            </a:r>
            <a:endParaRPr lang="en-US" dirty="0">
              <a:solidFill>
                <a:schemeClr val="accent6">
                  <a:lumMod val="75000"/>
                </a:schemeClr>
              </a:solidFill>
            </a:endParaRPr>
          </a:p>
        </p:txBody>
      </p:sp>
      <p:sp>
        <p:nvSpPr>
          <p:cNvPr id="3" name="Content Placeholder 2"/>
          <p:cNvSpPr>
            <a:spLocks noGrp="1"/>
          </p:cNvSpPr>
          <p:nvPr>
            <p:ph idx="1"/>
          </p:nvPr>
        </p:nvSpPr>
        <p:spPr>
          <a:xfrm>
            <a:off x="457200" y="2057400"/>
            <a:ext cx="8229600" cy="4267200"/>
          </a:xfrm>
        </p:spPr>
        <p:txBody>
          <a:bodyPr/>
          <a:lstStyle/>
          <a:p>
            <a:r>
              <a:rPr lang="en-US" b="1" dirty="0" smtClean="0">
                <a:latin typeface="Angsana New" pitchFamily="18" charset="-34"/>
                <a:cs typeface="Angsana New" pitchFamily="18" charset="-34"/>
              </a:rPr>
              <a:t>For example </a:t>
            </a:r>
          </a:p>
          <a:p>
            <a:r>
              <a:rPr lang="en-US" b="1" dirty="0" smtClean="0">
                <a:latin typeface="Angsana New" pitchFamily="18" charset="-34"/>
                <a:cs typeface="Angsana New" pitchFamily="18" charset="-34"/>
              </a:rPr>
              <a:t>– Sets up a JPA Entity Manager Factory if a JPA implementation is on the classpath. </a:t>
            </a:r>
          </a:p>
          <a:p>
            <a:r>
              <a:rPr lang="en-US" b="1" dirty="0" smtClean="0">
                <a:latin typeface="Angsana New" pitchFamily="18" charset="-34"/>
                <a:cs typeface="Angsana New" pitchFamily="18" charset="-34"/>
              </a:rPr>
              <a:t>– Creates a default Spring MVC setup, if Spring MVC is on the classpath. </a:t>
            </a:r>
          </a:p>
          <a:p>
            <a:r>
              <a:rPr lang="en-US" b="1" dirty="0" smtClean="0">
                <a:latin typeface="Angsana New" pitchFamily="18" charset="-34"/>
                <a:cs typeface="Angsana New" pitchFamily="18" charset="-34"/>
              </a:rPr>
              <a:t>--Everything can be overridden easily </a:t>
            </a:r>
          </a:p>
          <a:p>
            <a:r>
              <a:rPr lang="en-US" b="1" dirty="0" smtClean="0">
                <a:latin typeface="Angsana New" pitchFamily="18" charset="-34"/>
                <a:cs typeface="Angsana New" pitchFamily="18" charset="-34"/>
              </a:rPr>
              <a:t>– But most of the time not needed</a:t>
            </a:r>
            <a:endParaRPr lang="en-US" b="1" dirty="0"/>
          </a:p>
        </p:txBody>
      </p:sp>
    </p:spTree>
    <p:extLst>
      <p:ext uri="{BB962C8B-B14F-4D97-AF65-F5344CB8AC3E}">
        <p14:creationId xmlns:p14="http://schemas.microsoft.com/office/powerpoint/2010/main" val="3607609403"/>
      </p:ext>
    </p:extLst>
  </p:cSld>
  <p:clrMapOvr>
    <a:masterClrMapping/>
  </p:clrMapOvr>
  <p:transition spd="slow">
    <p:randomBar dir="ver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2316162"/>
          </a:xfrm>
        </p:spPr>
        <p:txBody>
          <a:bodyPr>
            <a:normAutofit/>
          </a:bodyPr>
          <a:lstStyle/>
          <a:p>
            <a:r>
              <a:rPr lang="en-US" dirty="0" smtClean="0">
                <a:solidFill>
                  <a:schemeClr val="accent6">
                    <a:lumMod val="75000"/>
                  </a:schemeClr>
                </a:solidFill>
              </a:rPr>
              <a:t>How does it work? How does it know what to configure? </a:t>
            </a:r>
            <a:endParaRPr lang="en-US" dirty="0">
              <a:solidFill>
                <a:schemeClr val="accent6">
                  <a:lumMod val="75000"/>
                </a:schemeClr>
              </a:solidFill>
            </a:endParaRPr>
          </a:p>
        </p:txBody>
      </p:sp>
      <p:sp>
        <p:nvSpPr>
          <p:cNvPr id="3" name="Content Placeholder 2"/>
          <p:cNvSpPr>
            <a:spLocks noGrp="1"/>
          </p:cNvSpPr>
          <p:nvPr>
            <p:ph idx="1"/>
          </p:nvPr>
        </p:nvSpPr>
        <p:spPr>
          <a:xfrm>
            <a:off x="457200" y="2895600"/>
            <a:ext cx="8229600" cy="3581400"/>
          </a:xfrm>
        </p:spPr>
        <p:txBody>
          <a:bodyPr>
            <a:normAutofit/>
          </a:bodyPr>
          <a:lstStyle/>
          <a:p>
            <a:pPr algn="just"/>
            <a:r>
              <a:rPr lang="en-US" b="1" dirty="0">
                <a:latin typeface="Angsana New" pitchFamily="18" charset="-34"/>
                <a:cs typeface="Angsana New" pitchFamily="18" charset="-34"/>
              </a:rPr>
              <a:t>-</a:t>
            </a:r>
            <a:r>
              <a:rPr lang="en-US" b="1" dirty="0" smtClean="0">
                <a:latin typeface="Angsana New" pitchFamily="18" charset="-34"/>
                <a:cs typeface="Angsana New" pitchFamily="18" charset="-34"/>
              </a:rPr>
              <a:t>Auto-configuration works by analyzing the classpath </a:t>
            </a:r>
          </a:p>
          <a:p>
            <a:pPr algn="just"/>
            <a:r>
              <a:rPr lang="en-US" b="1" dirty="0" smtClean="0">
                <a:latin typeface="Angsana New" pitchFamily="18" charset="-34"/>
                <a:cs typeface="Angsana New" pitchFamily="18" charset="-34"/>
              </a:rPr>
              <a:t>– If you forget a dependency, Spring Boot can’t configure it </a:t>
            </a:r>
          </a:p>
          <a:p>
            <a:pPr algn="just"/>
            <a:r>
              <a:rPr lang="en-US" b="1" dirty="0" smtClean="0">
                <a:latin typeface="Angsana New" pitchFamily="18" charset="-34"/>
                <a:cs typeface="Angsana New" pitchFamily="18" charset="-34"/>
              </a:rPr>
              <a:t>– A dependency management tool is recommended </a:t>
            </a:r>
          </a:p>
          <a:p>
            <a:pPr algn="just"/>
            <a:r>
              <a:rPr lang="en-US" b="1" dirty="0" smtClean="0">
                <a:latin typeface="Angsana New" pitchFamily="18" charset="-34"/>
                <a:cs typeface="Angsana New" pitchFamily="18" charset="-34"/>
              </a:rPr>
              <a:t>– Spring Boot parent and starters make it much easier </a:t>
            </a:r>
          </a:p>
          <a:p>
            <a:pPr algn="just"/>
            <a:r>
              <a:rPr lang="en-US" b="1" dirty="0">
                <a:latin typeface="Angsana New" pitchFamily="18" charset="-34"/>
                <a:cs typeface="Angsana New" pitchFamily="18" charset="-34"/>
              </a:rPr>
              <a:t>-</a:t>
            </a:r>
            <a:r>
              <a:rPr lang="en-US" b="1" dirty="0" smtClean="0">
                <a:latin typeface="Angsana New" pitchFamily="18" charset="-34"/>
                <a:cs typeface="Angsana New" pitchFamily="18" charset="-34"/>
              </a:rPr>
              <a:t> Spring Boot works with Maven, Gradle, Ant</a:t>
            </a:r>
          </a:p>
          <a:p>
            <a:pPr algn="just"/>
            <a:endParaRPr lang="en-US" b="1" dirty="0">
              <a:latin typeface="Angsana New" pitchFamily="18" charset="-34"/>
              <a:cs typeface="Angsana New" pitchFamily="18" charset="-34"/>
            </a:endParaRPr>
          </a:p>
        </p:txBody>
      </p:sp>
    </p:spTree>
    <p:extLst>
      <p:ext uri="{BB962C8B-B14F-4D97-AF65-F5344CB8AC3E}">
        <p14:creationId xmlns:p14="http://schemas.microsoft.com/office/powerpoint/2010/main" val="1959544117"/>
      </p:ext>
    </p:extLst>
  </p:cSld>
  <p:clrMapOvr>
    <a:masterClrMapping/>
  </p:clrMapOvr>
  <p:transition spd="slow">
    <p:randomBar dir="vert"/>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86</TotalTime>
  <Words>924</Words>
  <Application>Microsoft Office PowerPoint</Application>
  <PresentationFormat>On-screen Show (4:3)</PresentationFormat>
  <Paragraphs>79</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Flow</vt:lpstr>
      <vt:lpstr>PowerPoint Presentation</vt:lpstr>
      <vt:lpstr>  What is Spring Boot? </vt:lpstr>
      <vt:lpstr>Continue…</vt:lpstr>
      <vt:lpstr>  What are the advantages of using Spring Boot? </vt:lpstr>
      <vt:lpstr>Continue…</vt:lpstr>
      <vt:lpstr>  What are the disadvantages of using Spring Boot? </vt:lpstr>
      <vt:lpstr>Why is it “opinionated”? </vt:lpstr>
      <vt:lpstr>Continue…</vt:lpstr>
      <vt:lpstr>How does it work? How does it know what to configure? </vt:lpstr>
      <vt:lpstr>How are properties defined? Where? </vt:lpstr>
      <vt:lpstr>What is the difference between an embedded container and a WAR? </vt:lpstr>
      <vt:lpstr>What embedded containers does Spring Boot support? </vt:lpstr>
      <vt:lpstr>What does @EnableAutoConfiguration do? What about @SpringBootApplication? </vt:lpstr>
      <vt:lpstr>         Continue…</vt:lpstr>
      <vt:lpstr>What is a Spring Boot starter POM? Why is it useful? </vt:lpstr>
      <vt:lpstr>Continue…</vt:lpstr>
      <vt:lpstr>Spring Boot supports both Java properties and YML files. Would you recognize and understand them if you saw them?</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Kharga</dc:creator>
  <cp:lastModifiedBy>Kharga</cp:lastModifiedBy>
  <cp:revision>16</cp:revision>
  <dcterms:created xsi:type="dcterms:W3CDTF">2019-02-27T17:38:03Z</dcterms:created>
  <dcterms:modified xsi:type="dcterms:W3CDTF">2019-02-28T17:57:37Z</dcterms:modified>
</cp:coreProperties>
</file>