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9A24A7B-C7F3-4AF2-8016-B0A626561E57}" type="datetimeFigureOut">
              <a:rPr lang="en-US" smtClean="0"/>
              <a:t>2/28/2019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3469407A-2829-49DA-B0A2-B91DD9017579}"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A24A7B-C7F3-4AF2-8016-B0A626561E57}"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69407A-2829-49DA-B0A2-B91DD9017579}"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A24A7B-C7F3-4AF2-8016-B0A626561E57}"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69407A-2829-49DA-B0A2-B91DD9017579}"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9A24A7B-C7F3-4AF2-8016-B0A626561E57}"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69407A-2829-49DA-B0A2-B91DD9017579}"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9A24A7B-C7F3-4AF2-8016-B0A626561E57}" type="datetimeFigureOut">
              <a:rPr lang="en-US" smtClean="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69407A-2829-49DA-B0A2-B91DD9017579}"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A24A7B-C7F3-4AF2-8016-B0A626561E57}" type="datetimeFigureOut">
              <a:rPr lang="en-US" smtClean="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69407A-2829-49DA-B0A2-B91DD9017579}"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9A24A7B-C7F3-4AF2-8016-B0A626561E57}" type="datetimeFigureOut">
              <a:rPr lang="en-US" smtClean="0"/>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69407A-2829-49DA-B0A2-B91DD9017579}"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A24A7B-C7F3-4AF2-8016-B0A626561E57}" type="datetimeFigureOut">
              <a:rPr lang="en-US" smtClean="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69407A-2829-49DA-B0A2-B91DD9017579}"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24A7B-C7F3-4AF2-8016-B0A626561E57}" type="datetimeFigureOut">
              <a:rPr lang="en-US" smtClean="0"/>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69407A-2829-49DA-B0A2-B91DD9017579}"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9A24A7B-C7F3-4AF2-8016-B0A626561E57}" type="datetimeFigureOut">
              <a:rPr lang="en-US" smtClean="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69407A-2829-49DA-B0A2-B91DD9017579}" type="slidenum">
              <a:rPr lang="en-US" smtClean="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A24A7B-C7F3-4AF2-8016-B0A626561E57}" type="datetimeFigureOut">
              <a:rPr lang="en-US" smtClean="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3469407A-2829-49DA-B0A2-B91DD9017579}"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A24A7B-C7F3-4AF2-8016-B0A626561E57}" type="datetimeFigureOut">
              <a:rPr lang="en-US" smtClean="0"/>
              <a:t>2/28/2019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69407A-2829-49DA-B0A2-B91DD9017579}"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harga\Pictures\Capture_1_9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6106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21294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a:bodyPr>
          <a:lstStyle/>
          <a:p>
            <a:r>
              <a:rPr lang="en-US" dirty="0" smtClean="0">
                <a:solidFill>
                  <a:schemeClr val="accent6">
                    <a:lumMod val="75000"/>
                  </a:schemeClr>
                </a:solidFill>
              </a:rPr>
              <a:t>What is the configuration file name used by Spring Boot? </a:t>
            </a:r>
            <a:endParaRPr lang="en-US" dirty="0">
              <a:solidFill>
                <a:schemeClr val="accent6">
                  <a:lumMod val="75000"/>
                </a:schemeClr>
              </a:solidFill>
            </a:endParaRPr>
          </a:p>
        </p:txBody>
      </p:sp>
      <p:sp>
        <p:nvSpPr>
          <p:cNvPr id="3" name="Content Placeholder 2"/>
          <p:cNvSpPr>
            <a:spLocks noGrp="1"/>
          </p:cNvSpPr>
          <p:nvPr>
            <p:ph idx="1"/>
          </p:nvPr>
        </p:nvSpPr>
        <p:spPr>
          <a:xfrm>
            <a:off x="457200" y="2667000"/>
            <a:ext cx="8229600" cy="3459163"/>
          </a:xfrm>
        </p:spPr>
        <p:txBody>
          <a:bodyPr/>
          <a:lstStyle/>
          <a:p>
            <a:pPr algn="just"/>
            <a:r>
              <a:rPr lang="en-US" b="1" dirty="0" smtClean="0">
                <a:latin typeface="Angsana New" pitchFamily="18" charset="-34"/>
                <a:cs typeface="Angsana New" pitchFamily="18" charset="-34"/>
              </a:rPr>
              <a:t>The configuration file used in spring boot projects is application.properties. This file is very important where we would over write all the default configurations. Normally we have to keep this file under the resources folder of the project.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381192219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a:bodyPr>
          <a:lstStyle/>
          <a:p>
            <a:r>
              <a:rPr lang="en-US" dirty="0" smtClean="0">
                <a:solidFill>
                  <a:schemeClr val="accent6">
                    <a:lumMod val="75000"/>
                  </a:schemeClr>
                </a:solidFill>
              </a:rPr>
              <a:t>How to implement Spring web using Spring boot? </a:t>
            </a:r>
            <a:endParaRPr lang="en-US" dirty="0">
              <a:solidFill>
                <a:schemeClr val="accent6">
                  <a:lumMod val="75000"/>
                </a:schemeClr>
              </a:solidFill>
            </a:endParaRPr>
          </a:p>
        </p:txBody>
      </p:sp>
      <p:sp>
        <p:nvSpPr>
          <p:cNvPr id="3" name="Content Placeholder 2"/>
          <p:cNvSpPr>
            <a:spLocks noGrp="1"/>
          </p:cNvSpPr>
          <p:nvPr>
            <p:ph idx="1"/>
          </p:nvPr>
        </p:nvSpPr>
        <p:spPr>
          <a:xfrm>
            <a:off x="457200" y="2057400"/>
            <a:ext cx="8229600" cy="4068763"/>
          </a:xfrm>
        </p:spPr>
        <p:txBody>
          <a:bodyPr>
            <a:noAutofit/>
          </a:bodyPr>
          <a:lstStyle/>
          <a:p>
            <a:pPr algn="just"/>
            <a:r>
              <a:rPr lang="en-US" sz="2400" b="1" dirty="0" smtClean="0">
                <a:latin typeface="Angsana New" pitchFamily="18" charset="-34"/>
                <a:cs typeface="Angsana New" pitchFamily="18" charset="-34"/>
              </a:rPr>
              <a:t>Web Application Convenience </a:t>
            </a:r>
          </a:p>
          <a:p>
            <a:pPr algn="just"/>
            <a:r>
              <a:rPr lang="en-US" sz="2400" b="1" dirty="0" smtClean="0">
                <a:latin typeface="Angsana New" pitchFamily="18" charset="-34"/>
                <a:cs typeface="Angsana New" pitchFamily="18" charset="-34"/>
              </a:rPr>
              <a:t>• Boot automatically configures </a:t>
            </a:r>
          </a:p>
          <a:p>
            <a:pPr algn="just"/>
            <a:r>
              <a:rPr lang="en-US" sz="2400" b="1" dirty="0" smtClean="0">
                <a:latin typeface="Angsana New" pitchFamily="18" charset="-34"/>
                <a:cs typeface="Angsana New" pitchFamily="18" charset="-34"/>
              </a:rPr>
              <a:t>– A DispatcherServlet &amp; ContextLoaderListener </a:t>
            </a:r>
          </a:p>
          <a:p>
            <a:pPr algn="just"/>
            <a:r>
              <a:rPr lang="en-US" sz="2400" b="1" dirty="0" smtClean="0">
                <a:latin typeface="Angsana New" pitchFamily="18" charset="-34"/>
                <a:cs typeface="Angsana New" pitchFamily="18" charset="-34"/>
              </a:rPr>
              <a:t>– Spring MVC using same defaults as @EnableWebMvc </a:t>
            </a:r>
          </a:p>
          <a:p>
            <a:pPr algn="just"/>
            <a:r>
              <a:rPr lang="en-US" sz="2400" b="1" dirty="0" smtClean="0">
                <a:latin typeface="Angsana New" pitchFamily="18" charset="-34"/>
                <a:cs typeface="Angsana New" pitchFamily="18" charset="-34"/>
              </a:rPr>
              <a:t>• Plus many useful extra features: </a:t>
            </a:r>
          </a:p>
          <a:p>
            <a:pPr algn="just"/>
            <a:r>
              <a:rPr lang="en-US" sz="2400" b="1" dirty="0" smtClean="0">
                <a:latin typeface="Angsana New" pitchFamily="18" charset="-34"/>
                <a:cs typeface="Angsana New" pitchFamily="18" charset="-34"/>
              </a:rPr>
              <a:t>– Static resources served from classpath </a:t>
            </a:r>
          </a:p>
          <a:p>
            <a:pPr algn="just"/>
            <a:r>
              <a:rPr lang="en-US" sz="2400" b="1" dirty="0" smtClean="0">
                <a:latin typeface="Angsana New" pitchFamily="18" charset="-34"/>
                <a:cs typeface="Angsana New" pitchFamily="18" charset="-34"/>
              </a:rPr>
              <a:t>• /static, /public, /resources or /META-INF/resources </a:t>
            </a:r>
          </a:p>
          <a:p>
            <a:pPr algn="just"/>
            <a:r>
              <a:rPr lang="en-US" sz="2400" b="1" dirty="0" smtClean="0">
                <a:latin typeface="Angsana New" pitchFamily="18" charset="-34"/>
                <a:cs typeface="Angsana New" pitchFamily="18" charset="-34"/>
              </a:rPr>
              <a:t>– Templates served from /templates </a:t>
            </a:r>
          </a:p>
          <a:p>
            <a:pPr algn="just"/>
            <a:r>
              <a:rPr lang="en-US" sz="2400" b="1" dirty="0" smtClean="0">
                <a:latin typeface="Angsana New" pitchFamily="18" charset="-34"/>
                <a:cs typeface="Angsana New" pitchFamily="18" charset="-34"/>
              </a:rPr>
              <a:t>• If Velocity, Freemarker, Thymeleaf, or Groovy on classpath </a:t>
            </a:r>
          </a:p>
          <a:p>
            <a:pPr algn="just"/>
            <a:r>
              <a:rPr lang="en-US" sz="2400" b="1" dirty="0" smtClean="0">
                <a:latin typeface="Angsana New" pitchFamily="18" charset="-34"/>
                <a:cs typeface="Angsana New" pitchFamily="18" charset="-34"/>
              </a:rPr>
              <a:t>– Provides default /error mapping </a:t>
            </a:r>
          </a:p>
          <a:p>
            <a:pPr algn="just"/>
            <a:r>
              <a:rPr lang="en-US" sz="2400" b="1" dirty="0" smtClean="0">
                <a:latin typeface="Angsana New" pitchFamily="18" charset="-34"/>
                <a:cs typeface="Angsana New" pitchFamily="18" charset="-34"/>
              </a:rPr>
              <a:t>• Easily overridden </a:t>
            </a:r>
            <a:r>
              <a:rPr lang="en-US" sz="2400" b="1" dirty="0">
                <a:latin typeface="Angsana New" pitchFamily="18" charset="-34"/>
                <a:cs typeface="Angsana New" pitchFamily="18" charset="-34"/>
              </a:rPr>
              <a:t> &amp; Default MessageSource for I18N</a:t>
            </a:r>
            <a:endParaRPr lang="en-US" sz="2400" b="1" dirty="0" smtClean="0">
              <a:latin typeface="Angsana New" pitchFamily="18" charset="-34"/>
              <a:cs typeface="Angsana New" pitchFamily="18" charset="-34"/>
            </a:endParaRPr>
          </a:p>
          <a:p>
            <a:pPr marL="0" indent="0" algn="just">
              <a:buNone/>
            </a:pPr>
            <a:r>
              <a:rPr lang="en-US" sz="2400" b="1" dirty="0" smtClean="0">
                <a:latin typeface="Angsana New" pitchFamily="18" charset="-34"/>
                <a:cs typeface="Angsana New" pitchFamily="18" charset="-34"/>
              </a:rPr>
              <a:t> </a:t>
            </a:r>
          </a:p>
          <a:p>
            <a:pPr algn="just"/>
            <a:endParaRPr lang="en-US" sz="2400" b="1" dirty="0">
              <a:latin typeface="Angsana New" pitchFamily="18" charset="-34"/>
              <a:cs typeface="Angsana New" pitchFamily="18" charset="-34"/>
            </a:endParaRPr>
          </a:p>
        </p:txBody>
      </p:sp>
    </p:spTree>
    <p:extLst>
      <p:ext uri="{BB962C8B-B14F-4D97-AF65-F5344CB8AC3E}">
        <p14:creationId xmlns:p14="http://schemas.microsoft.com/office/powerpoint/2010/main" val="122105319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dirty="0" smtClean="0">
                <a:solidFill>
                  <a:schemeClr val="accent6">
                    <a:lumMod val="75000"/>
                  </a:schemeClr>
                </a:solidFill>
              </a:rPr>
              <a:t>How to configure datasource using Spring boot? </a:t>
            </a:r>
            <a:endParaRPr lang="en-US" dirty="0">
              <a:solidFill>
                <a:schemeClr val="accent6">
                  <a:lumMod val="75000"/>
                </a:schemeClr>
              </a:solidFill>
            </a:endParaRPr>
          </a:p>
        </p:txBody>
      </p:sp>
      <p:sp>
        <p:nvSpPr>
          <p:cNvPr id="3" name="Content Placeholder 2"/>
          <p:cNvSpPr>
            <a:spLocks noGrp="1"/>
          </p:cNvSpPr>
          <p:nvPr>
            <p:ph idx="1"/>
          </p:nvPr>
        </p:nvSpPr>
        <p:spPr/>
        <p:txBody>
          <a:bodyPr>
            <a:noAutofit/>
          </a:bodyPr>
          <a:lstStyle/>
          <a:p>
            <a:pPr algn="just"/>
            <a:r>
              <a:rPr lang="en-US" sz="2800" b="1" dirty="0" smtClean="0">
                <a:latin typeface="Angsana New" pitchFamily="18" charset="-34"/>
                <a:cs typeface="Angsana New" pitchFamily="18" charset="-34"/>
              </a:rPr>
              <a:t>Use either spring-boot-starter-jdbc or spring-boot-starterdata-jpa and include a JDBC driver on classpath </a:t>
            </a:r>
          </a:p>
          <a:p>
            <a:pPr algn="just"/>
            <a:r>
              <a:rPr lang="en-US" sz="2800" b="1" dirty="0" smtClean="0">
                <a:latin typeface="Angsana New" pitchFamily="18" charset="-34"/>
                <a:cs typeface="Angsana New" pitchFamily="18" charset="-34"/>
              </a:rPr>
              <a:t>• Declare properties </a:t>
            </a:r>
          </a:p>
          <a:p>
            <a:pPr algn="just"/>
            <a:r>
              <a:rPr lang="en-US" sz="2800" b="1" dirty="0" smtClean="0">
                <a:latin typeface="Angsana New" pitchFamily="18" charset="-34"/>
                <a:cs typeface="Angsana New" pitchFamily="18" charset="-34"/>
              </a:rPr>
              <a:t>spring.datasource.url=jdbc:mysql://localhost/test </a:t>
            </a:r>
          </a:p>
          <a:p>
            <a:pPr algn="just"/>
            <a:r>
              <a:rPr lang="en-US" sz="2800" b="1" dirty="0" smtClean="0">
                <a:latin typeface="Angsana New" pitchFamily="18" charset="-34"/>
                <a:cs typeface="Angsana New" pitchFamily="18" charset="-34"/>
              </a:rPr>
              <a:t>spring.datasource.username=dbuser </a:t>
            </a:r>
          </a:p>
          <a:p>
            <a:pPr algn="just"/>
            <a:r>
              <a:rPr lang="en-US" sz="2800" b="1" dirty="0" smtClean="0">
                <a:latin typeface="Angsana New" pitchFamily="18" charset="-34"/>
                <a:cs typeface="Angsana New" pitchFamily="18" charset="-34"/>
              </a:rPr>
              <a:t>spring.datasource.password=dbpass </a:t>
            </a:r>
          </a:p>
          <a:p>
            <a:pPr algn="just"/>
            <a:r>
              <a:rPr lang="en-US" sz="2800" b="1" dirty="0" smtClean="0">
                <a:latin typeface="Angsana New" pitchFamily="18" charset="-34"/>
                <a:cs typeface="Angsana New" pitchFamily="18" charset="-34"/>
              </a:rPr>
              <a:t>spring.datasource.driver-class-name=com.mysql.jdbc.Driver </a:t>
            </a:r>
          </a:p>
          <a:p>
            <a:pPr algn="just"/>
            <a:r>
              <a:rPr lang="en-US" sz="2800" b="1" dirty="0" smtClean="0">
                <a:latin typeface="Angsana New" pitchFamily="18" charset="-34"/>
                <a:cs typeface="Angsana New" pitchFamily="18" charset="-34"/>
              </a:rPr>
              <a:t>– Spring Boot will create a DataSource with properties set </a:t>
            </a:r>
          </a:p>
          <a:p>
            <a:pPr algn="just"/>
            <a:r>
              <a:rPr lang="en-US" sz="2800" b="1" dirty="0" smtClean="0">
                <a:latin typeface="Angsana New" pitchFamily="18" charset="-34"/>
                <a:cs typeface="Angsana New" pitchFamily="18" charset="-34"/>
              </a:rPr>
              <a:t>– Will even use a connection pool if the library is found on the classpath! </a:t>
            </a:r>
          </a:p>
          <a:p>
            <a:pPr algn="just"/>
            <a:endParaRPr lang="en-US" sz="2800" b="1" dirty="0">
              <a:latin typeface="Angsana New" pitchFamily="18" charset="-34"/>
              <a:cs typeface="Angsana New" pitchFamily="18" charset="-34"/>
            </a:endParaRPr>
          </a:p>
        </p:txBody>
      </p:sp>
    </p:spTree>
    <p:extLst>
      <p:ext uri="{BB962C8B-B14F-4D97-AF65-F5344CB8AC3E}">
        <p14:creationId xmlns:p14="http://schemas.microsoft.com/office/powerpoint/2010/main" val="39709853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What is YAML? </a:t>
            </a:r>
            <a:endParaRPr lang="en-US" dirty="0">
              <a:solidFill>
                <a:schemeClr val="accent6">
                  <a:lumMod val="75000"/>
                </a:schemeClr>
              </a:solidFill>
            </a:endParaRPr>
          </a:p>
        </p:txBody>
      </p:sp>
      <p:sp>
        <p:nvSpPr>
          <p:cNvPr id="3" name="Content Placeholder 2"/>
          <p:cNvSpPr>
            <a:spLocks noGrp="1"/>
          </p:cNvSpPr>
          <p:nvPr>
            <p:ph idx="1"/>
          </p:nvPr>
        </p:nvSpPr>
        <p:spPr/>
        <p:txBody>
          <a:bodyPr>
            <a:noAutofit/>
          </a:bodyPr>
          <a:lstStyle/>
          <a:p>
            <a:pPr algn="just"/>
            <a:r>
              <a:rPr lang="en-US" b="1" dirty="0" smtClean="0">
                <a:latin typeface="Angsana New" pitchFamily="18" charset="-34"/>
                <a:cs typeface="Angsana New" pitchFamily="18" charset="-34"/>
              </a:rPr>
              <a:t>Yaml Isn't a Markup Language </a:t>
            </a:r>
          </a:p>
          <a:p>
            <a:pPr algn="just"/>
            <a:r>
              <a:rPr lang="en-US" b="1" dirty="0" smtClean="0">
                <a:latin typeface="Angsana New" pitchFamily="18" charset="-34"/>
                <a:cs typeface="Angsana New" pitchFamily="18" charset="-34"/>
              </a:rPr>
              <a:t>– Recursive acronym </a:t>
            </a:r>
          </a:p>
          <a:p>
            <a:pPr algn="just"/>
            <a:r>
              <a:rPr lang="en-US" b="1" dirty="0" smtClean="0">
                <a:latin typeface="Angsana New" pitchFamily="18" charset="-34"/>
                <a:cs typeface="Angsana New" pitchFamily="18" charset="-34"/>
              </a:rPr>
              <a:t>• Created in 2001 </a:t>
            </a:r>
          </a:p>
          <a:p>
            <a:pPr algn="just"/>
            <a:r>
              <a:rPr lang="en-US" b="1" dirty="0" smtClean="0">
                <a:latin typeface="Angsana New" pitchFamily="18" charset="-34"/>
                <a:cs typeface="Angsana New" pitchFamily="18" charset="-34"/>
              </a:rPr>
              <a:t>• Alternative to .properties files </a:t>
            </a:r>
          </a:p>
          <a:p>
            <a:pPr algn="just"/>
            <a:r>
              <a:rPr lang="en-US" b="1" dirty="0" smtClean="0">
                <a:latin typeface="Angsana New" pitchFamily="18" charset="-34"/>
                <a:cs typeface="Angsana New" pitchFamily="18" charset="-34"/>
              </a:rPr>
              <a:t>– Allows hierarchical configuration </a:t>
            </a:r>
          </a:p>
          <a:p>
            <a:pPr algn="just"/>
            <a:r>
              <a:rPr lang="en-US" b="1" dirty="0" smtClean="0">
                <a:latin typeface="Angsana New" pitchFamily="18" charset="-34"/>
                <a:cs typeface="Angsana New" pitchFamily="18" charset="-34"/>
              </a:rPr>
              <a:t>• Java parser for YAML is called SnakeYAML </a:t>
            </a:r>
          </a:p>
          <a:p>
            <a:pPr algn="just"/>
            <a:r>
              <a:rPr lang="en-US" b="1" dirty="0" smtClean="0">
                <a:latin typeface="Angsana New" pitchFamily="18" charset="-34"/>
                <a:cs typeface="Angsana New" pitchFamily="18" charset="-34"/>
              </a:rPr>
              <a:t>– Must be in the classpath </a:t>
            </a:r>
          </a:p>
          <a:p>
            <a:pPr algn="just"/>
            <a:r>
              <a:rPr lang="en-US" b="1" dirty="0" smtClean="0">
                <a:latin typeface="Angsana New" pitchFamily="18" charset="-34"/>
                <a:cs typeface="Angsana New" pitchFamily="18" charset="-34"/>
              </a:rPr>
              <a:t>– Provided by spring-boot-starters </a:t>
            </a:r>
          </a:p>
        </p:txBody>
      </p:sp>
    </p:spTree>
    <p:extLst>
      <p:ext uri="{BB962C8B-B14F-4D97-AF65-F5344CB8AC3E}">
        <p14:creationId xmlns:p14="http://schemas.microsoft.com/office/powerpoint/2010/main" val="375239513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a:bodyPr>
          <a:lstStyle/>
          <a:p>
            <a:r>
              <a:rPr lang="en-US" dirty="0" smtClean="0">
                <a:solidFill>
                  <a:schemeClr val="accent6">
                    <a:lumMod val="75000"/>
                  </a:schemeClr>
                </a:solidFill>
              </a:rPr>
              <a:t>       Continue…</a:t>
            </a:r>
            <a:endParaRPr lang="en-US" dirty="0">
              <a:solidFill>
                <a:schemeClr val="accent6">
                  <a:lumMod val="75000"/>
                </a:schemeClr>
              </a:solidFill>
            </a:endParaRPr>
          </a:p>
        </p:txBody>
      </p:sp>
      <p:sp>
        <p:nvSpPr>
          <p:cNvPr id="3" name="Content Placeholder 2"/>
          <p:cNvSpPr>
            <a:spLocks noGrp="1"/>
          </p:cNvSpPr>
          <p:nvPr>
            <p:ph idx="1"/>
          </p:nvPr>
        </p:nvSpPr>
        <p:spPr>
          <a:xfrm>
            <a:off x="457200" y="1143000"/>
            <a:ext cx="8229600" cy="4983163"/>
          </a:xfrm>
        </p:spPr>
        <p:txBody>
          <a:bodyPr>
            <a:noAutofit/>
          </a:bodyPr>
          <a:lstStyle/>
          <a:p>
            <a:pPr algn="just"/>
            <a:r>
              <a:rPr lang="en-US" sz="2400" b="1" dirty="0" smtClean="0">
                <a:latin typeface="Angsana New" pitchFamily="18" charset="-34"/>
                <a:cs typeface="Angsana New" pitchFamily="18" charset="-34"/>
              </a:rPr>
              <a:t>YAML for Properties </a:t>
            </a:r>
          </a:p>
          <a:p>
            <a:pPr algn="just"/>
            <a:r>
              <a:rPr lang="en-US" sz="2400" b="1" dirty="0" smtClean="0">
                <a:latin typeface="Angsana New" pitchFamily="18" charset="-34"/>
                <a:cs typeface="Angsana New" pitchFamily="18" charset="-34"/>
              </a:rPr>
              <a:t>• Spring Boot support YAML for Properties </a:t>
            </a:r>
          </a:p>
          <a:p>
            <a:pPr algn="just"/>
            <a:r>
              <a:rPr lang="en-US" sz="2400" b="1" dirty="0" smtClean="0">
                <a:latin typeface="Angsana New" pitchFamily="18" charset="-34"/>
                <a:cs typeface="Angsana New" pitchFamily="18" charset="-34"/>
              </a:rPr>
              <a:t>– An alternative to properties files </a:t>
            </a:r>
          </a:p>
          <a:p>
            <a:pPr algn="just"/>
            <a:r>
              <a:rPr lang="en-US" sz="2400" b="1" dirty="0" smtClean="0">
                <a:latin typeface="Angsana New" pitchFamily="18" charset="-34"/>
                <a:cs typeface="Angsana New" pitchFamily="18" charset="-34"/>
              </a:rPr>
              <a:t>application.properties </a:t>
            </a:r>
          </a:p>
          <a:p>
            <a:pPr algn="just"/>
            <a:r>
              <a:rPr lang="en-US" sz="2400" b="1" dirty="0" smtClean="0">
                <a:latin typeface="Angsana New" pitchFamily="18" charset="-34"/>
                <a:cs typeface="Angsana New" pitchFamily="18" charset="-34"/>
              </a:rPr>
              <a:t>database.host = localhost </a:t>
            </a:r>
          </a:p>
          <a:p>
            <a:pPr algn="just"/>
            <a:r>
              <a:rPr lang="en-US" sz="2400" b="1" dirty="0" smtClean="0">
                <a:latin typeface="Angsana New" pitchFamily="18" charset="-34"/>
                <a:cs typeface="Angsana New" pitchFamily="18" charset="-34"/>
              </a:rPr>
              <a:t>database.user = admin </a:t>
            </a:r>
          </a:p>
          <a:p>
            <a:pPr algn="just"/>
            <a:r>
              <a:rPr lang="en-US" sz="2400" b="1" dirty="0" smtClean="0">
                <a:latin typeface="Angsana New" pitchFamily="18" charset="-34"/>
                <a:cs typeface="Angsana New" pitchFamily="18" charset="-34"/>
              </a:rPr>
              <a:t>application.yml </a:t>
            </a:r>
          </a:p>
          <a:p>
            <a:pPr algn="just"/>
            <a:r>
              <a:rPr lang="en-US" sz="2400" b="1" dirty="0" smtClean="0">
                <a:latin typeface="Angsana New" pitchFamily="18" charset="-34"/>
                <a:cs typeface="Angsana New" pitchFamily="18" charset="-34"/>
              </a:rPr>
              <a:t>database: </a:t>
            </a:r>
          </a:p>
          <a:p>
            <a:pPr algn="just"/>
            <a:r>
              <a:rPr lang="en-US" sz="2400" b="1" dirty="0" smtClean="0">
                <a:latin typeface="Angsana New" pitchFamily="18" charset="-34"/>
                <a:cs typeface="Angsana New" pitchFamily="18" charset="-34"/>
              </a:rPr>
              <a:t>host: localhost </a:t>
            </a:r>
          </a:p>
          <a:p>
            <a:pPr algn="just"/>
            <a:r>
              <a:rPr lang="en-US" sz="2400" b="1" dirty="0" smtClean="0">
                <a:latin typeface="Angsana New" pitchFamily="18" charset="-34"/>
                <a:cs typeface="Angsana New" pitchFamily="18" charset="-34"/>
              </a:rPr>
              <a:t>user: admin </a:t>
            </a:r>
          </a:p>
          <a:p>
            <a:pPr algn="just"/>
            <a:r>
              <a:rPr lang="en-US" sz="2400" b="1" dirty="0" smtClean="0">
                <a:latin typeface="Angsana New" pitchFamily="18" charset="-34"/>
                <a:cs typeface="Angsana New" pitchFamily="18" charset="-34"/>
              </a:rPr>
              <a:t>• YAML is convenient for hierarchical configuration data </a:t>
            </a:r>
          </a:p>
          <a:p>
            <a:pPr algn="just"/>
            <a:r>
              <a:rPr lang="en-US" sz="2400" b="1" dirty="0" smtClean="0">
                <a:latin typeface="Angsana New" pitchFamily="18" charset="-34"/>
                <a:cs typeface="Angsana New" pitchFamily="18" charset="-34"/>
              </a:rPr>
              <a:t>– Spring Boot properties are organized in groups </a:t>
            </a:r>
          </a:p>
          <a:p>
            <a:pPr algn="just"/>
            <a:r>
              <a:rPr lang="en-US" sz="2400" b="1" dirty="0" smtClean="0">
                <a:latin typeface="Angsana New" pitchFamily="18" charset="-34"/>
                <a:cs typeface="Angsana New" pitchFamily="18" charset="-34"/>
              </a:rPr>
              <a:t>– Examples: server, database, etc. </a:t>
            </a:r>
          </a:p>
          <a:p>
            <a:pPr marL="0" indent="0" algn="just">
              <a:buNone/>
            </a:pPr>
            <a:endParaRPr lang="en-US" sz="2400" b="1" dirty="0" smtClean="0">
              <a:latin typeface="Angsana New" pitchFamily="18" charset="-34"/>
              <a:cs typeface="Angsana New" pitchFamily="18" charset="-34"/>
            </a:endParaRPr>
          </a:p>
          <a:p>
            <a:pPr algn="just"/>
            <a:endParaRPr lang="en-US" sz="2400" b="1" dirty="0">
              <a:latin typeface="Angsana New" pitchFamily="18" charset="-34"/>
              <a:cs typeface="Angsana New" pitchFamily="18" charset="-34"/>
            </a:endParaRPr>
          </a:p>
        </p:txBody>
      </p:sp>
    </p:spTree>
    <p:extLst>
      <p:ext uri="{BB962C8B-B14F-4D97-AF65-F5344CB8AC3E}">
        <p14:creationId xmlns:p14="http://schemas.microsoft.com/office/powerpoint/2010/main" val="272342386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057400"/>
          </a:xfrm>
        </p:spPr>
        <p:txBody>
          <a:bodyPr>
            <a:normAutofit/>
          </a:bodyPr>
          <a:lstStyle/>
          <a:p>
            <a:r>
              <a:rPr lang="en-US" dirty="0" smtClean="0">
                <a:solidFill>
                  <a:schemeClr val="accent6">
                    <a:lumMod val="75000"/>
                  </a:schemeClr>
                </a:solidFill>
              </a:rPr>
              <a:t>What are the various features of Spring Boot? </a:t>
            </a:r>
            <a:endParaRPr lang="en-US" dirty="0">
              <a:solidFill>
                <a:schemeClr val="accent6">
                  <a:lumMod val="75000"/>
                </a:schemeClr>
              </a:solidFill>
            </a:endParaRPr>
          </a:p>
        </p:txBody>
      </p:sp>
      <p:sp>
        <p:nvSpPr>
          <p:cNvPr id="3" name="Content Placeholder 2"/>
          <p:cNvSpPr>
            <a:spLocks noGrp="1"/>
          </p:cNvSpPr>
          <p:nvPr>
            <p:ph idx="1"/>
          </p:nvPr>
        </p:nvSpPr>
        <p:spPr>
          <a:xfrm>
            <a:off x="457200" y="1752600"/>
            <a:ext cx="8229600" cy="4373563"/>
          </a:xfrm>
        </p:spPr>
        <p:txBody>
          <a:bodyPr>
            <a:noAutofit/>
          </a:bodyPr>
          <a:lstStyle/>
          <a:p>
            <a:pPr algn="just"/>
            <a:r>
              <a:rPr lang="en-US" sz="2800" b="1" dirty="0" smtClean="0">
                <a:latin typeface="Angsana New" pitchFamily="18" charset="-34"/>
                <a:cs typeface="Angsana New" pitchFamily="18" charset="-34"/>
              </a:rPr>
              <a:t>Various Spring Boot Features are as follows: </a:t>
            </a:r>
          </a:p>
          <a:p>
            <a:pPr algn="just"/>
            <a:r>
              <a:rPr lang="en-US" sz="2800" b="1" dirty="0" smtClean="0">
                <a:latin typeface="Angsana New" pitchFamily="18" charset="-34"/>
                <a:cs typeface="Angsana New" pitchFamily="18" charset="-34"/>
              </a:rPr>
              <a:t>• Web Development </a:t>
            </a:r>
          </a:p>
          <a:p>
            <a:pPr algn="just"/>
            <a:r>
              <a:rPr lang="en-US" sz="2800" b="1" dirty="0" smtClean="0">
                <a:latin typeface="Angsana New" pitchFamily="18" charset="-34"/>
                <a:cs typeface="Angsana New" pitchFamily="18" charset="-34"/>
              </a:rPr>
              <a:t>• Spring Application </a:t>
            </a:r>
          </a:p>
          <a:p>
            <a:pPr algn="just"/>
            <a:r>
              <a:rPr lang="en-US" sz="2800" b="1" dirty="0" smtClean="0">
                <a:latin typeface="Angsana New" pitchFamily="18" charset="-34"/>
                <a:cs typeface="Angsana New" pitchFamily="18" charset="-34"/>
              </a:rPr>
              <a:t>• Application occasions and listeners </a:t>
            </a:r>
          </a:p>
          <a:p>
            <a:pPr algn="just"/>
            <a:r>
              <a:rPr lang="en-US" sz="2800" b="1" dirty="0" smtClean="0">
                <a:latin typeface="Angsana New" pitchFamily="18" charset="-34"/>
                <a:cs typeface="Angsana New" pitchFamily="18" charset="-34"/>
              </a:rPr>
              <a:t>• Admin highlights </a:t>
            </a:r>
          </a:p>
          <a:p>
            <a:pPr algn="just"/>
            <a:r>
              <a:rPr lang="en-US" sz="2800" b="1" dirty="0" smtClean="0">
                <a:latin typeface="Angsana New" pitchFamily="18" charset="-34"/>
                <a:cs typeface="Angsana New" pitchFamily="18" charset="-34"/>
              </a:rPr>
              <a:t>• Externalized Configuration </a:t>
            </a:r>
          </a:p>
          <a:p>
            <a:pPr algn="just"/>
            <a:r>
              <a:rPr lang="en-US" sz="2800" b="1" dirty="0" smtClean="0">
                <a:latin typeface="Angsana New" pitchFamily="18" charset="-34"/>
                <a:cs typeface="Angsana New" pitchFamily="18" charset="-34"/>
              </a:rPr>
              <a:t>• Properties Files </a:t>
            </a:r>
          </a:p>
          <a:p>
            <a:pPr algn="just"/>
            <a:r>
              <a:rPr lang="en-US" sz="2800" b="1" dirty="0" smtClean="0">
                <a:latin typeface="Angsana New" pitchFamily="18" charset="-34"/>
                <a:cs typeface="Angsana New" pitchFamily="18" charset="-34"/>
              </a:rPr>
              <a:t>• YAML Support </a:t>
            </a:r>
          </a:p>
          <a:p>
            <a:pPr algn="just"/>
            <a:r>
              <a:rPr lang="en-US" sz="2800" b="1" dirty="0" smtClean="0">
                <a:latin typeface="Angsana New" pitchFamily="18" charset="-34"/>
                <a:cs typeface="Angsana New" pitchFamily="18" charset="-34"/>
              </a:rPr>
              <a:t>• Type-safe Configuration </a:t>
            </a:r>
          </a:p>
          <a:p>
            <a:pPr algn="just"/>
            <a:r>
              <a:rPr lang="en-US" sz="2800" b="1" dirty="0" smtClean="0">
                <a:latin typeface="Angsana New" pitchFamily="18" charset="-34"/>
                <a:cs typeface="Angsana New" pitchFamily="18" charset="-34"/>
              </a:rPr>
              <a:t>• Logging </a:t>
            </a:r>
            <a:r>
              <a:rPr lang="en-US" sz="2800" b="1" dirty="0">
                <a:latin typeface="Angsana New" pitchFamily="18" charset="-34"/>
                <a:cs typeface="Angsana New" pitchFamily="18" charset="-34"/>
              </a:rPr>
              <a:t> &amp; Security </a:t>
            </a:r>
            <a:endParaRPr lang="en-US" sz="2800" b="1" dirty="0" smtClean="0">
              <a:latin typeface="Angsana New" pitchFamily="18" charset="-34"/>
              <a:cs typeface="Angsana New" pitchFamily="18" charset="-34"/>
            </a:endParaRPr>
          </a:p>
          <a:p>
            <a:pPr marL="0" indent="0" algn="just">
              <a:buNone/>
            </a:pPr>
            <a:endParaRPr lang="en-US" sz="2800" b="1" dirty="0" smtClean="0">
              <a:latin typeface="Angsana New" pitchFamily="18" charset="-34"/>
              <a:cs typeface="Angsana New" pitchFamily="18" charset="-34"/>
            </a:endParaRPr>
          </a:p>
          <a:p>
            <a:pPr algn="just"/>
            <a:endParaRPr lang="en-US" sz="2800" b="1" dirty="0">
              <a:latin typeface="Angsana New" pitchFamily="18" charset="-34"/>
              <a:cs typeface="Angsana New" pitchFamily="18" charset="-34"/>
            </a:endParaRPr>
          </a:p>
        </p:txBody>
      </p:sp>
    </p:spTree>
    <p:extLst>
      <p:ext uri="{BB962C8B-B14F-4D97-AF65-F5344CB8AC3E}">
        <p14:creationId xmlns:p14="http://schemas.microsoft.com/office/powerpoint/2010/main" val="8583972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rga\Pictures\subscro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3058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82595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09800"/>
          </a:xfrm>
        </p:spPr>
        <p:txBody>
          <a:bodyPr>
            <a:normAutofit/>
          </a:bodyPr>
          <a:lstStyle/>
          <a:p>
            <a:r>
              <a:rPr lang="en-US" dirty="0" smtClean="0">
                <a:solidFill>
                  <a:schemeClr val="accent6">
                    <a:lumMod val="75000"/>
                  </a:schemeClr>
                </a:solidFill>
              </a:rPr>
              <a:t>Can you control logging with Spring Boot? How? </a:t>
            </a:r>
            <a:endParaRPr lang="en-US" dirty="0">
              <a:solidFill>
                <a:schemeClr val="accent6">
                  <a:lumMod val="75000"/>
                </a:schemeClr>
              </a:solidFill>
            </a:endParaRPr>
          </a:p>
        </p:txBody>
      </p:sp>
      <p:sp>
        <p:nvSpPr>
          <p:cNvPr id="3" name="Content Placeholder 2"/>
          <p:cNvSpPr>
            <a:spLocks noGrp="1"/>
          </p:cNvSpPr>
          <p:nvPr>
            <p:ph idx="1"/>
          </p:nvPr>
        </p:nvSpPr>
        <p:spPr>
          <a:xfrm>
            <a:off x="457200" y="2590800"/>
            <a:ext cx="8229600" cy="3535363"/>
          </a:xfrm>
        </p:spPr>
        <p:txBody>
          <a:bodyPr>
            <a:noAutofit/>
          </a:bodyPr>
          <a:lstStyle/>
          <a:p>
            <a:pPr algn="just"/>
            <a:r>
              <a:rPr lang="en-US" b="1" dirty="0" smtClean="0">
                <a:latin typeface="Angsana New" pitchFamily="18" charset="-34"/>
                <a:cs typeface="Angsana New" pitchFamily="18" charset="-34"/>
              </a:rPr>
              <a:t>Yes, we can control logging with spring boot. </a:t>
            </a:r>
          </a:p>
          <a:p>
            <a:pPr algn="just"/>
            <a:r>
              <a:rPr lang="en-US" b="1" dirty="0" smtClean="0">
                <a:latin typeface="Angsana New" pitchFamily="18" charset="-34"/>
                <a:cs typeface="Angsana New" pitchFamily="18" charset="-34"/>
              </a:rPr>
              <a:t>Customizing default Configuration for Logging: </a:t>
            </a:r>
          </a:p>
          <a:p>
            <a:pPr algn="just"/>
            <a:r>
              <a:rPr lang="en-US" b="1" dirty="0" smtClean="0">
                <a:latin typeface="Angsana New" pitchFamily="18" charset="-34"/>
                <a:cs typeface="Angsana New" pitchFamily="18" charset="-34"/>
              </a:rPr>
              <a:t>By adding logback.xml file to the application we can override the default logging configuration providing by the Spring Boot. This file place in the classpath (src/main/resources) of the application for Spring Boot to pick the custom configuration. </a:t>
            </a:r>
          </a:p>
          <a:p>
            <a:pPr marL="0" indent="0" algn="just">
              <a:buNone/>
            </a:pPr>
            <a:endParaRPr lang="en-US" b="1" dirty="0" smtClean="0">
              <a:latin typeface="Angsana New" pitchFamily="18" charset="-34"/>
              <a:cs typeface="Angsana New" pitchFamily="18" charset="-34"/>
            </a:endParaRP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24760476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Continue…</a:t>
            </a:r>
            <a:endParaRPr lang="en-US" dirty="0">
              <a:solidFill>
                <a:schemeClr val="accent6">
                  <a:lumMod val="75000"/>
                </a:schemeClr>
              </a:solidFill>
            </a:endParaRPr>
          </a:p>
        </p:txBody>
      </p:sp>
      <p:sp>
        <p:nvSpPr>
          <p:cNvPr id="3" name="Content Placeholder 2"/>
          <p:cNvSpPr>
            <a:spLocks noGrp="1"/>
          </p:cNvSpPr>
          <p:nvPr>
            <p:ph idx="1"/>
          </p:nvPr>
        </p:nvSpPr>
        <p:spPr>
          <a:xfrm>
            <a:off x="457200" y="2057400"/>
            <a:ext cx="8229600" cy="4267200"/>
          </a:xfrm>
        </p:spPr>
        <p:txBody>
          <a:bodyPr/>
          <a:lstStyle/>
          <a:p>
            <a:pPr algn="just"/>
            <a:r>
              <a:rPr lang="en-US" b="1" dirty="0" smtClean="0">
                <a:latin typeface="Angsana New" pitchFamily="18" charset="-34"/>
                <a:cs typeface="Angsana New" pitchFamily="18" charset="-34"/>
              </a:rPr>
              <a:t>Spring Boot can control the logging level </a:t>
            </a:r>
          </a:p>
          <a:p>
            <a:pPr algn="just"/>
            <a:r>
              <a:rPr lang="en-US" b="1" dirty="0" smtClean="0">
                <a:latin typeface="Angsana New" pitchFamily="18" charset="-34"/>
                <a:cs typeface="Angsana New" pitchFamily="18" charset="-34"/>
              </a:rPr>
              <a:t>– Just set it in application.properties </a:t>
            </a:r>
          </a:p>
          <a:p>
            <a:pPr algn="just"/>
            <a:r>
              <a:rPr lang="en-US" b="1" dirty="0" smtClean="0">
                <a:latin typeface="Angsana New" pitchFamily="18" charset="-34"/>
                <a:cs typeface="Angsana New" pitchFamily="18" charset="-34"/>
              </a:rPr>
              <a:t>• Works with most logging frameworks </a:t>
            </a:r>
          </a:p>
          <a:p>
            <a:pPr algn="just"/>
            <a:r>
              <a:rPr lang="en-US" b="1" dirty="0" smtClean="0">
                <a:latin typeface="Angsana New" pitchFamily="18" charset="-34"/>
                <a:cs typeface="Angsana New" pitchFamily="18" charset="-34"/>
              </a:rPr>
              <a:t>– Java Util Logging, Logback, Log4J, Log4J2 </a:t>
            </a:r>
          </a:p>
          <a:p>
            <a:pPr algn="just"/>
            <a:r>
              <a:rPr lang="en-US" b="1" dirty="0" smtClean="0">
                <a:latin typeface="Angsana New" pitchFamily="18" charset="-34"/>
                <a:cs typeface="Angsana New" pitchFamily="18" charset="-34"/>
              </a:rPr>
              <a:t>logging.level.org.springframework=DEBUG </a:t>
            </a:r>
          </a:p>
          <a:p>
            <a:pPr algn="just"/>
            <a:r>
              <a:rPr lang="en-US" b="1" dirty="0" smtClean="0">
                <a:latin typeface="Angsana New" pitchFamily="18" charset="-34"/>
                <a:cs typeface="Angsana New" pitchFamily="18" charset="-34"/>
              </a:rPr>
              <a:t>logging.level.com.acme.your.code=INFO </a:t>
            </a:r>
          </a:p>
          <a:p>
            <a:endParaRPr lang="en-US" dirty="0"/>
          </a:p>
        </p:txBody>
      </p:sp>
    </p:spTree>
    <p:extLst>
      <p:ext uri="{BB962C8B-B14F-4D97-AF65-F5344CB8AC3E}">
        <p14:creationId xmlns:p14="http://schemas.microsoft.com/office/powerpoint/2010/main" val="37160077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91512"/>
          </a:xfrm>
        </p:spPr>
        <p:txBody>
          <a:bodyPr>
            <a:normAutofit fontScale="90000"/>
          </a:bodyPr>
          <a:lstStyle/>
          <a:p>
            <a:r>
              <a:rPr lang="en-US" dirty="0" smtClean="0">
                <a:solidFill>
                  <a:schemeClr val="accent6">
                    <a:lumMod val="75000"/>
                  </a:schemeClr>
                </a:solidFill>
              </a:rPr>
              <a:t>How to reload my changes on Spring Boot without having to restart server? </a:t>
            </a:r>
            <a:endParaRPr lang="en-US" dirty="0">
              <a:solidFill>
                <a:schemeClr val="accent6">
                  <a:lumMod val="75000"/>
                </a:schemeClr>
              </a:solidFill>
            </a:endParaRPr>
          </a:p>
        </p:txBody>
      </p:sp>
      <p:sp>
        <p:nvSpPr>
          <p:cNvPr id="3" name="Content Placeholder 2"/>
          <p:cNvSpPr>
            <a:spLocks noGrp="1"/>
          </p:cNvSpPr>
          <p:nvPr>
            <p:ph idx="1"/>
          </p:nvPr>
        </p:nvSpPr>
        <p:spPr>
          <a:xfrm>
            <a:off x="457200" y="2895600"/>
            <a:ext cx="8229600" cy="3429000"/>
          </a:xfrm>
        </p:spPr>
        <p:txBody>
          <a:bodyPr>
            <a:noAutofit/>
          </a:bodyPr>
          <a:lstStyle/>
          <a:p>
            <a:pPr algn="just"/>
            <a:r>
              <a:rPr lang="en-US" b="1" dirty="0" smtClean="0">
                <a:latin typeface="Angsana New" pitchFamily="18" charset="-34"/>
                <a:cs typeface="Angsana New" pitchFamily="18" charset="-34"/>
              </a:rPr>
              <a:t>Include following maven dependency in the application. </a:t>
            </a:r>
          </a:p>
          <a:p>
            <a:pPr algn="just"/>
            <a:r>
              <a:rPr lang="en-US" b="1" dirty="0" smtClean="0">
                <a:latin typeface="Angsana New" pitchFamily="18" charset="-34"/>
                <a:cs typeface="Angsana New" pitchFamily="18" charset="-34"/>
              </a:rPr>
              <a:t>&lt;dependency&gt; </a:t>
            </a:r>
          </a:p>
          <a:p>
            <a:pPr algn="just"/>
            <a:r>
              <a:rPr lang="en-US" b="1" dirty="0" smtClean="0">
                <a:latin typeface="Angsana New" pitchFamily="18" charset="-34"/>
                <a:cs typeface="Angsana New" pitchFamily="18" charset="-34"/>
              </a:rPr>
              <a:t>&lt;groupId&gt;org . spring framework&lt;/groupId&gt; </a:t>
            </a:r>
          </a:p>
          <a:p>
            <a:pPr algn="just"/>
            <a:r>
              <a:rPr lang="en-US" b="1" dirty="0" smtClean="0">
                <a:latin typeface="Angsana New" pitchFamily="18" charset="-34"/>
                <a:cs typeface="Angsana New" pitchFamily="18" charset="-34"/>
              </a:rPr>
              <a:t>&lt;artifactId&gt;spring loaded&lt;/artifactId&gt; </a:t>
            </a:r>
          </a:p>
          <a:p>
            <a:pPr algn="just"/>
            <a:r>
              <a:rPr lang="en-US" b="1" dirty="0" smtClean="0">
                <a:latin typeface="Angsana New" pitchFamily="18" charset="-34"/>
                <a:cs typeface="Angsana New" pitchFamily="18" charset="-34"/>
              </a:rPr>
              <a:t>&lt;version&gt;1.2.6.RELEASE&lt;/version&gt; </a:t>
            </a:r>
          </a:p>
          <a:p>
            <a:pPr algn="just"/>
            <a:r>
              <a:rPr lang="en-US" b="1" dirty="0" smtClean="0">
                <a:latin typeface="Angsana New" pitchFamily="18" charset="-34"/>
                <a:cs typeface="Angsana New" pitchFamily="18" charset="-34"/>
              </a:rPr>
              <a:t>&lt;/dependency&gt; </a:t>
            </a:r>
          </a:p>
          <a:p>
            <a:pPr algn="just"/>
            <a:r>
              <a:rPr lang="en-US" b="1" dirty="0" smtClean="0">
                <a:latin typeface="Angsana New" pitchFamily="18" charset="-34"/>
                <a:cs typeface="Angsana New" pitchFamily="18" charset="-34"/>
              </a:rPr>
              <a:t>Automatic restart </a:t>
            </a:r>
          </a:p>
        </p:txBody>
      </p:sp>
    </p:spTree>
    <p:extLst>
      <p:ext uri="{BB962C8B-B14F-4D97-AF65-F5344CB8AC3E}">
        <p14:creationId xmlns:p14="http://schemas.microsoft.com/office/powerpoint/2010/main" val="29336466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Continue…</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algn="just"/>
            <a:r>
              <a:rPr lang="en-US" b="1" dirty="0" smtClean="0">
                <a:latin typeface="Angsana New" pitchFamily="18" charset="-34"/>
                <a:cs typeface="Angsana New" pitchFamily="18" charset="-34"/>
              </a:rPr>
              <a:t>Applications that use spring-boot-dev tools will automatically restart whenever files on the classpath change. This can be a useful feature when working in an IDE as it gives a very fast feedback loop for code changes. By default, any entry on the classpath that points to a folder will be monitored for changes. </a:t>
            </a:r>
          </a:p>
          <a:p>
            <a:pPr algn="just"/>
            <a:r>
              <a:rPr lang="en-US" b="1" dirty="0" smtClean="0">
                <a:latin typeface="Angsana New" pitchFamily="18" charset="-34"/>
                <a:cs typeface="Angsana New" pitchFamily="18" charset="-34"/>
              </a:rPr>
              <a:t>&lt;dependency&gt; </a:t>
            </a:r>
          </a:p>
          <a:p>
            <a:pPr algn="just"/>
            <a:r>
              <a:rPr lang="en-US" b="1" dirty="0" smtClean="0">
                <a:latin typeface="Angsana New" pitchFamily="18" charset="-34"/>
                <a:cs typeface="Angsana New" pitchFamily="18" charset="-34"/>
              </a:rPr>
              <a:t>&lt;groupId&gt;org . Spring framework.boot&lt;/groupId&gt; </a:t>
            </a:r>
          </a:p>
          <a:p>
            <a:pPr algn="just"/>
            <a:r>
              <a:rPr lang="en-US" b="1" dirty="0" smtClean="0">
                <a:latin typeface="Angsana New" pitchFamily="18" charset="-34"/>
                <a:cs typeface="Angsana New" pitchFamily="18" charset="-34"/>
              </a:rPr>
              <a:t>&lt;artifactId&gt;spring-boot- dev tools&lt;/artifactId&gt; </a:t>
            </a:r>
          </a:p>
          <a:p>
            <a:pPr algn="just"/>
            <a:r>
              <a:rPr lang="en-US" b="1" dirty="0" smtClean="0">
                <a:latin typeface="Angsana New" pitchFamily="18" charset="-34"/>
                <a:cs typeface="Angsana New" pitchFamily="18" charset="-34"/>
              </a:rPr>
              <a:t>&lt;optional&gt;true&lt;/optional&gt; </a:t>
            </a:r>
          </a:p>
          <a:p>
            <a:pPr algn="just"/>
            <a:r>
              <a:rPr lang="en-US" b="1" dirty="0" smtClean="0">
                <a:latin typeface="Angsana New" pitchFamily="18" charset="-34"/>
                <a:cs typeface="Angsana New" pitchFamily="18" charset="-34"/>
              </a:rPr>
              <a:t>&lt;/dependency&gt;</a:t>
            </a:r>
          </a:p>
          <a:p>
            <a:pPr marL="0" indent="0">
              <a:buNone/>
            </a:pPr>
            <a:endParaRPr lang="en-US" b="1" dirty="0"/>
          </a:p>
        </p:txBody>
      </p:sp>
    </p:spTree>
    <p:extLst>
      <p:ext uri="{BB962C8B-B14F-4D97-AF65-F5344CB8AC3E}">
        <p14:creationId xmlns:p14="http://schemas.microsoft.com/office/powerpoint/2010/main" val="11629224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Continue…</a:t>
            </a:r>
            <a:endParaRPr lang="en-US" dirty="0">
              <a:solidFill>
                <a:schemeClr val="accent6">
                  <a:lumMod val="75000"/>
                </a:schemeClr>
              </a:solidFill>
            </a:endParaRPr>
          </a:p>
        </p:txBody>
      </p:sp>
      <p:sp>
        <p:nvSpPr>
          <p:cNvPr id="3" name="Content Placeholder 2"/>
          <p:cNvSpPr>
            <a:spLocks noGrp="1"/>
          </p:cNvSpPr>
          <p:nvPr>
            <p:ph idx="1"/>
          </p:nvPr>
        </p:nvSpPr>
        <p:spPr/>
        <p:txBody>
          <a:bodyPr>
            <a:noAutofit/>
          </a:bodyPr>
          <a:lstStyle/>
          <a:p>
            <a:pPr algn="just"/>
            <a:r>
              <a:rPr lang="en-US" sz="2800" b="1" dirty="0" smtClean="0">
                <a:latin typeface="Angsana New" pitchFamily="18" charset="-34"/>
                <a:cs typeface="Angsana New" pitchFamily="18" charset="-34"/>
              </a:rPr>
              <a:t>This can be achieved using DEV Tools. With this dependency any changes you save, the embedded tomcat will restart. Spring Boot has a Developer tools (DevTools) module which helps to improve the productivity of developers. One of the key challenge for the Java developers is to auto deploy the file changes to server and auto restart the server. Developers can reload changes on Spring Boot without having to restart my server. This will eliminates the need for manually deploying the changes every time. Spring Boot doesn’t have this feature when it has released it’s first version. This was a most requested features for the developers. The module DevTools does exactly what is needed for the developers. This module will be disabled in the production environment. </a:t>
            </a:r>
          </a:p>
          <a:p>
            <a:pPr algn="just"/>
            <a:endParaRPr lang="en-US" sz="2800" b="1" dirty="0">
              <a:latin typeface="Angsana New" pitchFamily="18" charset="-34"/>
              <a:cs typeface="Angsana New" pitchFamily="18" charset="-34"/>
            </a:endParaRPr>
          </a:p>
        </p:txBody>
      </p:sp>
    </p:spTree>
    <p:extLst>
      <p:ext uri="{BB962C8B-B14F-4D97-AF65-F5344CB8AC3E}">
        <p14:creationId xmlns:p14="http://schemas.microsoft.com/office/powerpoint/2010/main" val="45404461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rPr>
              <a:t>What is Actuator in Spring Boot? </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algn="just"/>
            <a:r>
              <a:rPr lang="en-US" b="1" dirty="0" smtClean="0">
                <a:latin typeface="Angsana New" pitchFamily="18" charset="-34"/>
                <a:cs typeface="Angsana New" pitchFamily="18" charset="-34"/>
              </a:rPr>
              <a:t>Spring Boot Actuator is a sub-project of Spring Boot. It adds several production grade services to your application with little effort on your part. There are also has many features added to your application out-of-the-box for managing the service in a production (or other) environment. They’re mainly used to expose different types of information about the running application – health, metrics, info, dump, env etc.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36183438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8112"/>
          </a:xfrm>
        </p:spPr>
        <p:txBody>
          <a:bodyPr>
            <a:normAutofit/>
          </a:bodyPr>
          <a:lstStyle/>
          <a:p>
            <a:r>
              <a:rPr lang="en-US" dirty="0" smtClean="0">
                <a:solidFill>
                  <a:schemeClr val="accent6">
                    <a:lumMod val="75000"/>
                  </a:schemeClr>
                </a:solidFill>
              </a:rPr>
              <a:t>How to run Spring boot application to custom port ? </a:t>
            </a:r>
            <a:endParaRPr lang="en-US" dirty="0">
              <a:solidFill>
                <a:schemeClr val="accent6">
                  <a:lumMod val="75000"/>
                </a:schemeClr>
              </a:solidFill>
            </a:endParaRPr>
          </a:p>
        </p:txBody>
      </p:sp>
      <p:sp>
        <p:nvSpPr>
          <p:cNvPr id="3" name="Content Placeholder 2"/>
          <p:cNvSpPr>
            <a:spLocks noGrp="1"/>
          </p:cNvSpPr>
          <p:nvPr>
            <p:ph idx="1"/>
          </p:nvPr>
        </p:nvSpPr>
        <p:spPr>
          <a:xfrm>
            <a:off x="457200" y="2667000"/>
            <a:ext cx="8229600" cy="3459163"/>
          </a:xfrm>
        </p:spPr>
        <p:txBody>
          <a:bodyPr/>
          <a:lstStyle/>
          <a:p>
            <a:pPr algn="just"/>
            <a:r>
              <a:rPr lang="en-US" b="1" dirty="0" smtClean="0">
                <a:latin typeface="Angsana New" pitchFamily="18" charset="-34"/>
                <a:cs typeface="Angsana New" pitchFamily="18" charset="-34"/>
              </a:rPr>
              <a:t>In application.properties, add following property. </a:t>
            </a:r>
          </a:p>
          <a:p>
            <a:pPr algn="just"/>
            <a:r>
              <a:rPr lang="en-US" b="1" dirty="0" smtClean="0">
                <a:latin typeface="Angsana New" pitchFamily="18" charset="-34"/>
                <a:cs typeface="Angsana New" pitchFamily="18" charset="-34"/>
              </a:rPr>
              <a:t>server.port = 8181 </a:t>
            </a:r>
          </a:p>
          <a:p>
            <a:pPr algn="just"/>
            <a:endParaRPr lang="en-US" b="1" dirty="0">
              <a:latin typeface="Angsana New" pitchFamily="18" charset="-34"/>
              <a:cs typeface="Angsana New" pitchFamily="18" charset="-34"/>
            </a:endParaRPr>
          </a:p>
        </p:txBody>
      </p:sp>
    </p:spTree>
    <p:extLst>
      <p:ext uri="{BB962C8B-B14F-4D97-AF65-F5344CB8AC3E}">
        <p14:creationId xmlns:p14="http://schemas.microsoft.com/office/powerpoint/2010/main" val="29903101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rmAutofit/>
          </a:bodyPr>
          <a:lstStyle/>
          <a:p>
            <a:r>
              <a:rPr lang="en-US" dirty="0" smtClean="0">
                <a:solidFill>
                  <a:schemeClr val="accent6">
                    <a:lumMod val="75000"/>
                  </a:schemeClr>
                </a:solidFill>
              </a:rPr>
              <a:t>How to implement security for Spring boot application ? </a:t>
            </a:r>
            <a:endParaRPr lang="en-US" dirty="0">
              <a:solidFill>
                <a:schemeClr val="accent6">
                  <a:lumMod val="75000"/>
                </a:schemeClr>
              </a:solidFill>
            </a:endParaRPr>
          </a:p>
        </p:txBody>
      </p:sp>
      <p:sp>
        <p:nvSpPr>
          <p:cNvPr id="3" name="Content Placeholder 2"/>
          <p:cNvSpPr>
            <a:spLocks noGrp="1"/>
          </p:cNvSpPr>
          <p:nvPr>
            <p:ph idx="1"/>
          </p:nvPr>
        </p:nvSpPr>
        <p:spPr>
          <a:xfrm>
            <a:off x="457200" y="2590800"/>
            <a:ext cx="8229600" cy="3535363"/>
          </a:xfrm>
        </p:spPr>
        <p:txBody>
          <a:bodyPr/>
          <a:lstStyle/>
          <a:p>
            <a:pPr algn="just"/>
            <a:r>
              <a:rPr lang="en-US" b="1" dirty="0" smtClean="0">
                <a:latin typeface="Angsana New" pitchFamily="18" charset="-34"/>
                <a:cs typeface="Angsana New" pitchFamily="18" charset="-34"/>
              </a:rPr>
              <a:t>Add spring security starter to the boot application </a:t>
            </a:r>
          </a:p>
          <a:p>
            <a:pPr algn="just"/>
            <a:r>
              <a:rPr lang="en-US" b="1" dirty="0" smtClean="0">
                <a:latin typeface="Angsana New" pitchFamily="18" charset="-34"/>
                <a:cs typeface="Angsana New" pitchFamily="18" charset="-34"/>
              </a:rPr>
              <a:t>&lt;dependency&gt; </a:t>
            </a:r>
          </a:p>
          <a:p>
            <a:pPr algn="just"/>
            <a:r>
              <a:rPr lang="en-US" b="1" dirty="0" smtClean="0">
                <a:latin typeface="Angsana New" pitchFamily="18" charset="-34"/>
                <a:cs typeface="Angsana New" pitchFamily="18" charset="-34"/>
              </a:rPr>
              <a:t>&lt;groupId&gt;org. spring frame work. boot&lt;/groupId&gt; </a:t>
            </a:r>
          </a:p>
          <a:p>
            <a:pPr algn="just"/>
            <a:r>
              <a:rPr lang="en-US" b="1" dirty="0" smtClean="0">
                <a:latin typeface="Angsana New" pitchFamily="18" charset="-34"/>
                <a:cs typeface="Angsana New" pitchFamily="18" charset="-34"/>
              </a:rPr>
              <a:t>&lt;artifactId&gt;spring-boot-starter-security&lt;/artifactId&gt; </a:t>
            </a:r>
          </a:p>
          <a:p>
            <a:pPr algn="just"/>
            <a:r>
              <a:rPr lang="en-US" b="1" dirty="0" smtClean="0">
                <a:latin typeface="Angsana New" pitchFamily="18" charset="-34"/>
                <a:cs typeface="Angsana New" pitchFamily="18" charset="-34"/>
              </a:rPr>
              <a:t>&lt;/dependency&gt; </a:t>
            </a:r>
          </a:p>
          <a:p>
            <a:pPr marL="0" indent="0" algn="just">
              <a:buNone/>
            </a:pPr>
            <a:endParaRPr lang="en-US" b="1" dirty="0" smtClean="0">
              <a:latin typeface="Angsana New" pitchFamily="18" charset="-34"/>
              <a:cs typeface="Angsana New" pitchFamily="18" charset="-34"/>
            </a:endParaRPr>
          </a:p>
        </p:txBody>
      </p:sp>
    </p:spTree>
    <p:extLst>
      <p:ext uri="{BB962C8B-B14F-4D97-AF65-F5344CB8AC3E}">
        <p14:creationId xmlns:p14="http://schemas.microsoft.com/office/powerpoint/2010/main" val="12750570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TotalTime>
  <Words>861</Words>
  <Application>Microsoft Office PowerPoint</Application>
  <PresentationFormat>On-screen Show (4:3)</PresentationFormat>
  <Paragraphs>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PowerPoint Presentation</vt:lpstr>
      <vt:lpstr>Can you control logging with Spring Boot? How? </vt:lpstr>
      <vt:lpstr>Continue…</vt:lpstr>
      <vt:lpstr>How to reload my changes on Spring Boot without having to restart server? </vt:lpstr>
      <vt:lpstr>Continue…</vt:lpstr>
      <vt:lpstr>Continue…</vt:lpstr>
      <vt:lpstr>What is Actuator in Spring Boot? </vt:lpstr>
      <vt:lpstr>How to run Spring boot application to custom port ? </vt:lpstr>
      <vt:lpstr>How to implement security for Spring boot application ? </vt:lpstr>
      <vt:lpstr>What is the configuration file name used by Spring Boot? </vt:lpstr>
      <vt:lpstr>How to implement Spring web using Spring boot? </vt:lpstr>
      <vt:lpstr>How to configure datasource using Spring boot? </vt:lpstr>
      <vt:lpstr>What is YAML? </vt:lpstr>
      <vt:lpstr>       Continue…</vt:lpstr>
      <vt:lpstr>What are the various features of Spring Boot?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Kharga</dc:creator>
  <cp:lastModifiedBy>Kharga</cp:lastModifiedBy>
  <cp:revision>14</cp:revision>
  <dcterms:created xsi:type="dcterms:W3CDTF">2019-02-28T01:41:02Z</dcterms:created>
  <dcterms:modified xsi:type="dcterms:W3CDTF">2019-02-28T17:58:31Z</dcterms:modified>
</cp:coreProperties>
</file>