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7" r:id="rId3"/>
    <p:sldId id="258" r:id="rId4"/>
    <p:sldId id="259" r:id="rId5"/>
    <p:sldId id="260" r:id="rId6"/>
    <p:sldId id="261" r:id="rId7"/>
    <p:sldId id="271" r:id="rId8"/>
    <p:sldId id="262" r:id="rId9"/>
    <p:sldId id="263" r:id="rId10"/>
    <p:sldId id="270"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258717-2192-46EC-AE67-1388C16C7471}" type="datetimeFigureOut">
              <a:rPr lang="en-US" smtClean="0"/>
              <a:t>2/28/2019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2676FF7-4BF7-4832-A73A-BB0CDEFEEB49}"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258717-2192-46EC-AE67-1388C16C7471}"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676FF7-4BF7-4832-A73A-BB0CDEFEEB49}" type="slidenum">
              <a:rPr lang="en-US" smtClean="0"/>
              <a:t>‹#›</a:t>
            </a:fld>
            <a:endParaRPr lang="en-US" dirty="0"/>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258717-2192-46EC-AE67-1388C16C7471}"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676FF7-4BF7-4832-A73A-BB0CDEFEEB49}" type="slidenum">
              <a:rPr lang="en-US" smtClean="0"/>
              <a:t>‹#›</a:t>
            </a:fld>
            <a:endParaRPr lang="en-US" dirty="0"/>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258717-2192-46EC-AE67-1388C16C7471}"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676FF7-4BF7-4832-A73A-BB0CDEFEEB49}" type="slidenum">
              <a:rPr lang="en-US" smtClean="0"/>
              <a:t>‹#›</a:t>
            </a:fld>
            <a:endParaRPr lang="en-US" dirty="0"/>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258717-2192-46EC-AE67-1388C16C7471}"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676FF7-4BF7-4832-A73A-BB0CDEFEEB49}"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258717-2192-46EC-AE67-1388C16C7471}" type="datetimeFigureOut">
              <a:rPr lang="en-US" smtClean="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676FF7-4BF7-4832-A73A-BB0CDEFEEB49}" type="slidenum">
              <a:rPr lang="en-US" smtClean="0"/>
              <a:t>‹#›</a:t>
            </a:fld>
            <a:endParaRPr lang="en-US" dirty="0"/>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258717-2192-46EC-AE67-1388C16C7471}" type="datetimeFigureOut">
              <a:rPr lang="en-US" smtClean="0"/>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676FF7-4BF7-4832-A73A-BB0CDEFEEB49}" type="slidenum">
              <a:rPr lang="en-US" smtClean="0"/>
              <a:t>‹#›</a:t>
            </a:fld>
            <a:endParaRPr lang="en-US" dirty="0"/>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258717-2192-46EC-AE67-1388C16C7471}" type="datetimeFigureOut">
              <a:rPr lang="en-US" smtClean="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676FF7-4BF7-4832-A73A-BB0CDEFEEB49}" type="slidenum">
              <a:rPr lang="en-US" smtClean="0"/>
              <a:t>‹#›</a:t>
            </a:fld>
            <a:endParaRPr lang="en-US" dirty="0"/>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58717-2192-46EC-AE67-1388C16C7471}" type="datetimeFigureOut">
              <a:rPr lang="en-US" smtClean="0"/>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676FF7-4BF7-4832-A73A-BB0CDEFEEB49}" type="slidenum">
              <a:rPr lang="en-US" smtClean="0"/>
              <a:t>‹#›</a:t>
            </a:fld>
            <a:endParaRPr lang="en-US" dirty="0"/>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258717-2192-46EC-AE67-1388C16C7471}" type="datetimeFigureOut">
              <a:rPr lang="en-US" smtClean="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676FF7-4BF7-4832-A73A-BB0CDEFEEB49}" type="slidenum">
              <a:rPr lang="en-US" smtClean="0"/>
              <a:t>‹#›</a:t>
            </a:fld>
            <a:endParaRPr lang="en-US" dirty="0"/>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258717-2192-46EC-AE67-1388C16C7471}" type="datetimeFigureOut">
              <a:rPr lang="en-US" smtClean="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2676FF7-4BF7-4832-A73A-BB0CDEFEEB49}"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6258717-2192-46EC-AE67-1388C16C7471}" type="datetimeFigureOut">
              <a:rPr lang="en-US" smtClean="0"/>
              <a:t>2/28/2019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2676FF7-4BF7-4832-A73A-BB0CDEFEEB49}"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harga\Pictures\Capture_1_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4582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140048"/>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algn="just"/>
            <a:r>
              <a:rPr lang="en-US" sz="3200" b="1" dirty="0">
                <a:latin typeface="Angsana New" pitchFamily="18" charset="-34"/>
                <a:cs typeface="Angsana New" pitchFamily="18" charset="-34"/>
              </a:rPr>
              <a:t>Step 3 includes the schema and table to establish your database. </a:t>
            </a:r>
          </a:p>
          <a:p>
            <a:pPr algn="just"/>
            <a:r>
              <a:rPr lang="en-US" sz="3200" b="1" dirty="0">
                <a:latin typeface="Angsana New" pitchFamily="18" charset="-34"/>
                <a:cs typeface="Angsana New" pitchFamily="18" charset="-34"/>
              </a:rPr>
              <a:t>Step 4 - </a:t>
            </a:r>
          </a:p>
          <a:p>
            <a:pPr algn="just"/>
            <a:r>
              <a:rPr lang="en-US" sz="3200" b="1" dirty="0">
                <a:latin typeface="Angsana New" pitchFamily="18" charset="-34"/>
                <a:cs typeface="Angsana New" pitchFamily="18" charset="-34"/>
              </a:rPr>
              <a:t>The next step is configuring of the database by using Configure </a:t>
            </a:r>
            <a:r>
              <a:rPr lang="en-US" sz="3200" b="1" dirty="0" smtClean="0">
                <a:latin typeface="Angsana New" pitchFamily="18" charset="-34"/>
                <a:cs typeface="Angsana New" pitchFamily="18" charset="-34"/>
              </a:rPr>
              <a:t>application. Properties </a:t>
            </a:r>
            <a:r>
              <a:rPr lang="en-US" sz="3200" b="1" dirty="0">
                <a:latin typeface="Angsana New" pitchFamily="18" charset="-34"/>
                <a:cs typeface="Angsana New" pitchFamily="18" charset="-34"/>
              </a:rPr>
              <a:t>to connect to your database. </a:t>
            </a:r>
          </a:p>
          <a:p>
            <a:pPr algn="just"/>
            <a:r>
              <a:rPr lang="en-US" sz="3200" b="1" dirty="0">
                <a:latin typeface="Angsana New" pitchFamily="18" charset="-34"/>
                <a:cs typeface="Angsana New" pitchFamily="18" charset="-34"/>
              </a:rPr>
              <a:t>Step 5- </a:t>
            </a:r>
          </a:p>
          <a:p>
            <a:pPr algn="just"/>
            <a:r>
              <a:rPr lang="en-US" sz="3200" b="1" dirty="0">
                <a:latin typeface="Angsana New" pitchFamily="18" charset="-34"/>
                <a:cs typeface="Angsana New" pitchFamily="18" charset="-34"/>
              </a:rPr>
              <a:t>And the last step is to restart your device and your connection is ready to use.</a:t>
            </a:r>
            <a:endParaRPr lang="en-US" sz="3200" dirty="0"/>
          </a:p>
        </p:txBody>
      </p:sp>
    </p:spTree>
    <p:extLst>
      <p:ext uri="{BB962C8B-B14F-4D97-AF65-F5344CB8AC3E}">
        <p14:creationId xmlns:p14="http://schemas.microsoft.com/office/powerpoint/2010/main" val="4068015966"/>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dirty="0" smtClean="0">
                <a:solidFill>
                  <a:schemeClr val="accent6">
                    <a:lumMod val="75000"/>
                  </a:schemeClr>
                </a:solidFill>
              </a:rPr>
              <a:t>How to add custom JS code in Spring Boot? </a:t>
            </a:r>
            <a:endParaRPr lang="en-US" dirty="0">
              <a:solidFill>
                <a:schemeClr val="accent6">
                  <a:lumMod val="75000"/>
                </a:schemeClr>
              </a:solidFill>
            </a:endParaRPr>
          </a:p>
        </p:txBody>
      </p:sp>
      <p:sp>
        <p:nvSpPr>
          <p:cNvPr id="3" name="Content Placeholder 2"/>
          <p:cNvSpPr>
            <a:spLocks noGrp="1"/>
          </p:cNvSpPr>
          <p:nvPr>
            <p:ph idx="1"/>
          </p:nvPr>
        </p:nvSpPr>
        <p:spPr>
          <a:xfrm>
            <a:off x="457200" y="2438400"/>
            <a:ext cx="8229600" cy="3687763"/>
          </a:xfrm>
        </p:spPr>
        <p:txBody>
          <a:bodyPr/>
          <a:lstStyle/>
          <a:p>
            <a:pPr algn="just"/>
            <a:r>
              <a:rPr lang="en-US" b="1" dirty="0" smtClean="0">
                <a:latin typeface="Angsana New" pitchFamily="18" charset="-34"/>
                <a:cs typeface="Angsana New" pitchFamily="18" charset="-34"/>
              </a:rPr>
              <a:t>/src/main/resources/static. is the suggested folder for static content. </a:t>
            </a:r>
          </a:p>
          <a:p>
            <a:pPr algn="just"/>
            <a:r>
              <a:rPr lang="en-US" b="1" dirty="0" smtClean="0">
                <a:latin typeface="Angsana New" pitchFamily="18" charset="-34"/>
                <a:cs typeface="Angsana New" pitchFamily="18" charset="-34"/>
              </a:rPr>
              <a:t>You can create a JS file by sending an alert </a:t>
            </a:r>
          </a:p>
          <a:p>
            <a:pPr algn="just"/>
            <a:r>
              <a:rPr lang="en-US" b="1" dirty="0" smtClean="0">
                <a:latin typeface="Angsana New" pitchFamily="18" charset="-34"/>
                <a:cs typeface="Angsana New" pitchFamily="18" charset="-34"/>
              </a:rPr>
              <a:t>/src/main/resources/static/js/custom.js </a:t>
            </a:r>
          </a:p>
          <a:p>
            <a:pPr algn="just"/>
            <a:r>
              <a:rPr lang="en-US" b="1" dirty="0" smtClean="0">
                <a:latin typeface="Angsana New" pitchFamily="18" charset="-34"/>
                <a:cs typeface="Angsana New" pitchFamily="18" charset="-34"/>
              </a:rPr>
              <a:t>alert("I'm active");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361550491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600200"/>
          </a:xfrm>
        </p:spPr>
        <p:txBody>
          <a:bodyPr>
            <a:normAutofit/>
          </a:bodyPr>
          <a:lstStyle/>
          <a:p>
            <a:r>
              <a:rPr lang="en-US" dirty="0" smtClean="0">
                <a:solidFill>
                  <a:schemeClr val="accent6">
                    <a:lumMod val="75000"/>
                  </a:schemeClr>
                </a:solidFill>
              </a:rPr>
              <a:t>List minimum requirements for Spring boot System? </a:t>
            </a:r>
            <a:endParaRPr lang="en-US" dirty="0">
              <a:solidFill>
                <a:schemeClr val="accent6">
                  <a:lumMod val="75000"/>
                </a:schemeClr>
              </a:solidFill>
            </a:endParaRPr>
          </a:p>
        </p:txBody>
      </p:sp>
      <p:sp>
        <p:nvSpPr>
          <p:cNvPr id="3" name="Content Placeholder 2"/>
          <p:cNvSpPr>
            <a:spLocks noGrp="1"/>
          </p:cNvSpPr>
          <p:nvPr>
            <p:ph idx="1"/>
          </p:nvPr>
        </p:nvSpPr>
        <p:spPr/>
        <p:txBody>
          <a:bodyPr>
            <a:noAutofit/>
          </a:bodyPr>
          <a:lstStyle/>
          <a:p>
            <a:pPr algn="just"/>
            <a:r>
              <a:rPr lang="en-US" sz="2400" b="1" dirty="0" smtClean="0">
                <a:latin typeface="Angsana New" pitchFamily="18" charset="-34"/>
                <a:cs typeface="Angsana New" pitchFamily="18" charset="-34"/>
              </a:rPr>
              <a:t>Spring Boot 1.5.10. RELEASE requires </a:t>
            </a:r>
          </a:p>
          <a:p>
            <a:pPr algn="just"/>
            <a:r>
              <a:rPr lang="en-US" sz="2400" b="1" dirty="0" smtClean="0">
                <a:latin typeface="Angsana New" pitchFamily="18" charset="-34"/>
                <a:cs typeface="Angsana New" pitchFamily="18" charset="-34"/>
              </a:rPr>
              <a:t>• Java 7 + </a:t>
            </a:r>
          </a:p>
          <a:p>
            <a:pPr algn="just"/>
            <a:r>
              <a:rPr lang="en-US" sz="2400" b="1" dirty="0" smtClean="0">
                <a:latin typeface="Angsana New" pitchFamily="18" charset="-34"/>
                <a:cs typeface="Angsana New" pitchFamily="18" charset="-34"/>
              </a:rPr>
              <a:t>• Spring 4.3.13 + </a:t>
            </a:r>
          </a:p>
          <a:p>
            <a:pPr algn="just"/>
            <a:endParaRPr lang="en-US" sz="2400" b="1" dirty="0" smtClean="0">
              <a:latin typeface="Angsana New" pitchFamily="18" charset="-34"/>
              <a:cs typeface="Angsana New" pitchFamily="18" charset="-34"/>
            </a:endParaRPr>
          </a:p>
          <a:p>
            <a:pPr algn="just"/>
            <a:r>
              <a:rPr lang="en-US" sz="2400" b="1" dirty="0" smtClean="0">
                <a:latin typeface="Angsana New" pitchFamily="18" charset="-34"/>
                <a:cs typeface="Angsana New" pitchFamily="18" charset="-34"/>
              </a:rPr>
              <a:t>For build support </a:t>
            </a:r>
          </a:p>
          <a:p>
            <a:pPr algn="just"/>
            <a:r>
              <a:rPr lang="en-US" sz="2400" b="1" dirty="0" smtClean="0">
                <a:latin typeface="Angsana New" pitchFamily="18" charset="-34"/>
                <a:cs typeface="Angsana New" pitchFamily="18" charset="-34"/>
              </a:rPr>
              <a:t>• Maven 3.2+ </a:t>
            </a:r>
          </a:p>
          <a:p>
            <a:pPr algn="just"/>
            <a:r>
              <a:rPr lang="en-US" sz="2400" b="1" dirty="0" smtClean="0">
                <a:latin typeface="Angsana New" pitchFamily="18" charset="-34"/>
                <a:cs typeface="Angsana New" pitchFamily="18" charset="-34"/>
              </a:rPr>
              <a:t>• Gradle 2.9+ </a:t>
            </a:r>
          </a:p>
          <a:p>
            <a:pPr algn="just"/>
            <a:endParaRPr lang="en-US" sz="2400" b="1" dirty="0" smtClean="0">
              <a:latin typeface="Angsana New" pitchFamily="18" charset="-34"/>
              <a:cs typeface="Angsana New" pitchFamily="18" charset="-34"/>
            </a:endParaRPr>
          </a:p>
          <a:p>
            <a:pPr algn="just"/>
            <a:r>
              <a:rPr lang="en-US" sz="2400" b="1" dirty="0" smtClean="0">
                <a:latin typeface="Angsana New" pitchFamily="18" charset="-34"/>
                <a:cs typeface="Angsana New" pitchFamily="18" charset="-34"/>
              </a:rPr>
              <a:t>Container Support </a:t>
            </a:r>
          </a:p>
          <a:p>
            <a:pPr algn="just"/>
            <a:r>
              <a:rPr lang="en-US" sz="2400" b="1" dirty="0" smtClean="0">
                <a:latin typeface="Angsana New" pitchFamily="18" charset="-34"/>
                <a:cs typeface="Angsana New" pitchFamily="18" charset="-34"/>
              </a:rPr>
              <a:t>• Tomcat 7+ </a:t>
            </a:r>
          </a:p>
          <a:p>
            <a:pPr algn="just"/>
            <a:r>
              <a:rPr lang="en-US" sz="2400" b="1" dirty="0" smtClean="0">
                <a:latin typeface="Angsana New" pitchFamily="18" charset="-34"/>
                <a:cs typeface="Angsana New" pitchFamily="18" charset="-34"/>
              </a:rPr>
              <a:t>• Jetty 8+ (Jetty 9.3 requires JDK 8 +) </a:t>
            </a:r>
          </a:p>
          <a:p>
            <a:pPr algn="just"/>
            <a:endParaRPr lang="en-US" sz="2400" b="1" dirty="0" smtClean="0">
              <a:latin typeface="Angsana New" pitchFamily="18" charset="-34"/>
              <a:cs typeface="Angsana New" pitchFamily="18" charset="-34"/>
            </a:endParaRPr>
          </a:p>
          <a:p>
            <a:pPr algn="just"/>
            <a:endParaRPr lang="en-US" sz="2400" b="1" dirty="0">
              <a:latin typeface="Angsana New" pitchFamily="18" charset="-34"/>
              <a:cs typeface="Angsana New" pitchFamily="18" charset="-34"/>
            </a:endParaRPr>
          </a:p>
        </p:txBody>
      </p:sp>
    </p:spTree>
    <p:extLst>
      <p:ext uri="{BB962C8B-B14F-4D97-AF65-F5344CB8AC3E}">
        <p14:creationId xmlns:p14="http://schemas.microsoft.com/office/powerpoint/2010/main" val="530768061"/>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lstStyle/>
          <a:p>
            <a:r>
              <a:rPr lang="en-US" dirty="0" smtClean="0">
                <a:solidFill>
                  <a:schemeClr val="accent6">
                    <a:lumMod val="75000"/>
                  </a:schemeClr>
                </a:solidFill>
              </a:rPr>
              <a:t>What is Auto Configuration? </a:t>
            </a:r>
            <a:endParaRPr lang="en-US" dirty="0">
              <a:solidFill>
                <a:schemeClr val="accent6">
                  <a:lumMod val="75000"/>
                </a:schemeClr>
              </a:solidFill>
            </a:endParaRPr>
          </a:p>
        </p:txBody>
      </p:sp>
      <p:sp>
        <p:nvSpPr>
          <p:cNvPr id="3" name="Content Placeholder 2"/>
          <p:cNvSpPr>
            <a:spLocks noGrp="1"/>
          </p:cNvSpPr>
          <p:nvPr>
            <p:ph idx="1"/>
          </p:nvPr>
        </p:nvSpPr>
        <p:spPr>
          <a:xfrm>
            <a:off x="457200" y="1905000"/>
            <a:ext cx="8229600" cy="4221163"/>
          </a:xfrm>
        </p:spPr>
        <p:txBody>
          <a:bodyPr>
            <a:noAutofit/>
          </a:bodyPr>
          <a:lstStyle/>
          <a:p>
            <a:pPr algn="just"/>
            <a:r>
              <a:rPr lang="en-US" b="1" i="1" dirty="0" smtClean="0">
                <a:latin typeface="Angsana New" pitchFamily="18" charset="-34"/>
                <a:cs typeface="Angsana New" pitchFamily="18" charset="-34"/>
              </a:rPr>
              <a:t>Spring Boot Auto Configuration </a:t>
            </a:r>
            <a:r>
              <a:rPr lang="en-US" b="1" dirty="0" smtClean="0">
                <a:latin typeface="Angsana New" pitchFamily="18" charset="-34"/>
                <a:cs typeface="Angsana New" pitchFamily="18" charset="-34"/>
              </a:rPr>
              <a:t>comes with these features. Auto-Configuration will attempt to automatically try to set up our application with default behavior based on the jars in the classpath. For example, if </a:t>
            </a:r>
            <a:r>
              <a:rPr lang="en-US" b="1" i="1" dirty="0" smtClean="0">
                <a:latin typeface="Angsana New" pitchFamily="18" charset="-34"/>
                <a:cs typeface="Angsana New" pitchFamily="18" charset="-34"/>
              </a:rPr>
              <a:t>Spring Boot </a:t>
            </a:r>
            <a:r>
              <a:rPr lang="en-US" b="1" dirty="0" smtClean="0">
                <a:latin typeface="Angsana New" pitchFamily="18" charset="-34"/>
                <a:cs typeface="Angsana New" pitchFamily="18" charset="-34"/>
              </a:rPr>
              <a:t>finds HSQLDB in out classpath, it will automatically configure an in-memory database for us. Think of the </a:t>
            </a:r>
            <a:r>
              <a:rPr lang="en-US" b="1" i="1" dirty="0" smtClean="0">
                <a:latin typeface="Angsana New" pitchFamily="18" charset="-34"/>
                <a:cs typeface="Angsana New" pitchFamily="18" charset="-34"/>
              </a:rPr>
              <a:t>auto-Configuration </a:t>
            </a:r>
            <a:r>
              <a:rPr lang="en-US" b="1" dirty="0" smtClean="0">
                <a:latin typeface="Angsana New" pitchFamily="18" charset="-34"/>
                <a:cs typeface="Angsana New" pitchFamily="18" charset="-34"/>
              </a:rPr>
              <a:t>as an intelligent system which can provide ready to use the application to us based on the configured jars in our classpath. </a:t>
            </a:r>
          </a:p>
          <a:p>
            <a:pPr algn="just"/>
            <a:r>
              <a:rPr lang="en-US" b="1" dirty="0" smtClean="0">
                <a:latin typeface="Angsana New" pitchFamily="18" charset="-34"/>
                <a:cs typeface="Angsana New" pitchFamily="18" charset="-34"/>
              </a:rPr>
              <a:t>In our sample application, we never defined any dispatcher servlet or configured tomcat for the deployment, however, we can still find Mapping servlet: 'dispatcher Servlet' to [/] in the console, this is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1755901815"/>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solidFill>
                  <a:schemeClr val="accent6">
                    <a:lumMod val="75000"/>
                  </a:schemeClr>
                </a:solidFill>
              </a:rPr>
              <a:t>            Continue…</a:t>
            </a:r>
            <a:endParaRPr lang="en-US" dirty="0">
              <a:solidFill>
                <a:schemeClr val="accent6">
                  <a:lumMod val="75000"/>
                </a:schemeClr>
              </a:solidFill>
            </a:endParaRPr>
          </a:p>
        </p:txBody>
      </p:sp>
      <p:sp>
        <p:nvSpPr>
          <p:cNvPr id="3" name="Content Placeholder 2"/>
          <p:cNvSpPr>
            <a:spLocks noGrp="1"/>
          </p:cNvSpPr>
          <p:nvPr>
            <p:ph idx="1"/>
          </p:nvPr>
        </p:nvSpPr>
        <p:spPr>
          <a:xfrm>
            <a:off x="457200" y="1066800"/>
            <a:ext cx="8229600" cy="5059363"/>
          </a:xfrm>
        </p:spPr>
        <p:txBody>
          <a:bodyPr>
            <a:noAutofit/>
          </a:bodyPr>
          <a:lstStyle/>
          <a:p>
            <a:r>
              <a:rPr lang="en-US" sz="2400" b="1" dirty="0" smtClean="0">
                <a:latin typeface="Angsana New" pitchFamily="18" charset="-34"/>
                <a:cs typeface="Angsana New" pitchFamily="18" charset="-34"/>
              </a:rPr>
              <a:t>happening because we added spring-boot-starter-web in our application using POM.xml </a:t>
            </a:r>
          </a:p>
          <a:p>
            <a:r>
              <a:rPr lang="en-US" sz="2400" b="1" dirty="0" smtClean="0">
                <a:latin typeface="Angsana New" pitchFamily="18" charset="-34"/>
                <a:cs typeface="Angsana New" pitchFamily="18" charset="-34"/>
              </a:rPr>
              <a:t>&lt;dependency&gt; </a:t>
            </a:r>
          </a:p>
          <a:p>
            <a:r>
              <a:rPr lang="en-US" sz="2400" b="1" dirty="0" smtClean="0">
                <a:latin typeface="Angsana New" pitchFamily="18" charset="-34"/>
                <a:cs typeface="Angsana New" pitchFamily="18" charset="-34"/>
              </a:rPr>
              <a:t>&lt;groupId&gt;org.springframework.boot&lt;/groupId&gt; </a:t>
            </a:r>
          </a:p>
          <a:p>
            <a:r>
              <a:rPr lang="en-US" sz="2400" b="1" dirty="0" smtClean="0">
                <a:latin typeface="Angsana New" pitchFamily="18" charset="-34"/>
                <a:cs typeface="Angsana New" pitchFamily="18" charset="-34"/>
              </a:rPr>
              <a:t>&lt;artifactId&gt;spring-boot-starter-web&lt;/artifactId&gt; </a:t>
            </a:r>
          </a:p>
          <a:p>
            <a:r>
              <a:rPr lang="en-US" sz="2400" b="1" dirty="0" smtClean="0">
                <a:latin typeface="Angsana New" pitchFamily="18" charset="-34"/>
                <a:cs typeface="Angsana New" pitchFamily="18" charset="-34"/>
              </a:rPr>
              <a:t>&lt;/dependency&gt; </a:t>
            </a:r>
          </a:p>
          <a:p>
            <a:endParaRPr lang="en-US" sz="2400" b="1" dirty="0" smtClean="0">
              <a:latin typeface="Angsana New" pitchFamily="18" charset="-34"/>
              <a:cs typeface="Angsana New" pitchFamily="18" charset="-34"/>
            </a:endParaRPr>
          </a:p>
          <a:p>
            <a:r>
              <a:rPr lang="en-US" sz="2400" b="1" dirty="0" smtClean="0">
                <a:latin typeface="Angsana New" pitchFamily="18" charset="-34"/>
                <a:cs typeface="Angsana New" pitchFamily="18" charset="-34"/>
              </a:rPr>
              <a:t>This single entry demonstrates power and feature of </a:t>
            </a:r>
            <a:r>
              <a:rPr lang="en-US" sz="2400" b="1" i="1" dirty="0" smtClean="0">
                <a:latin typeface="Angsana New" pitchFamily="18" charset="-34"/>
                <a:cs typeface="Angsana New" pitchFamily="18" charset="-34"/>
              </a:rPr>
              <a:t>auto-configuration</a:t>
            </a:r>
            <a:r>
              <a:rPr lang="en-US" sz="2400" b="1" dirty="0" smtClean="0">
                <a:latin typeface="Angsana New" pitchFamily="18" charset="-34"/>
                <a:cs typeface="Angsana New" pitchFamily="18" charset="-34"/>
              </a:rPr>
              <a:t>. On adding this starter in our application, Spring Boot auto configuration understands that we are building an MVC application and it added all required dependencies in our classpath for a Spring MVC web application. </a:t>
            </a:r>
          </a:p>
          <a:p>
            <a:r>
              <a:rPr lang="en-US" sz="2400" b="1" dirty="0" smtClean="0">
                <a:latin typeface="Angsana New" pitchFamily="18" charset="-34"/>
                <a:cs typeface="Angsana New" pitchFamily="18" charset="-34"/>
              </a:rPr>
              <a:t>This went one step ahead and automatically configured DispactherServlet, CharacterEncodingFilter, RequestContextFilter and even error page for us (We never did any configuration for these). Spring Boot will add similar configurations based on the Spring Boot Starters added in the POM file. </a:t>
            </a:r>
          </a:p>
          <a:p>
            <a:endParaRPr lang="en-US" sz="2400" b="1" dirty="0" smtClean="0">
              <a:latin typeface="Angsana New" pitchFamily="18" charset="-34"/>
              <a:cs typeface="Angsana New" pitchFamily="18" charset="-34"/>
            </a:endParaRPr>
          </a:p>
          <a:p>
            <a:endParaRPr lang="en-US" sz="2400" b="1" dirty="0">
              <a:latin typeface="Angsana New" pitchFamily="18" charset="-34"/>
              <a:cs typeface="Angsana New" pitchFamily="18" charset="-34"/>
            </a:endParaRPr>
          </a:p>
        </p:txBody>
      </p:sp>
    </p:spTree>
    <p:extLst>
      <p:ext uri="{BB962C8B-B14F-4D97-AF65-F5344CB8AC3E}">
        <p14:creationId xmlns:p14="http://schemas.microsoft.com/office/powerpoint/2010/main" val="2552326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rga\Pictures\subscro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3820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14968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58112"/>
          </a:xfrm>
        </p:spPr>
        <p:txBody>
          <a:bodyPr>
            <a:normAutofit fontScale="90000"/>
          </a:bodyPr>
          <a:lstStyle/>
          <a:p>
            <a:r>
              <a:rPr lang="en-US" dirty="0" smtClean="0">
                <a:solidFill>
                  <a:schemeClr val="accent6">
                    <a:lumMod val="75000"/>
                  </a:schemeClr>
                </a:solidFill>
              </a:rPr>
              <a:t>Would you be able to Control Logging with Spring Boot? How? </a:t>
            </a:r>
            <a:endParaRPr lang="en-US" dirty="0">
              <a:solidFill>
                <a:schemeClr val="accent6">
                  <a:lumMod val="75000"/>
                </a:schemeClr>
              </a:solidFill>
            </a:endParaRPr>
          </a:p>
        </p:txBody>
      </p:sp>
      <p:sp>
        <p:nvSpPr>
          <p:cNvPr id="3" name="Content Placeholder 2"/>
          <p:cNvSpPr>
            <a:spLocks noGrp="1"/>
          </p:cNvSpPr>
          <p:nvPr>
            <p:ph idx="1"/>
          </p:nvPr>
        </p:nvSpPr>
        <p:spPr>
          <a:xfrm>
            <a:off x="457200" y="2514600"/>
            <a:ext cx="8229600" cy="3611563"/>
          </a:xfrm>
        </p:spPr>
        <p:txBody>
          <a:bodyPr/>
          <a:lstStyle/>
          <a:p>
            <a:pPr algn="just"/>
            <a:r>
              <a:rPr lang="en-US" b="1" dirty="0" smtClean="0">
                <a:latin typeface="Angsana New" pitchFamily="18" charset="-34"/>
                <a:cs typeface="Angsana New" pitchFamily="18" charset="-34"/>
              </a:rPr>
              <a:t>Yes, we can control logging with spring boot. </a:t>
            </a:r>
          </a:p>
          <a:p>
            <a:pPr marL="0" indent="0" algn="just">
              <a:buNone/>
            </a:pPr>
            <a:endParaRPr lang="en-US" b="1" dirty="0" smtClean="0">
              <a:latin typeface="Angsana New" pitchFamily="18" charset="-34"/>
              <a:cs typeface="Angsana New" pitchFamily="18" charset="-34"/>
            </a:endParaRP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317112393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dirty="0" smtClean="0">
                <a:solidFill>
                  <a:schemeClr val="accent6">
                    <a:lumMod val="75000"/>
                  </a:schemeClr>
                </a:solidFill>
              </a:rPr>
              <a:t>Differentiate Between An Embedded Container And A War? </a:t>
            </a:r>
            <a:endParaRPr lang="en-US" dirty="0">
              <a:solidFill>
                <a:schemeClr val="accent6">
                  <a:lumMod val="75000"/>
                </a:schemeClr>
              </a:solidFill>
            </a:endParaRPr>
          </a:p>
        </p:txBody>
      </p:sp>
      <p:sp>
        <p:nvSpPr>
          <p:cNvPr id="3" name="Content Placeholder 2"/>
          <p:cNvSpPr>
            <a:spLocks noGrp="1"/>
          </p:cNvSpPr>
          <p:nvPr>
            <p:ph idx="1"/>
          </p:nvPr>
        </p:nvSpPr>
        <p:spPr>
          <a:xfrm>
            <a:off x="457200" y="2286000"/>
            <a:ext cx="8229600" cy="4191000"/>
          </a:xfrm>
        </p:spPr>
        <p:txBody>
          <a:bodyPr>
            <a:normAutofit/>
          </a:bodyPr>
          <a:lstStyle/>
          <a:p>
            <a:pPr algn="just"/>
            <a:r>
              <a:rPr lang="en-US" b="1" dirty="0" smtClean="0">
                <a:latin typeface="Angsana New" pitchFamily="18" charset="-34"/>
                <a:cs typeface="Angsana New" pitchFamily="18" charset="-34"/>
              </a:rPr>
              <a:t>There is no force to go containerless </a:t>
            </a:r>
          </a:p>
          <a:p>
            <a:pPr algn="just"/>
            <a:r>
              <a:rPr lang="en-US" b="1" dirty="0" smtClean="0">
                <a:latin typeface="Angsana New" pitchFamily="18" charset="-34"/>
                <a:cs typeface="Angsana New" pitchFamily="18" charset="-34"/>
              </a:rPr>
              <a:t>• The embedded container is only one component of Spring Boot </a:t>
            </a:r>
          </a:p>
          <a:p>
            <a:pPr algn="just"/>
            <a:r>
              <a:rPr lang="en-US" b="1" dirty="0" smtClean="0">
                <a:latin typeface="Angsana New" pitchFamily="18" charset="-34"/>
                <a:cs typeface="Angsana New" pitchFamily="18" charset="-34"/>
              </a:rPr>
              <a:t>• Traditional WAR additionally benefits a considerable measure from Spring Boot </a:t>
            </a:r>
          </a:p>
          <a:p>
            <a:pPr algn="just"/>
            <a:r>
              <a:rPr lang="en-US" b="1" dirty="0" smtClean="0">
                <a:latin typeface="Angsana New" pitchFamily="18" charset="-34"/>
                <a:cs typeface="Angsana New" pitchFamily="18" charset="-34"/>
              </a:rPr>
              <a:t>• Automatic Spring MVC setup, including Dispatcher Servlet </a:t>
            </a:r>
          </a:p>
          <a:p>
            <a:pPr algn="just"/>
            <a:r>
              <a:rPr lang="en-US" b="1" dirty="0" smtClean="0">
                <a:latin typeface="Angsana New" pitchFamily="18" charset="-34"/>
                <a:cs typeface="Angsana New" pitchFamily="18" charset="-34"/>
              </a:rPr>
              <a:t>• Sensible defaults in light of the class-path content </a:t>
            </a:r>
          </a:p>
          <a:p>
            <a:pPr algn="just"/>
            <a:r>
              <a:rPr lang="en-US" b="1" dirty="0" smtClean="0">
                <a:latin typeface="Angsana New" pitchFamily="18" charset="-34"/>
                <a:cs typeface="Angsana New" pitchFamily="18" charset="-34"/>
              </a:rPr>
              <a:t>• The embedded container can be utilized during improvement. </a:t>
            </a:r>
          </a:p>
          <a:p>
            <a:pPr algn="just"/>
            <a:endParaRPr lang="en-US" b="1" dirty="0" smtClean="0">
              <a:latin typeface="Angsana New" pitchFamily="18" charset="-34"/>
              <a:cs typeface="Angsana New" pitchFamily="18" charset="-34"/>
            </a:endParaRPr>
          </a:p>
          <a:p>
            <a:pPr marL="0" indent="0" algn="just">
              <a:buNone/>
            </a:pPr>
            <a:endParaRPr lang="en-US" b="1" dirty="0" smtClean="0">
              <a:latin typeface="Angsana New" pitchFamily="18" charset="-34"/>
              <a:cs typeface="Angsana New" pitchFamily="18" charset="-34"/>
            </a:endParaRP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56344930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75000"/>
                  </a:schemeClr>
                </a:solidFill>
              </a:rPr>
              <a:t>What does Spring Security mean? </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algn="just"/>
            <a:r>
              <a:rPr lang="en-US" b="1" dirty="0" smtClean="0">
                <a:latin typeface="Angsana New" pitchFamily="18" charset="-34"/>
                <a:cs typeface="Angsana New" pitchFamily="18" charset="-34"/>
              </a:rPr>
              <a:t>Spring Security is a groundbreaking and very adjustable authentication and access-control structure. It is the true standard for securing Spring-based applications. Spring Security is a system that spotlights on giving both authentication and approval to Java applications. Like all spring ventures, the genuine power of Spring Security is found in how effectively it can be reached out to meet custom prerequisites. </a:t>
            </a:r>
          </a:p>
          <a:p>
            <a:pPr marL="0" indent="0" algn="just">
              <a:buNone/>
            </a:pPr>
            <a:endParaRPr lang="en-US" b="1" dirty="0" smtClean="0">
              <a:latin typeface="Angsana New" pitchFamily="18" charset="-34"/>
              <a:cs typeface="Angsana New" pitchFamily="18" charset="-34"/>
            </a:endParaRPr>
          </a:p>
        </p:txBody>
      </p:sp>
    </p:spTree>
    <p:extLst>
      <p:ext uri="{BB962C8B-B14F-4D97-AF65-F5344CB8AC3E}">
        <p14:creationId xmlns:p14="http://schemas.microsoft.com/office/powerpoint/2010/main" val="12881846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a:bodyPr>
          <a:lstStyle/>
          <a:p>
            <a:r>
              <a:rPr lang="en-US" dirty="0" smtClean="0">
                <a:solidFill>
                  <a:schemeClr val="accent6">
                    <a:lumMod val="75000"/>
                  </a:schemeClr>
                </a:solidFill>
              </a:rPr>
              <a:t>What does Aspect-Oriented Programming (AOP) mean? </a:t>
            </a:r>
            <a:endParaRPr lang="en-US" dirty="0">
              <a:solidFill>
                <a:schemeClr val="accent6">
                  <a:lumMod val="75000"/>
                </a:schemeClr>
              </a:solidFill>
            </a:endParaRPr>
          </a:p>
        </p:txBody>
      </p:sp>
      <p:sp>
        <p:nvSpPr>
          <p:cNvPr id="3" name="Content Placeholder 2"/>
          <p:cNvSpPr>
            <a:spLocks noGrp="1"/>
          </p:cNvSpPr>
          <p:nvPr>
            <p:ph idx="1"/>
          </p:nvPr>
        </p:nvSpPr>
        <p:spPr>
          <a:xfrm>
            <a:off x="457200" y="2667000"/>
            <a:ext cx="8229600" cy="3657600"/>
          </a:xfrm>
        </p:spPr>
        <p:txBody>
          <a:bodyPr/>
          <a:lstStyle/>
          <a:p>
            <a:pPr algn="just"/>
            <a:r>
              <a:rPr lang="en-US" b="1" dirty="0" smtClean="0">
                <a:latin typeface="Angsana New" pitchFamily="18" charset="-34"/>
                <a:cs typeface="Angsana New" pitchFamily="18" charset="-34"/>
              </a:rPr>
              <a:t>Aspect Oriented Programming (AOP) supplements Object-Oriented Programming (OOP) by giving another mindset about program structure. The key unit of measured quality in OOP is the class, while in AOP the unit of particularity is the viewpoint. Angles empower the modularization of concerns, for example, transaction management that cut over numerous sorts and questions. </a:t>
            </a:r>
          </a:p>
          <a:p>
            <a:pPr marL="0" indent="0" algn="just">
              <a:buNone/>
            </a:pPr>
            <a:endParaRPr lang="en-US" b="1" dirty="0" smtClean="0">
              <a:latin typeface="Angsana New" pitchFamily="18" charset="-34"/>
              <a:cs typeface="Angsana New" pitchFamily="18" charset="-34"/>
            </a:endParaRP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59042379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2133600"/>
          </a:xfrm>
        </p:spPr>
        <p:txBody>
          <a:bodyPr>
            <a:normAutofit/>
          </a:bodyPr>
          <a:lstStyle/>
          <a:p>
            <a:r>
              <a:rPr lang="en-US" dirty="0" smtClean="0">
                <a:solidFill>
                  <a:schemeClr val="accent6">
                    <a:lumMod val="75000"/>
                  </a:schemeClr>
                </a:solidFill>
              </a:rPr>
              <a:t>Describe some of the spring sub-projects briefly? </a:t>
            </a:r>
            <a:endParaRPr lang="en-US" dirty="0">
              <a:solidFill>
                <a:schemeClr val="accent6">
                  <a:lumMod val="75000"/>
                </a:schemeClr>
              </a:solidFill>
            </a:endParaRPr>
          </a:p>
        </p:txBody>
      </p:sp>
      <p:sp>
        <p:nvSpPr>
          <p:cNvPr id="3" name="Content Placeholder 2"/>
          <p:cNvSpPr>
            <a:spLocks noGrp="1"/>
          </p:cNvSpPr>
          <p:nvPr>
            <p:ph idx="1"/>
          </p:nvPr>
        </p:nvSpPr>
        <p:spPr>
          <a:xfrm>
            <a:off x="457200" y="2133600"/>
            <a:ext cx="8229600" cy="3992563"/>
          </a:xfrm>
        </p:spPr>
        <p:txBody>
          <a:bodyPr>
            <a:noAutofit/>
          </a:bodyPr>
          <a:lstStyle/>
          <a:p>
            <a:pPr algn="just"/>
            <a:r>
              <a:rPr lang="en-US" sz="3200" b="1" dirty="0" smtClean="0">
                <a:latin typeface="Angsana New" pitchFamily="18" charset="-34"/>
                <a:cs typeface="Angsana New" pitchFamily="18" charset="-34"/>
              </a:rPr>
              <a:t>Various spring sub-projects are as follows: </a:t>
            </a:r>
          </a:p>
          <a:p>
            <a:pPr algn="just"/>
            <a:r>
              <a:rPr lang="en-US" sz="3200" b="1" dirty="0" smtClean="0">
                <a:latin typeface="Angsana New" pitchFamily="18" charset="-34"/>
                <a:cs typeface="Angsana New" pitchFamily="18" charset="-34"/>
              </a:rPr>
              <a:t>• JDBC: this module empowers a JDBC-deliberation layer that evaluates the need to do JDBC coding for particular vendor databases </a:t>
            </a:r>
          </a:p>
          <a:p>
            <a:pPr algn="just"/>
            <a:r>
              <a:rPr lang="en-US" sz="3200" b="1" dirty="0" smtClean="0">
                <a:latin typeface="Angsana New" pitchFamily="18" charset="-34"/>
                <a:cs typeface="Angsana New" pitchFamily="18" charset="-34"/>
              </a:rPr>
              <a:t>• Core: a key module that gives basic parts of the system, as IoC or DI </a:t>
            </a:r>
          </a:p>
          <a:p>
            <a:pPr algn="just"/>
            <a:r>
              <a:rPr lang="en-US" sz="3200" b="1" dirty="0" smtClean="0">
                <a:latin typeface="Angsana New" pitchFamily="18" charset="-34"/>
                <a:cs typeface="Angsana New" pitchFamily="18" charset="-34"/>
              </a:rPr>
              <a:t>• Web: a web-situated joining module, giving multipart document upload, listeners members, and web-arranged application context functionalities </a:t>
            </a:r>
          </a:p>
        </p:txBody>
      </p:sp>
    </p:spTree>
    <p:extLst>
      <p:ext uri="{BB962C8B-B14F-4D97-AF65-F5344CB8AC3E}">
        <p14:creationId xmlns:p14="http://schemas.microsoft.com/office/powerpoint/2010/main" val="274878555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algn="just"/>
            <a:r>
              <a:rPr lang="en-US" sz="3200" b="1" dirty="0">
                <a:latin typeface="Angsana New" pitchFamily="18" charset="-34"/>
                <a:cs typeface="Angsana New" pitchFamily="18" charset="-34"/>
              </a:rPr>
              <a:t>ORM integration: gives mix layers to well-known protest object-relational mapping APIs, for example, JPA, JDO, and Hibernate </a:t>
            </a:r>
          </a:p>
          <a:p>
            <a:pPr algn="just"/>
            <a:r>
              <a:rPr lang="en-US" sz="3200" b="1" dirty="0">
                <a:latin typeface="Angsana New" pitchFamily="18" charset="-34"/>
                <a:cs typeface="Angsana New" pitchFamily="18" charset="-34"/>
              </a:rPr>
              <a:t>• AOP module: perspective oriented programming execution is permitting the meaning of clean strategy interceptors and pointcuts. </a:t>
            </a:r>
          </a:p>
          <a:p>
            <a:pPr algn="just"/>
            <a:r>
              <a:rPr lang="en-US" sz="3200" b="1" dirty="0">
                <a:latin typeface="Angsana New" pitchFamily="18" charset="-34"/>
                <a:cs typeface="Angsana New" pitchFamily="18" charset="-34"/>
              </a:rPr>
              <a:t>• MVC system: a web module executing the Model View Controller configuration design </a:t>
            </a:r>
          </a:p>
          <a:p>
            <a:endParaRPr lang="en-US" sz="3200" dirty="0"/>
          </a:p>
        </p:txBody>
      </p:sp>
    </p:spTree>
    <p:extLst>
      <p:ext uri="{BB962C8B-B14F-4D97-AF65-F5344CB8AC3E}">
        <p14:creationId xmlns:p14="http://schemas.microsoft.com/office/powerpoint/2010/main" val="319968220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smtClean="0">
                <a:solidFill>
                  <a:schemeClr val="accent6">
                    <a:lumMod val="75000"/>
                  </a:schemeClr>
                </a:solidFill>
              </a:rPr>
              <a:t>Explain the difference between JPA and Hibernate? </a:t>
            </a:r>
            <a:endParaRPr lang="en-US" dirty="0">
              <a:solidFill>
                <a:schemeClr val="accent6">
                  <a:lumMod val="75000"/>
                </a:schemeClr>
              </a:solidFill>
            </a:endParaRPr>
          </a:p>
        </p:txBody>
      </p:sp>
      <p:sp>
        <p:nvSpPr>
          <p:cNvPr id="3" name="Content Placeholder 2"/>
          <p:cNvSpPr>
            <a:spLocks noGrp="1"/>
          </p:cNvSpPr>
          <p:nvPr>
            <p:ph idx="1"/>
          </p:nvPr>
        </p:nvSpPr>
        <p:spPr>
          <a:xfrm>
            <a:off x="457200" y="2514599"/>
            <a:ext cx="8229600" cy="3611563"/>
          </a:xfrm>
        </p:spPr>
        <p:txBody>
          <a:bodyPr/>
          <a:lstStyle/>
          <a:p>
            <a:pPr algn="just"/>
            <a:r>
              <a:rPr lang="en-US" b="1" dirty="0" smtClean="0">
                <a:latin typeface="Angsana New" pitchFamily="18" charset="-34"/>
                <a:cs typeface="Angsana New" pitchFamily="18" charset="-34"/>
              </a:rPr>
              <a:t>JPA is a specification/Interface whereas Hibernate is one of the JPA implementations.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344158819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524000"/>
          </a:xfrm>
        </p:spPr>
        <p:txBody>
          <a:bodyPr>
            <a:normAutofit fontScale="90000"/>
          </a:bodyPr>
          <a:lstStyle/>
          <a:p>
            <a:r>
              <a:rPr lang="en-US" dirty="0" smtClean="0">
                <a:solidFill>
                  <a:schemeClr val="accent6">
                    <a:lumMod val="75000"/>
                  </a:schemeClr>
                </a:solidFill>
              </a:rPr>
              <a:t>How to connect to an external database like MSSQL or oracle with Spring boot? </a:t>
            </a:r>
            <a:endParaRPr lang="en-US" dirty="0">
              <a:solidFill>
                <a:schemeClr val="accent6">
                  <a:lumMod val="75000"/>
                </a:schemeClr>
              </a:solidFill>
            </a:endParaRPr>
          </a:p>
        </p:txBody>
      </p:sp>
      <p:sp>
        <p:nvSpPr>
          <p:cNvPr id="3" name="Content Placeholder 2"/>
          <p:cNvSpPr>
            <a:spLocks noGrp="1"/>
          </p:cNvSpPr>
          <p:nvPr>
            <p:ph idx="1"/>
          </p:nvPr>
        </p:nvSpPr>
        <p:spPr>
          <a:xfrm>
            <a:off x="457200" y="2971800"/>
            <a:ext cx="8229600" cy="3733800"/>
          </a:xfrm>
        </p:spPr>
        <p:txBody>
          <a:bodyPr>
            <a:noAutofit/>
          </a:bodyPr>
          <a:lstStyle/>
          <a:p>
            <a:pPr marL="0" indent="0" algn="just">
              <a:buNone/>
            </a:pPr>
            <a:r>
              <a:rPr lang="en-US" sz="3200" b="1" dirty="0" smtClean="0">
                <a:latin typeface="Angsana New" pitchFamily="18" charset="-34"/>
                <a:cs typeface="Angsana New" pitchFamily="18" charset="-34"/>
              </a:rPr>
              <a:t>It is done in the following steps. </a:t>
            </a:r>
          </a:p>
          <a:p>
            <a:pPr algn="just"/>
            <a:r>
              <a:rPr lang="en-US" sz="3200" b="1" dirty="0" smtClean="0">
                <a:latin typeface="Angsana New" pitchFamily="18" charset="-34"/>
                <a:cs typeface="Angsana New" pitchFamily="18" charset="-34"/>
              </a:rPr>
              <a:t>Step 1 - </a:t>
            </a:r>
          </a:p>
          <a:p>
            <a:pPr algn="just"/>
            <a:r>
              <a:rPr lang="en-US" sz="3200" b="1" dirty="0" smtClean="0">
                <a:latin typeface="Angsana New" pitchFamily="18" charset="-34"/>
                <a:cs typeface="Angsana New" pitchFamily="18" charset="-34"/>
              </a:rPr>
              <a:t>The first step to connect the database like Oracle or MySql is adding the dependency for your database connector to pom.xml. </a:t>
            </a:r>
          </a:p>
          <a:p>
            <a:pPr algn="just"/>
            <a:r>
              <a:rPr lang="en-US" sz="3200" b="1" dirty="0" smtClean="0">
                <a:latin typeface="Angsana New" pitchFamily="18" charset="-34"/>
                <a:cs typeface="Angsana New" pitchFamily="18" charset="-34"/>
              </a:rPr>
              <a:t>Step 2 - </a:t>
            </a:r>
          </a:p>
          <a:p>
            <a:pPr algn="just"/>
            <a:r>
              <a:rPr lang="en-US" sz="3200" b="1" dirty="0" smtClean="0">
                <a:latin typeface="Angsana New" pitchFamily="18" charset="-34"/>
                <a:cs typeface="Angsana New" pitchFamily="18" charset="-34"/>
              </a:rPr>
              <a:t>The next step is the elimination of H2 Dependency from pom.xml   </a:t>
            </a:r>
          </a:p>
          <a:p>
            <a:pPr marL="0" indent="0" algn="just">
              <a:buNone/>
            </a:pPr>
            <a:endParaRPr lang="en-US" sz="3200" b="1" dirty="0" smtClean="0">
              <a:latin typeface="Angsana New" pitchFamily="18" charset="-34"/>
              <a:cs typeface="Angsana New" pitchFamily="18" charset="-34"/>
            </a:endParaRPr>
          </a:p>
          <a:p>
            <a:pPr algn="just"/>
            <a:endParaRPr lang="en-US" sz="3200" b="1" dirty="0">
              <a:latin typeface="Angsana New" pitchFamily="18" charset="-34"/>
              <a:cs typeface="Angsana New" pitchFamily="18" charset="-34"/>
            </a:endParaRPr>
          </a:p>
        </p:txBody>
      </p:sp>
    </p:spTree>
    <p:extLst>
      <p:ext uri="{BB962C8B-B14F-4D97-AF65-F5344CB8AC3E}">
        <p14:creationId xmlns:p14="http://schemas.microsoft.com/office/powerpoint/2010/main" val="1523432374"/>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TotalTime>
  <Words>836</Words>
  <Application>Microsoft Office PowerPoint</Application>
  <PresentationFormat>On-screen Show (4:3)</PresentationFormat>
  <Paragraphs>66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PowerPoint Presentation</vt:lpstr>
      <vt:lpstr>Would you be able to Control Logging with Spring Boot? How? </vt:lpstr>
      <vt:lpstr>Differentiate Between An Embedded Container And A War? </vt:lpstr>
      <vt:lpstr>What does Spring Security mean? </vt:lpstr>
      <vt:lpstr>What does Aspect-Oriented Programming (AOP) mean? </vt:lpstr>
      <vt:lpstr>Describe some of the spring sub-projects briefly? </vt:lpstr>
      <vt:lpstr>Continue…</vt:lpstr>
      <vt:lpstr>Explain the difference between JPA and Hibernate? </vt:lpstr>
      <vt:lpstr>How to connect to an external database like MSSQL or oracle with Spring boot? </vt:lpstr>
      <vt:lpstr>Continue…</vt:lpstr>
      <vt:lpstr>How to add custom JS code in Spring Boot? </vt:lpstr>
      <vt:lpstr>List minimum requirements for Spring boot System? </vt:lpstr>
      <vt:lpstr>What is Auto Configuration? </vt:lpstr>
      <vt:lpstr>            Continue…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Kharga</dc:creator>
  <cp:lastModifiedBy>Kharga</cp:lastModifiedBy>
  <cp:revision>12</cp:revision>
  <dcterms:created xsi:type="dcterms:W3CDTF">2019-02-28T02:10:16Z</dcterms:created>
  <dcterms:modified xsi:type="dcterms:W3CDTF">2019-02-28T17:59:10Z</dcterms:modified>
</cp:coreProperties>
</file>