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0" r:id="rId4"/>
    <p:sldId id="279" r:id="rId5"/>
    <p:sldId id="278" r:id="rId6"/>
    <p:sldId id="277" r:id="rId7"/>
    <p:sldId id="276" r:id="rId8"/>
    <p:sldId id="275" r:id="rId9"/>
    <p:sldId id="274" r:id="rId10"/>
    <p:sldId id="273" r:id="rId11"/>
    <p:sldId id="272" r:id="rId12"/>
    <p:sldId id="271" r:id="rId13"/>
    <p:sldId id="270" r:id="rId14"/>
    <p:sldId id="269" r:id="rId15"/>
    <p:sldId id="268" r:id="rId16"/>
    <p:sldId id="267" r:id="rId17"/>
    <p:sldId id="266" r:id="rId18"/>
    <p:sldId id="265" r:id="rId19"/>
    <p:sldId id="264" r:id="rId20"/>
    <p:sldId id="263" r:id="rId21"/>
    <p:sldId id="262" r:id="rId22"/>
    <p:sldId id="261" r:id="rId23"/>
    <p:sldId id="260" r:id="rId24"/>
    <p:sldId id="259" r:id="rId25"/>
    <p:sldId id="258" r:id="rId26"/>
    <p:sldId id="257"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E3F802-3448-42AF-A44C-BDC14AEDFC64}"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62518-31BC-4F90-917A-3463605B6394}" type="slidenum">
              <a:rPr lang="en-US" smtClean="0"/>
              <a:t>‹#›</a:t>
            </a:fld>
            <a:endParaRPr lang="en-US"/>
          </a:p>
        </p:txBody>
      </p:sp>
    </p:spTree>
    <p:extLst>
      <p:ext uri="{BB962C8B-B14F-4D97-AF65-F5344CB8AC3E}">
        <p14:creationId xmlns:p14="http://schemas.microsoft.com/office/powerpoint/2010/main" val="105754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E3F802-3448-42AF-A44C-BDC14AEDFC64}"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62518-31BC-4F90-917A-3463605B6394}" type="slidenum">
              <a:rPr lang="en-US" smtClean="0"/>
              <a:t>‹#›</a:t>
            </a:fld>
            <a:endParaRPr lang="en-US"/>
          </a:p>
        </p:txBody>
      </p:sp>
    </p:spTree>
    <p:extLst>
      <p:ext uri="{BB962C8B-B14F-4D97-AF65-F5344CB8AC3E}">
        <p14:creationId xmlns:p14="http://schemas.microsoft.com/office/powerpoint/2010/main" val="3259701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E3F802-3448-42AF-A44C-BDC14AEDFC64}"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62518-31BC-4F90-917A-3463605B6394}" type="slidenum">
              <a:rPr lang="en-US" smtClean="0"/>
              <a:t>‹#›</a:t>
            </a:fld>
            <a:endParaRPr lang="en-US"/>
          </a:p>
        </p:txBody>
      </p:sp>
    </p:spTree>
    <p:extLst>
      <p:ext uri="{BB962C8B-B14F-4D97-AF65-F5344CB8AC3E}">
        <p14:creationId xmlns:p14="http://schemas.microsoft.com/office/powerpoint/2010/main" val="420869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E3F802-3448-42AF-A44C-BDC14AEDFC64}"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62518-31BC-4F90-917A-3463605B6394}" type="slidenum">
              <a:rPr lang="en-US" smtClean="0"/>
              <a:t>‹#›</a:t>
            </a:fld>
            <a:endParaRPr lang="en-US"/>
          </a:p>
        </p:txBody>
      </p:sp>
    </p:spTree>
    <p:extLst>
      <p:ext uri="{BB962C8B-B14F-4D97-AF65-F5344CB8AC3E}">
        <p14:creationId xmlns:p14="http://schemas.microsoft.com/office/powerpoint/2010/main" val="368323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3F802-3448-42AF-A44C-BDC14AEDFC64}"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62518-31BC-4F90-917A-3463605B6394}" type="slidenum">
              <a:rPr lang="en-US" smtClean="0"/>
              <a:t>‹#›</a:t>
            </a:fld>
            <a:endParaRPr lang="en-US"/>
          </a:p>
        </p:txBody>
      </p:sp>
    </p:spTree>
    <p:extLst>
      <p:ext uri="{BB962C8B-B14F-4D97-AF65-F5344CB8AC3E}">
        <p14:creationId xmlns:p14="http://schemas.microsoft.com/office/powerpoint/2010/main" val="3052459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E3F802-3448-42AF-A44C-BDC14AEDFC64}"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62518-31BC-4F90-917A-3463605B6394}" type="slidenum">
              <a:rPr lang="en-US" smtClean="0"/>
              <a:t>‹#›</a:t>
            </a:fld>
            <a:endParaRPr lang="en-US"/>
          </a:p>
        </p:txBody>
      </p:sp>
    </p:spTree>
    <p:extLst>
      <p:ext uri="{BB962C8B-B14F-4D97-AF65-F5344CB8AC3E}">
        <p14:creationId xmlns:p14="http://schemas.microsoft.com/office/powerpoint/2010/main" val="1172960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E3F802-3448-42AF-A44C-BDC14AEDFC64}" type="datetimeFigureOut">
              <a:rPr lang="en-US" smtClean="0"/>
              <a:t>11/20/2018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662518-31BC-4F90-917A-3463605B6394}" type="slidenum">
              <a:rPr lang="en-US" smtClean="0"/>
              <a:t>‹#›</a:t>
            </a:fld>
            <a:endParaRPr lang="en-US"/>
          </a:p>
        </p:txBody>
      </p:sp>
    </p:spTree>
    <p:extLst>
      <p:ext uri="{BB962C8B-B14F-4D97-AF65-F5344CB8AC3E}">
        <p14:creationId xmlns:p14="http://schemas.microsoft.com/office/powerpoint/2010/main" val="3884231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E3F802-3448-42AF-A44C-BDC14AEDFC64}" type="datetimeFigureOut">
              <a:rPr lang="en-US" smtClean="0"/>
              <a:t>11/20/2018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662518-31BC-4F90-917A-3463605B6394}" type="slidenum">
              <a:rPr lang="en-US" smtClean="0"/>
              <a:t>‹#›</a:t>
            </a:fld>
            <a:endParaRPr lang="en-US"/>
          </a:p>
        </p:txBody>
      </p:sp>
    </p:spTree>
    <p:extLst>
      <p:ext uri="{BB962C8B-B14F-4D97-AF65-F5344CB8AC3E}">
        <p14:creationId xmlns:p14="http://schemas.microsoft.com/office/powerpoint/2010/main" val="3167074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3F802-3448-42AF-A44C-BDC14AEDFC64}" type="datetimeFigureOut">
              <a:rPr lang="en-US" smtClean="0"/>
              <a:t>11/20/2018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662518-31BC-4F90-917A-3463605B6394}" type="slidenum">
              <a:rPr lang="en-US" smtClean="0"/>
              <a:t>‹#›</a:t>
            </a:fld>
            <a:endParaRPr lang="en-US"/>
          </a:p>
        </p:txBody>
      </p:sp>
    </p:spTree>
    <p:extLst>
      <p:ext uri="{BB962C8B-B14F-4D97-AF65-F5344CB8AC3E}">
        <p14:creationId xmlns:p14="http://schemas.microsoft.com/office/powerpoint/2010/main" val="3277688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E3F802-3448-42AF-A44C-BDC14AEDFC64}"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62518-31BC-4F90-917A-3463605B6394}" type="slidenum">
              <a:rPr lang="en-US" smtClean="0"/>
              <a:t>‹#›</a:t>
            </a:fld>
            <a:endParaRPr lang="en-US"/>
          </a:p>
        </p:txBody>
      </p:sp>
    </p:spTree>
    <p:extLst>
      <p:ext uri="{BB962C8B-B14F-4D97-AF65-F5344CB8AC3E}">
        <p14:creationId xmlns:p14="http://schemas.microsoft.com/office/powerpoint/2010/main" val="556009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E3F802-3448-42AF-A44C-BDC14AEDFC64}"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62518-31BC-4F90-917A-3463605B6394}" type="slidenum">
              <a:rPr lang="en-US" smtClean="0"/>
              <a:t>‹#›</a:t>
            </a:fld>
            <a:endParaRPr lang="en-US"/>
          </a:p>
        </p:txBody>
      </p:sp>
    </p:spTree>
    <p:extLst>
      <p:ext uri="{BB962C8B-B14F-4D97-AF65-F5344CB8AC3E}">
        <p14:creationId xmlns:p14="http://schemas.microsoft.com/office/powerpoint/2010/main" val="333415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3F802-3448-42AF-A44C-BDC14AEDFC64}" type="datetimeFigureOut">
              <a:rPr lang="en-US" smtClean="0"/>
              <a:t>11/20/2018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62518-31BC-4F90-917A-3463605B6394}" type="slidenum">
              <a:rPr lang="en-US" smtClean="0"/>
              <a:t>‹#›</a:t>
            </a:fld>
            <a:endParaRPr lang="en-US"/>
          </a:p>
        </p:txBody>
      </p:sp>
    </p:spTree>
    <p:extLst>
      <p:ext uri="{BB962C8B-B14F-4D97-AF65-F5344CB8AC3E}">
        <p14:creationId xmlns:p14="http://schemas.microsoft.com/office/powerpoint/2010/main" val="2418420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wav"/><Relationship Id="rId1" Type="http://schemas.microsoft.com/office/2007/relationships/media" Target="../media/media2.wav"/><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wav"/><Relationship Id="rId1" Type="http://schemas.microsoft.com/office/2007/relationships/media" Target="../media/media3.wav"/><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wav"/><Relationship Id="rId1" Type="http://schemas.microsoft.com/office/2007/relationships/media" Target="../media/media4.wav"/><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wav"/><Relationship Id="rId1" Type="http://schemas.microsoft.com/office/2007/relationships/media" Target="../media/media5.wav"/><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a:t>
            </a:r>
            <a:r>
              <a:rPr lang="en-US" dirty="0"/>
              <a:t>Interview Question</a:t>
            </a:r>
          </a:p>
        </p:txBody>
      </p:sp>
      <p:sp>
        <p:nvSpPr>
          <p:cNvPr id="3" name="Subtitle 2"/>
          <p:cNvSpPr>
            <a:spLocks noGrp="1"/>
          </p:cNvSpPr>
          <p:nvPr>
            <p:ph type="subTitle" idx="1"/>
          </p:nvPr>
        </p:nvSpPr>
        <p:spPr/>
        <p:txBody>
          <a:bodyPr/>
          <a:lstStyle/>
          <a:p>
            <a:r>
              <a:rPr lang="en-US" b="1" dirty="0" smtClean="0">
                <a:solidFill>
                  <a:schemeClr val="tx1"/>
                </a:solidFill>
              </a:rPr>
              <a:t>2018</a:t>
            </a:r>
            <a:endParaRPr lang="en-US" b="1" dirty="0">
              <a:solidFill>
                <a:schemeClr val="tx1"/>
              </a:solidFill>
            </a:endParaRP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153684088"/>
      </p:ext>
    </p:extLst>
  </p:cSld>
  <p:clrMapOvr>
    <a:masterClrMapping/>
  </p:clrMapOvr>
  <mc:AlternateContent xmlns:mc="http://schemas.openxmlformats.org/markup-compatibility/2006">
    <mc:Choice xmlns:p14="http://schemas.microsoft.com/office/powerpoint/2010/main" Requires="p14">
      <p:transition spd="slow" p14:dur="2000" advTm="8263"/>
    </mc:Choice>
    <mc:Fallback>
      <p:transition spd="slow" advTm="82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371599"/>
          </a:xfrm>
        </p:spPr>
        <p:txBody>
          <a:bodyPr>
            <a:normAutofit fontScale="90000"/>
          </a:bodyPr>
          <a:lstStyle/>
          <a:p>
            <a:r>
              <a:rPr lang="en-US" b="1" dirty="0"/>
              <a:t>Question 9: What is Spring </a:t>
            </a:r>
            <a:r>
              <a:rPr lang="en-US" b="1" dirty="0" err="1"/>
              <a:t>IoC</a:t>
            </a:r>
            <a:r>
              <a:rPr lang="en-US" b="1" dirty="0"/>
              <a:t> Container</a:t>
            </a:r>
            <a:r>
              <a:rPr lang="en-US" b="1" dirty="0" smtClean="0"/>
              <a:t>?</a:t>
            </a:r>
            <a:endParaRPr lang="en-US" dirty="0"/>
          </a:p>
        </p:txBody>
      </p:sp>
      <p:sp>
        <p:nvSpPr>
          <p:cNvPr id="3" name="Subtitle 2"/>
          <p:cNvSpPr>
            <a:spLocks noGrp="1"/>
          </p:cNvSpPr>
          <p:nvPr>
            <p:ph type="subTitle" idx="1"/>
          </p:nvPr>
        </p:nvSpPr>
        <p:spPr>
          <a:xfrm>
            <a:off x="685800" y="1828800"/>
            <a:ext cx="8001000" cy="4495800"/>
          </a:xfrm>
        </p:spPr>
        <p:txBody>
          <a:bodyPr>
            <a:normAutofit fontScale="55000" lnSpcReduction="20000"/>
          </a:bodyPr>
          <a:lstStyle/>
          <a:p>
            <a:r>
              <a:rPr lang="en-US" dirty="0">
                <a:solidFill>
                  <a:schemeClr val="tx1"/>
                </a:solidFill>
              </a:rPr>
              <a:t>Inversion of Control (</a:t>
            </a:r>
            <a:r>
              <a:rPr lang="en-US" dirty="0" err="1">
                <a:solidFill>
                  <a:schemeClr val="tx1"/>
                </a:solidFill>
              </a:rPr>
              <a:t>IoC</a:t>
            </a:r>
            <a:r>
              <a:rPr lang="en-US" dirty="0">
                <a:solidFill>
                  <a:schemeClr val="tx1"/>
                </a:solidFill>
              </a:rPr>
              <a:t>) is the mechanism to achieve loose-coupling between Objects dependencies. To achieve loose coupling and dynamic binding of the objects at runtime, the objects define their dependencies that are being injected by other assembler objects. Spring </a:t>
            </a:r>
            <a:r>
              <a:rPr lang="en-US" dirty="0" err="1">
                <a:solidFill>
                  <a:schemeClr val="tx1"/>
                </a:solidFill>
              </a:rPr>
              <a:t>IoC</a:t>
            </a:r>
            <a:r>
              <a:rPr lang="en-US" dirty="0">
                <a:solidFill>
                  <a:schemeClr val="tx1"/>
                </a:solidFill>
              </a:rPr>
              <a:t> container is the program that injects dependencies into an object and make it ready for our use.</a:t>
            </a:r>
          </a:p>
          <a:p>
            <a:r>
              <a:rPr lang="en-US" dirty="0">
                <a:solidFill>
                  <a:schemeClr val="tx1"/>
                </a:solidFill>
              </a:rPr>
              <a:t>Spring Framework </a:t>
            </a:r>
            <a:r>
              <a:rPr lang="en-US" dirty="0" err="1">
                <a:solidFill>
                  <a:schemeClr val="tx1"/>
                </a:solidFill>
              </a:rPr>
              <a:t>IoC</a:t>
            </a:r>
            <a:r>
              <a:rPr lang="en-US" dirty="0">
                <a:solidFill>
                  <a:schemeClr val="tx1"/>
                </a:solidFill>
              </a:rPr>
              <a:t> container classes are part of </a:t>
            </a:r>
            <a:r>
              <a:rPr lang="en-US" dirty="0" err="1">
                <a:solidFill>
                  <a:schemeClr val="tx1"/>
                </a:solidFill>
              </a:rPr>
              <a:t>org.springframework.beans</a:t>
            </a:r>
            <a:r>
              <a:rPr lang="en-US" dirty="0">
                <a:solidFill>
                  <a:schemeClr val="tx1"/>
                </a:solidFill>
              </a:rPr>
              <a:t> and </a:t>
            </a:r>
            <a:r>
              <a:rPr lang="en-US" dirty="0" err="1">
                <a:solidFill>
                  <a:schemeClr val="tx1"/>
                </a:solidFill>
              </a:rPr>
              <a:t>org.springframework.context</a:t>
            </a:r>
            <a:r>
              <a:rPr lang="en-US" dirty="0">
                <a:solidFill>
                  <a:schemeClr val="tx1"/>
                </a:solidFill>
              </a:rPr>
              <a:t> packages and provides us different ways to decouple the object dependencies.</a:t>
            </a:r>
          </a:p>
          <a:p>
            <a:r>
              <a:rPr lang="en-US" dirty="0">
                <a:solidFill>
                  <a:schemeClr val="tx1"/>
                </a:solidFill>
              </a:rPr>
              <a:t>Some of the useful </a:t>
            </a:r>
            <a:r>
              <a:rPr lang="en-US" dirty="0" err="1">
                <a:solidFill>
                  <a:schemeClr val="tx1"/>
                </a:solidFill>
              </a:rPr>
              <a:t>ApplicationContext</a:t>
            </a:r>
            <a:r>
              <a:rPr lang="en-US" dirty="0">
                <a:solidFill>
                  <a:schemeClr val="tx1"/>
                </a:solidFill>
              </a:rPr>
              <a:t> implementations that we use are;</a:t>
            </a:r>
          </a:p>
          <a:p>
            <a:r>
              <a:rPr lang="en-US" b="1" dirty="0" err="1">
                <a:solidFill>
                  <a:schemeClr val="tx1"/>
                </a:solidFill>
              </a:rPr>
              <a:t>AnnotationConfigApplicationContext</a:t>
            </a:r>
            <a:r>
              <a:rPr lang="en-US" b="1" dirty="0">
                <a:solidFill>
                  <a:schemeClr val="tx1"/>
                </a:solidFill>
              </a:rPr>
              <a:t>:</a:t>
            </a:r>
            <a:r>
              <a:rPr lang="en-US" dirty="0">
                <a:solidFill>
                  <a:schemeClr val="tx1"/>
                </a:solidFill>
              </a:rPr>
              <a:t> For standalone java applications using annotations based configuration</a:t>
            </a:r>
          </a:p>
          <a:p>
            <a:r>
              <a:rPr lang="en-US" b="1" dirty="0" err="1">
                <a:solidFill>
                  <a:schemeClr val="tx1"/>
                </a:solidFill>
              </a:rPr>
              <a:t>ClassPathXmlApplicationContext</a:t>
            </a:r>
            <a:r>
              <a:rPr lang="en-US" b="1" dirty="0">
                <a:solidFill>
                  <a:schemeClr val="tx1"/>
                </a:solidFill>
              </a:rPr>
              <a:t>:</a:t>
            </a:r>
            <a:r>
              <a:rPr lang="en-US" dirty="0">
                <a:solidFill>
                  <a:schemeClr val="tx1"/>
                </a:solidFill>
              </a:rPr>
              <a:t> For standalone java applications using XML based configuration.</a:t>
            </a:r>
          </a:p>
          <a:p>
            <a:r>
              <a:rPr lang="en-US" b="1" dirty="0" err="1">
                <a:solidFill>
                  <a:schemeClr val="tx1"/>
                </a:solidFill>
              </a:rPr>
              <a:t>FileSystemXmlApplicationContext</a:t>
            </a:r>
            <a:r>
              <a:rPr lang="en-US" b="1" dirty="0">
                <a:solidFill>
                  <a:schemeClr val="tx1"/>
                </a:solidFill>
              </a:rPr>
              <a:t>:</a:t>
            </a:r>
            <a:r>
              <a:rPr lang="en-US" dirty="0">
                <a:solidFill>
                  <a:schemeClr val="tx1"/>
                </a:solidFill>
              </a:rPr>
              <a:t> Similar to </a:t>
            </a:r>
            <a:r>
              <a:rPr lang="en-US" dirty="0" err="1">
                <a:solidFill>
                  <a:schemeClr val="tx1"/>
                </a:solidFill>
              </a:rPr>
              <a:t>ClassPathXmlApplicationContext</a:t>
            </a:r>
            <a:r>
              <a:rPr lang="en-US" dirty="0">
                <a:solidFill>
                  <a:schemeClr val="tx1"/>
                </a:solidFill>
              </a:rPr>
              <a:t> except that the xml configuration file can be loaded from anywhere in the file system.</a:t>
            </a:r>
          </a:p>
          <a:p>
            <a:r>
              <a:rPr lang="en-US" dirty="0" err="1">
                <a:solidFill>
                  <a:schemeClr val="tx1"/>
                </a:solidFill>
              </a:rPr>
              <a:t>AnnotationConfigWebApplicationContext</a:t>
            </a:r>
            <a:r>
              <a:rPr lang="en-US" dirty="0">
                <a:solidFill>
                  <a:schemeClr val="tx1"/>
                </a:solidFill>
              </a:rPr>
              <a:t> and </a:t>
            </a:r>
            <a:r>
              <a:rPr lang="en-US" dirty="0" err="1">
                <a:solidFill>
                  <a:schemeClr val="tx1"/>
                </a:solidFill>
              </a:rPr>
              <a:t>XmlWebApplicationContext</a:t>
            </a:r>
            <a:r>
              <a:rPr lang="en-US" dirty="0">
                <a:solidFill>
                  <a:schemeClr val="tx1"/>
                </a:solidFill>
              </a:rPr>
              <a:t> for web applications.</a:t>
            </a:r>
          </a:p>
          <a:p>
            <a:endParaRPr lang="en-US" dirty="0">
              <a:solidFill>
                <a:schemeClr val="tx1"/>
              </a:solidFill>
            </a:endParaRPr>
          </a:p>
        </p:txBody>
      </p:sp>
    </p:spTree>
    <p:extLst>
      <p:ext uri="{BB962C8B-B14F-4D97-AF65-F5344CB8AC3E}">
        <p14:creationId xmlns:p14="http://schemas.microsoft.com/office/powerpoint/2010/main" val="613830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Question 10: What is a Spring Bean?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Any normal java class that is initialized by Spring </a:t>
            </a:r>
            <a:r>
              <a:rPr lang="en-US" dirty="0" err="1"/>
              <a:t>IoC</a:t>
            </a:r>
            <a:r>
              <a:rPr lang="en-US" dirty="0"/>
              <a:t> container is called Spring Bean. We use Spring </a:t>
            </a:r>
            <a:r>
              <a:rPr lang="en-US" dirty="0" err="1"/>
              <a:t>ApplicationContext</a:t>
            </a:r>
            <a:r>
              <a:rPr lang="en-US" dirty="0"/>
              <a:t> to get the Spring Bean instance.</a:t>
            </a:r>
          </a:p>
          <a:p>
            <a:r>
              <a:rPr lang="en-US" dirty="0"/>
              <a:t>Spring </a:t>
            </a:r>
            <a:r>
              <a:rPr lang="en-US" dirty="0" err="1"/>
              <a:t>IoC</a:t>
            </a:r>
            <a:r>
              <a:rPr lang="en-US" dirty="0"/>
              <a:t> container manages the life cycle of Spring Bean, bean scopes and injecting any required dependencies in the bean</a:t>
            </a:r>
            <a:r>
              <a:rPr lang="en-US" dirty="0" smtClean="0"/>
              <a:t>.</a:t>
            </a:r>
            <a:endParaRPr lang="en-US" dirty="0"/>
          </a:p>
        </p:txBody>
      </p:sp>
    </p:spTree>
    <p:extLst>
      <p:ext uri="{BB962C8B-B14F-4D97-AF65-F5344CB8AC3E}">
        <p14:creationId xmlns:p14="http://schemas.microsoft.com/office/powerpoint/2010/main" val="1084388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Question 11: What is the importance of Spring bean configuration file?</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We use Spring Bean configuration file to define all the beans that will be initialized by Spring Context. When we create the instance of Spring </a:t>
            </a:r>
            <a:r>
              <a:rPr lang="en-US" dirty="0" err="1"/>
              <a:t>ApplicationContext</a:t>
            </a:r>
            <a:r>
              <a:rPr lang="en-US" dirty="0"/>
              <a:t>, it reads the spring bean xml file and initialize all of them. Once the context is initialized, we can use it to get different bean instances.</a:t>
            </a:r>
          </a:p>
          <a:p>
            <a:r>
              <a:rPr lang="en-US" dirty="0"/>
              <a:t>Apart from Spring Bean configuration, this file also contains spring MVC interceptors, view resolvers and other elements to support annotations based </a:t>
            </a:r>
            <a:r>
              <a:rPr lang="en-US" dirty="0" smtClean="0"/>
              <a:t>configurations.</a:t>
            </a:r>
            <a:endParaRPr lang="en-US" dirty="0"/>
          </a:p>
        </p:txBody>
      </p:sp>
    </p:spTree>
    <p:extLst>
      <p:ext uri="{BB962C8B-B14F-4D97-AF65-F5344CB8AC3E}">
        <p14:creationId xmlns:p14="http://schemas.microsoft.com/office/powerpoint/2010/main" val="2879076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Question 12: What are different scopes of Spring Bean?</a:t>
            </a:r>
            <a:r>
              <a:rPr lang="en-US" dirty="0"/>
              <a:t/>
            </a:r>
            <a:br>
              <a:rPr lang="en-US" dirty="0"/>
            </a:br>
            <a:endParaRPr lang="en-US" dirty="0"/>
          </a:p>
        </p:txBody>
      </p:sp>
      <p:sp>
        <p:nvSpPr>
          <p:cNvPr id="3" name="Content Placeholder 2"/>
          <p:cNvSpPr>
            <a:spLocks noGrp="1"/>
          </p:cNvSpPr>
          <p:nvPr>
            <p:ph idx="1"/>
          </p:nvPr>
        </p:nvSpPr>
        <p:spPr/>
        <p:txBody>
          <a:bodyPr>
            <a:noAutofit/>
          </a:bodyPr>
          <a:lstStyle/>
          <a:p>
            <a:r>
              <a:rPr lang="en-US" sz="1800" dirty="0"/>
              <a:t>There are five scopes defined for Spring Beans.</a:t>
            </a:r>
          </a:p>
          <a:p>
            <a:r>
              <a:rPr lang="en-US" sz="1800" b="1" dirty="0"/>
              <a:t>singleton:</a:t>
            </a:r>
            <a:r>
              <a:rPr lang="en-US" sz="1800" dirty="0"/>
              <a:t> Only one instance of the bean will be created for each container. This is the default scope for the spring beans. While using this scope, make sure spring bean doesn’t have shared instance variables otherwise it might lead to data inconsistency issues because it’s not thread-safe.</a:t>
            </a:r>
            <a:br>
              <a:rPr lang="en-US" sz="1800" dirty="0"/>
            </a:br>
            <a:r>
              <a:rPr lang="en-US" sz="1800" b="1" dirty="0"/>
              <a:t>prototype:</a:t>
            </a:r>
            <a:r>
              <a:rPr lang="en-US" sz="1800" dirty="0"/>
              <a:t> A new instance will be created every time the bean is requested.</a:t>
            </a:r>
            <a:br>
              <a:rPr lang="en-US" sz="1800" dirty="0"/>
            </a:br>
            <a:r>
              <a:rPr lang="en-US" sz="1800" b="1" dirty="0"/>
              <a:t>request:</a:t>
            </a:r>
            <a:r>
              <a:rPr lang="en-US" sz="1800" dirty="0"/>
              <a:t> This is same as prototype scope, however it’s meant to be used for web applications. A new instance of the bean will be created for each HTTP request.</a:t>
            </a:r>
            <a:br>
              <a:rPr lang="en-US" sz="1800" dirty="0"/>
            </a:br>
            <a:r>
              <a:rPr lang="en-US" sz="1800" b="1" dirty="0"/>
              <a:t>session:</a:t>
            </a:r>
            <a:r>
              <a:rPr lang="en-US" sz="1800" dirty="0"/>
              <a:t> A new bean will be created for each HTTP session by the container.</a:t>
            </a:r>
            <a:br>
              <a:rPr lang="en-US" sz="1800" dirty="0"/>
            </a:br>
            <a:r>
              <a:rPr lang="en-US" sz="1800" b="1" dirty="0"/>
              <a:t>global-session:</a:t>
            </a:r>
            <a:r>
              <a:rPr lang="en-US" sz="1800" dirty="0"/>
              <a:t> This is used to create global session beans for </a:t>
            </a:r>
            <a:r>
              <a:rPr lang="en-US" sz="1800" dirty="0" err="1"/>
              <a:t>Portlet</a:t>
            </a:r>
            <a:r>
              <a:rPr lang="en-US" sz="1800" dirty="0"/>
              <a:t> applications.</a:t>
            </a:r>
            <a:br>
              <a:rPr lang="en-US" sz="1800" dirty="0"/>
            </a:br>
            <a:r>
              <a:rPr lang="en-US" sz="1800" dirty="0"/>
              <a:t>Spring Framework is extendable and we can create our own scopes too, however most of the times we are good with the scopes provided by the framework.</a:t>
            </a:r>
          </a:p>
          <a:p>
            <a:r>
              <a:rPr lang="en-US" sz="1800" dirty="0"/>
              <a:t>To set spring bean scopes we can use “scope” attribute in bean element or @Scope annotation for annotation based configurations.</a:t>
            </a:r>
          </a:p>
          <a:p>
            <a:endParaRPr lang="en-US" sz="1800" dirty="0"/>
          </a:p>
        </p:txBody>
      </p:sp>
    </p:spTree>
    <p:extLst>
      <p:ext uri="{BB962C8B-B14F-4D97-AF65-F5344CB8AC3E}">
        <p14:creationId xmlns:p14="http://schemas.microsoft.com/office/powerpoint/2010/main" val="956173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Question 13: What is Spring Bean life cycle?</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Spring Beans are initialized by Spring Container and all the dependencies are also injected. When context is destroyed, it also destroys all the initialized beans. This works well in most of the cases but sometimes we want to initialize other resources or do some validation before making our beans ready to use. Spring framework provides support for post-initialization and pre-destroy methods in spring beans.</a:t>
            </a:r>
          </a:p>
          <a:p>
            <a:r>
              <a:rPr lang="en-US" dirty="0"/>
              <a:t>We can do this by two ways – by implementing </a:t>
            </a:r>
            <a:r>
              <a:rPr lang="en-US" dirty="0" err="1"/>
              <a:t>InitializingBean</a:t>
            </a:r>
            <a:r>
              <a:rPr lang="en-US" dirty="0"/>
              <a:t> and </a:t>
            </a:r>
            <a:r>
              <a:rPr lang="en-US" dirty="0" err="1"/>
              <a:t>DisposableBean</a:t>
            </a:r>
            <a:r>
              <a:rPr lang="en-US" dirty="0"/>
              <a:t> interfaces or using </a:t>
            </a:r>
            <a:r>
              <a:rPr lang="en-US" dirty="0" err="1"/>
              <a:t>init</a:t>
            </a:r>
            <a:r>
              <a:rPr lang="en-US" dirty="0"/>
              <a:t>-method and destroy-method attribute in spring bean configurations.</a:t>
            </a:r>
          </a:p>
          <a:p>
            <a:pPr marL="0" indent="0">
              <a:buNone/>
            </a:pPr>
            <a:endParaRPr lang="en-US" dirty="0"/>
          </a:p>
        </p:txBody>
      </p:sp>
    </p:spTree>
    <p:extLst>
      <p:ext uri="{BB962C8B-B14F-4D97-AF65-F5344CB8AC3E}">
        <p14:creationId xmlns:p14="http://schemas.microsoft.com/office/powerpoint/2010/main" val="1597751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153400" cy="731838"/>
          </a:xfrm>
        </p:spPr>
        <p:txBody>
          <a:bodyPr>
            <a:normAutofit fontScale="90000"/>
          </a:bodyPr>
          <a:lstStyle/>
          <a:p>
            <a:r>
              <a:rPr lang="en-US" b="1" dirty="0"/>
              <a:t>Question 14:  How to get </a:t>
            </a:r>
            <a:r>
              <a:rPr lang="en-US" b="1" dirty="0" err="1"/>
              <a:t>ServletContext</a:t>
            </a:r>
            <a:r>
              <a:rPr lang="en-US" b="1" dirty="0"/>
              <a:t> and </a:t>
            </a:r>
            <a:r>
              <a:rPr lang="en-US" b="1" dirty="0" err="1"/>
              <a:t>ServletConfig</a:t>
            </a:r>
            <a:r>
              <a:rPr lang="en-US" b="1" dirty="0"/>
              <a:t> object in a Spring Bean?</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smtClean="0"/>
              <a:t>There </a:t>
            </a:r>
            <a:r>
              <a:rPr lang="en-US" dirty="0"/>
              <a:t>are two ways to get Container specific objects in the spring bean.</a:t>
            </a:r>
          </a:p>
          <a:p>
            <a:r>
              <a:rPr lang="en-US" dirty="0"/>
              <a:t>1. Implementing Spring *Aware interfaces, for these </a:t>
            </a:r>
            <a:r>
              <a:rPr lang="en-US" dirty="0" err="1"/>
              <a:t>ServletContextAware</a:t>
            </a:r>
            <a:r>
              <a:rPr lang="en-US" dirty="0"/>
              <a:t> and </a:t>
            </a:r>
            <a:r>
              <a:rPr lang="en-US" dirty="0" err="1"/>
              <a:t>ServletConfigAware</a:t>
            </a:r>
            <a:r>
              <a:rPr lang="en-US" dirty="0"/>
              <a:t> interfaces, for complete example of these aware interfaces.</a:t>
            </a:r>
            <a:br>
              <a:rPr lang="en-US" dirty="0"/>
            </a:br>
            <a:r>
              <a:rPr lang="en-US" dirty="0"/>
              <a:t>2. Using @</a:t>
            </a:r>
            <a:r>
              <a:rPr lang="en-US" dirty="0" err="1"/>
              <a:t>Autowired</a:t>
            </a:r>
            <a:r>
              <a:rPr lang="en-US" dirty="0"/>
              <a:t> annotation with bean variable of type </a:t>
            </a:r>
            <a:r>
              <a:rPr lang="en-US" dirty="0" err="1"/>
              <a:t>ServletContext</a:t>
            </a:r>
            <a:r>
              <a:rPr lang="en-US" dirty="0"/>
              <a:t> and </a:t>
            </a:r>
            <a:r>
              <a:rPr lang="en-US" dirty="0" err="1"/>
              <a:t>ServletConfig</a:t>
            </a:r>
            <a:r>
              <a:rPr lang="en-US" dirty="0"/>
              <a:t>. They will work only in servlet container specific environment only though.</a:t>
            </a:r>
          </a:p>
          <a:p>
            <a:pPr latinLnBrk="1"/>
            <a:r>
              <a:rPr lang="en-US" dirty="0"/>
              <a:t>@</a:t>
            </a:r>
            <a:r>
              <a:rPr lang="en-US" dirty="0" err="1"/>
              <a:t>Autowired</a:t>
            </a:r>
            <a:endParaRPr lang="en-US" dirty="0"/>
          </a:p>
          <a:p>
            <a:r>
              <a:rPr lang="en-US" dirty="0" err="1" smtClean="0"/>
              <a:t>ServletContext</a:t>
            </a:r>
            <a:r>
              <a:rPr lang="en-US" dirty="0" smtClean="0"/>
              <a:t> </a:t>
            </a:r>
            <a:r>
              <a:rPr lang="en-US" dirty="0" err="1"/>
              <a:t>servletContext</a:t>
            </a:r>
            <a:r>
              <a:rPr lang="en-US" dirty="0"/>
              <a:t>;</a:t>
            </a:r>
          </a:p>
        </p:txBody>
      </p:sp>
    </p:spTree>
    <p:extLst>
      <p:ext uri="{BB962C8B-B14F-4D97-AF65-F5344CB8AC3E}">
        <p14:creationId xmlns:p14="http://schemas.microsoft.com/office/powerpoint/2010/main" val="1152061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Question 15: What is Bean wiring and @</a:t>
            </a:r>
            <a:r>
              <a:rPr lang="en-US" b="1" dirty="0" err="1"/>
              <a:t>Autowired</a:t>
            </a:r>
            <a:r>
              <a:rPr lang="en-US" b="1" dirty="0"/>
              <a:t> annotation?</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The process of injection spring bean dependencies while initializing it called Spring Bean Wiring.</a:t>
            </a:r>
          </a:p>
          <a:p>
            <a:r>
              <a:rPr lang="en-US" dirty="0"/>
              <a:t>Usually it’s best practice to do the explicit wiring of all the bean dependencies, but spring framework also supports </a:t>
            </a:r>
            <a:r>
              <a:rPr lang="en-US" dirty="0" err="1"/>
              <a:t>autowiring</a:t>
            </a:r>
            <a:r>
              <a:rPr lang="en-US" dirty="0"/>
              <a:t>. We can use @</a:t>
            </a:r>
            <a:r>
              <a:rPr lang="en-US" dirty="0" err="1"/>
              <a:t>Autowired</a:t>
            </a:r>
            <a:r>
              <a:rPr lang="en-US" dirty="0"/>
              <a:t> annotation with fields or methods for </a:t>
            </a:r>
            <a:r>
              <a:rPr lang="en-US" dirty="0" err="1"/>
              <a:t>autowiring</a:t>
            </a:r>
            <a:r>
              <a:rPr lang="en-US" dirty="0"/>
              <a:t> </a:t>
            </a:r>
            <a:r>
              <a:rPr lang="en-US" dirty="0" err="1"/>
              <a:t>byType</a:t>
            </a:r>
            <a:r>
              <a:rPr lang="en-US" dirty="0"/>
              <a:t>. For this annotation to work, we also need to enable annotation based configuration in spring bean configuration file. This can be done by </a:t>
            </a:r>
            <a:r>
              <a:rPr lang="en-US" dirty="0" err="1"/>
              <a:t>context:annotation-config</a:t>
            </a:r>
            <a:r>
              <a:rPr lang="en-US" dirty="0"/>
              <a:t> element</a:t>
            </a:r>
            <a:r>
              <a:rPr lang="en-US" dirty="0" smtClean="0"/>
              <a:t>.</a:t>
            </a:r>
            <a:endParaRPr lang="en-US" dirty="0"/>
          </a:p>
        </p:txBody>
      </p:sp>
    </p:spTree>
    <p:extLst>
      <p:ext uri="{BB962C8B-B14F-4D97-AF65-F5344CB8AC3E}">
        <p14:creationId xmlns:p14="http://schemas.microsoft.com/office/powerpoint/2010/main" val="3830434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Question 16: What are different types of Spring Bean </a:t>
            </a:r>
            <a:r>
              <a:rPr lang="en-US" b="1" dirty="0" err="1"/>
              <a:t>autowiring</a:t>
            </a:r>
            <a:r>
              <a:rPr lang="en-US" b="1" dirty="0"/>
              <a:t>?</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There are four types of </a:t>
            </a:r>
            <a:r>
              <a:rPr lang="en-US" dirty="0" err="1"/>
              <a:t>autowiring</a:t>
            </a:r>
            <a:r>
              <a:rPr lang="en-US" dirty="0"/>
              <a:t> in Spring framework.</a:t>
            </a:r>
          </a:p>
          <a:p>
            <a:r>
              <a:rPr lang="en-US" dirty="0" err="1"/>
              <a:t>autowire</a:t>
            </a:r>
            <a:r>
              <a:rPr lang="en-US" dirty="0"/>
              <a:t> </a:t>
            </a:r>
            <a:r>
              <a:rPr lang="en-US" b="1" dirty="0" err="1"/>
              <a:t>byName</a:t>
            </a:r>
            <a:r>
              <a:rPr lang="en-US" dirty="0"/>
              <a:t/>
            </a:r>
            <a:br>
              <a:rPr lang="en-US" dirty="0"/>
            </a:br>
            <a:r>
              <a:rPr lang="en-US" dirty="0" err="1"/>
              <a:t>autowire</a:t>
            </a:r>
            <a:r>
              <a:rPr lang="en-US" dirty="0"/>
              <a:t> </a:t>
            </a:r>
            <a:r>
              <a:rPr lang="en-US" b="1" dirty="0" err="1"/>
              <a:t>byType</a:t>
            </a:r>
            <a:r>
              <a:rPr lang="en-US" dirty="0"/>
              <a:t/>
            </a:r>
            <a:br>
              <a:rPr lang="en-US" dirty="0"/>
            </a:br>
            <a:r>
              <a:rPr lang="en-US" dirty="0" err="1"/>
              <a:t>autowire</a:t>
            </a:r>
            <a:r>
              <a:rPr lang="en-US" dirty="0"/>
              <a:t> </a:t>
            </a:r>
            <a:r>
              <a:rPr lang="en-US" b="1" dirty="0"/>
              <a:t>by constructor</a:t>
            </a:r>
            <a:r>
              <a:rPr lang="en-US" dirty="0"/>
              <a:t/>
            </a:r>
            <a:br>
              <a:rPr lang="en-US" dirty="0"/>
            </a:br>
            <a:r>
              <a:rPr lang="en-US" dirty="0" err="1"/>
              <a:t>autowiring</a:t>
            </a:r>
            <a:r>
              <a:rPr lang="en-US" dirty="0"/>
              <a:t> by @</a:t>
            </a:r>
            <a:r>
              <a:rPr lang="en-US" dirty="0" err="1"/>
              <a:t>Autowired</a:t>
            </a:r>
            <a:r>
              <a:rPr lang="en-US" dirty="0"/>
              <a:t> and @Qualifier annotations</a:t>
            </a:r>
          </a:p>
          <a:p>
            <a:r>
              <a:rPr lang="en-US" dirty="0"/>
              <a:t>Prior to Spring 3.1, </a:t>
            </a:r>
            <a:r>
              <a:rPr lang="en-US" dirty="0" err="1"/>
              <a:t>autowire</a:t>
            </a:r>
            <a:r>
              <a:rPr lang="en-US" dirty="0"/>
              <a:t> by </a:t>
            </a:r>
            <a:r>
              <a:rPr lang="en-US" dirty="0" err="1"/>
              <a:t>autodetect</a:t>
            </a:r>
            <a:r>
              <a:rPr lang="en-US" dirty="0"/>
              <a:t> was also supported that was similar to </a:t>
            </a:r>
            <a:r>
              <a:rPr lang="en-US" dirty="0" err="1"/>
              <a:t>autowire</a:t>
            </a:r>
            <a:r>
              <a:rPr lang="en-US" dirty="0"/>
              <a:t> by constructor or </a:t>
            </a:r>
            <a:r>
              <a:rPr lang="en-US" dirty="0" err="1"/>
              <a:t>byType</a:t>
            </a:r>
            <a:r>
              <a:rPr lang="en-US" dirty="0"/>
              <a:t>.</a:t>
            </a:r>
          </a:p>
          <a:p>
            <a:pPr marL="0" indent="0">
              <a:buNone/>
            </a:pPr>
            <a:endParaRPr lang="en-US" dirty="0"/>
          </a:p>
        </p:txBody>
      </p:sp>
    </p:spTree>
    <p:extLst>
      <p:ext uri="{BB962C8B-B14F-4D97-AF65-F5344CB8AC3E}">
        <p14:creationId xmlns:p14="http://schemas.microsoft.com/office/powerpoint/2010/main" val="1400619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Question 17: Does Spring Bean provide thread safety?</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default scope of Spring bean is singleton, so there will be only one instance per context. That means that all the having a class level variable that any thread can update will lead to inconsistent data. Hence in default mode spring beans are not thread-safe.</a:t>
            </a:r>
          </a:p>
          <a:p>
            <a:r>
              <a:rPr lang="en-US" dirty="0"/>
              <a:t>However we can change spring bean scope to request, prototype or session to achieve thread-safety at the cost of performance. It’s a design decision and based on the project requirements</a:t>
            </a:r>
            <a:r>
              <a:rPr lang="en-US" dirty="0" smtClean="0"/>
              <a:t>.</a:t>
            </a:r>
            <a:endParaRPr lang="en-US" dirty="0"/>
          </a:p>
        </p:txBody>
      </p:sp>
    </p:spTree>
    <p:extLst>
      <p:ext uri="{BB962C8B-B14F-4D97-AF65-F5344CB8AC3E}">
        <p14:creationId xmlns:p14="http://schemas.microsoft.com/office/powerpoint/2010/main" val="3676551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Question 18: What is a Controller in Spring MVC?</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Just like MVC design pattern, Controller is the class that takes care of all the client requests and send them to the configured resources to handle it. In Spring MVC, </a:t>
            </a:r>
            <a:r>
              <a:rPr lang="en-US" dirty="0" err="1"/>
              <a:t>org.springframework.web.servlet.DispatcherServlet</a:t>
            </a:r>
            <a:r>
              <a:rPr lang="en-US" dirty="0"/>
              <a:t> is the front controller class that initializes the context based on the spring beans configurations.</a:t>
            </a:r>
          </a:p>
          <a:p>
            <a:r>
              <a:rPr lang="en-US" dirty="0"/>
              <a:t>A Controller class is responsible to handle different kind of client requests based on the request mappings. We can create a controller class by using </a:t>
            </a:r>
            <a:r>
              <a:rPr lang="en-US" b="1" dirty="0"/>
              <a:t>@Controller</a:t>
            </a:r>
            <a:r>
              <a:rPr lang="en-US" dirty="0"/>
              <a:t> annotation. Usually it’s used with </a:t>
            </a:r>
            <a:r>
              <a:rPr lang="en-US" b="1" dirty="0"/>
              <a:t>@</a:t>
            </a:r>
            <a:r>
              <a:rPr lang="en-US" b="1" dirty="0" err="1"/>
              <a:t>RequestMapping</a:t>
            </a:r>
            <a:r>
              <a:rPr lang="en-US" dirty="0" err="1"/>
              <a:t>annotation</a:t>
            </a:r>
            <a:r>
              <a:rPr lang="en-US" dirty="0"/>
              <a:t> to define handler methods for specific URI mapping</a:t>
            </a:r>
            <a:r>
              <a:rPr lang="en-US" dirty="0" smtClean="0"/>
              <a:t>.</a:t>
            </a:r>
            <a:endParaRPr lang="en-US" dirty="0"/>
          </a:p>
        </p:txBody>
      </p:sp>
    </p:spTree>
    <p:extLst>
      <p:ext uri="{BB962C8B-B14F-4D97-AF65-F5344CB8AC3E}">
        <p14:creationId xmlns:p14="http://schemas.microsoft.com/office/powerpoint/2010/main" val="2397641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Question 1:  What is Spring Framework?</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Spring is one of the most widely used Java EE frameworks. Spring framework core concepts are “</a:t>
            </a:r>
            <a:r>
              <a:rPr lang="en-US" b="1" dirty="0"/>
              <a:t>Dependency Injection</a:t>
            </a:r>
            <a:r>
              <a:rPr lang="en-US" dirty="0"/>
              <a:t>” and “</a:t>
            </a:r>
            <a:r>
              <a:rPr lang="en-US" b="1" dirty="0"/>
              <a:t>Aspect Oriented Programming</a:t>
            </a:r>
            <a:r>
              <a:rPr lang="en-US" dirty="0"/>
              <a:t>”.</a:t>
            </a:r>
          </a:p>
          <a:p>
            <a:r>
              <a:rPr lang="en-US" dirty="0"/>
              <a:t>Spring framework can be used in normal java applications also to achieve loose coupling between different components by implementing dependency injection and we can perform cross cutting tasks such as logging and authentication using spring support for aspect oriented programming.</a:t>
            </a:r>
          </a:p>
          <a:p>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1962661608"/>
      </p:ext>
    </p:extLst>
  </p:cSld>
  <p:clrMapOvr>
    <a:masterClrMapping/>
  </p:clrMapOvr>
  <mc:AlternateContent xmlns:mc="http://schemas.openxmlformats.org/markup-compatibility/2006">
    <mc:Choice xmlns:p14="http://schemas.microsoft.com/office/powerpoint/2010/main" Requires="p14">
      <p:transition spd="slow" p14:dur="2000" advTm="26480"/>
    </mc:Choice>
    <mc:Fallback>
      <p:transition spd="slow" advTm="264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7772400" cy="46038"/>
          </a:xfrm>
        </p:spPr>
        <p:txBody>
          <a:bodyPr>
            <a:normAutofit fontScale="90000"/>
          </a:bodyPr>
          <a:lstStyle/>
          <a:p>
            <a:r>
              <a:rPr lang="en-US" b="1" dirty="0"/>
              <a:t>Question 19: What’s the difference between @Component, @Controller, @Repository &amp; @Service annotations in Spring?</a:t>
            </a:r>
            <a:r>
              <a:rPr lang="en-US" dirty="0"/>
              <a:t/>
            </a:r>
            <a:br>
              <a:rPr lang="en-US" dirty="0"/>
            </a:br>
            <a:endParaRPr lang="en-US" dirty="0"/>
          </a:p>
        </p:txBody>
      </p:sp>
      <p:sp>
        <p:nvSpPr>
          <p:cNvPr id="3" name="Content Placeholder 2"/>
          <p:cNvSpPr>
            <a:spLocks noGrp="1"/>
          </p:cNvSpPr>
          <p:nvPr>
            <p:ph idx="1"/>
          </p:nvPr>
        </p:nvSpPr>
        <p:spPr>
          <a:xfrm>
            <a:off x="533400" y="2286000"/>
            <a:ext cx="8153400" cy="3840163"/>
          </a:xfrm>
        </p:spPr>
        <p:txBody>
          <a:bodyPr>
            <a:normAutofit fontScale="62500" lnSpcReduction="20000"/>
          </a:bodyPr>
          <a:lstStyle/>
          <a:p>
            <a:endParaRPr lang="en-US" b="1" dirty="0" smtClean="0"/>
          </a:p>
          <a:p>
            <a:r>
              <a:rPr lang="en-US" b="1" dirty="0" smtClean="0"/>
              <a:t>@</a:t>
            </a:r>
            <a:r>
              <a:rPr lang="en-US" b="1" dirty="0"/>
              <a:t>Component</a:t>
            </a:r>
            <a:r>
              <a:rPr lang="en-US" dirty="0"/>
              <a:t> is used to indicate that a class is a component. These classes are used for auto detection and configured as bean, when annotation based configurations are used.</a:t>
            </a:r>
          </a:p>
          <a:p>
            <a:r>
              <a:rPr lang="en-US" b="1" dirty="0"/>
              <a:t>@Controller</a:t>
            </a:r>
            <a:r>
              <a:rPr lang="en-US" dirty="0"/>
              <a:t> is a specific type of component, used in MVC applications and mostly used with </a:t>
            </a:r>
            <a:r>
              <a:rPr lang="en-US" dirty="0" err="1"/>
              <a:t>RequestMapping</a:t>
            </a:r>
            <a:r>
              <a:rPr lang="en-US" dirty="0"/>
              <a:t> annotation.</a:t>
            </a:r>
          </a:p>
          <a:p>
            <a:r>
              <a:rPr lang="en-US" b="1" dirty="0"/>
              <a:t>@Repository</a:t>
            </a:r>
            <a:r>
              <a:rPr lang="en-US" dirty="0"/>
              <a:t> annotation is used to indicate that a component is used as repository and a mechanism to store/retrieve/search data. We can apply this annotation with DAO pattern implementation classes.</a:t>
            </a:r>
          </a:p>
          <a:p>
            <a:r>
              <a:rPr lang="en-US" b="1" dirty="0"/>
              <a:t>@Service</a:t>
            </a:r>
            <a:r>
              <a:rPr lang="en-US" dirty="0"/>
              <a:t> is used to indicate that a class is a Service. Usually the business facade classes that provide some services are annotated with this.</a:t>
            </a:r>
          </a:p>
          <a:p>
            <a:r>
              <a:rPr lang="en-US" dirty="0"/>
              <a:t>We can use any of the above annotations for a class for auto-detection but different types are provided so that you can easily distinguish the purpose of the annotated classes</a:t>
            </a:r>
            <a:r>
              <a:rPr lang="en-US" dirty="0" smtClean="0"/>
              <a:t>.</a:t>
            </a:r>
            <a:endParaRPr lang="en-US" dirty="0"/>
          </a:p>
        </p:txBody>
      </p:sp>
    </p:spTree>
    <p:extLst>
      <p:ext uri="{BB962C8B-B14F-4D97-AF65-F5344CB8AC3E}">
        <p14:creationId xmlns:p14="http://schemas.microsoft.com/office/powerpoint/2010/main" val="1259556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normAutofit fontScale="90000"/>
          </a:bodyPr>
          <a:lstStyle/>
          <a:p>
            <a:r>
              <a:rPr lang="en-US" b="1" dirty="0"/>
              <a:t>Question 20: What is </a:t>
            </a:r>
            <a:r>
              <a:rPr lang="en-US" b="1" dirty="0" err="1"/>
              <a:t>DispatcherServlet</a:t>
            </a:r>
            <a:r>
              <a:rPr lang="en-US" b="1" dirty="0"/>
              <a:t> and </a:t>
            </a:r>
            <a:r>
              <a:rPr lang="en-US" b="1" dirty="0" err="1"/>
              <a:t>ContextLoaderListener</a:t>
            </a:r>
            <a:r>
              <a:rPr lang="en-US" b="1" dirty="0"/>
              <a:t>?</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err="1" smtClean="0"/>
              <a:t>DispatcherServlet</a:t>
            </a:r>
            <a:r>
              <a:rPr lang="en-US" dirty="0" smtClean="0"/>
              <a:t> </a:t>
            </a:r>
            <a:r>
              <a:rPr lang="en-US" dirty="0"/>
              <a:t>is the front controller in the Spring MVC application and it loads the spring bean configuration file and initialize all the beans that are configured. If annotations are enabled, it also scans the packages and configure any bean annotated with @Component, @Controller, @Repository or @Service annotations.</a:t>
            </a:r>
          </a:p>
          <a:p>
            <a:r>
              <a:rPr lang="en-US" dirty="0" err="1"/>
              <a:t>ContextLoaderListener</a:t>
            </a:r>
            <a:r>
              <a:rPr lang="en-US" dirty="0"/>
              <a:t> is the listener to start up and shut down Spring’s root </a:t>
            </a:r>
            <a:r>
              <a:rPr lang="en-US" dirty="0" err="1"/>
              <a:t>WebApplicationContext</a:t>
            </a:r>
            <a:r>
              <a:rPr lang="en-US" dirty="0"/>
              <a:t>. It’s important functions are to tie up the lifecycle of </a:t>
            </a:r>
            <a:r>
              <a:rPr lang="en-US" dirty="0" err="1"/>
              <a:t>ApplicationContext</a:t>
            </a:r>
            <a:r>
              <a:rPr lang="en-US" dirty="0"/>
              <a:t> to the lifecycle of the </a:t>
            </a:r>
            <a:r>
              <a:rPr lang="en-US" dirty="0" err="1"/>
              <a:t>ServletContext</a:t>
            </a:r>
            <a:r>
              <a:rPr lang="en-US" dirty="0"/>
              <a:t> and to automate the creation of </a:t>
            </a:r>
            <a:r>
              <a:rPr lang="en-US" dirty="0" err="1"/>
              <a:t>ApplicationContext</a:t>
            </a:r>
            <a:r>
              <a:rPr lang="en-US" dirty="0"/>
              <a:t>. We can use it to define shared beans that can be used across different spring contexts</a:t>
            </a:r>
            <a:r>
              <a:rPr lang="en-US" dirty="0" smtClean="0"/>
              <a:t>.</a:t>
            </a:r>
            <a:endParaRPr lang="en-US" dirty="0"/>
          </a:p>
        </p:txBody>
      </p:sp>
    </p:spTree>
    <p:extLst>
      <p:ext uri="{BB962C8B-B14F-4D97-AF65-F5344CB8AC3E}">
        <p14:creationId xmlns:p14="http://schemas.microsoft.com/office/powerpoint/2010/main" val="61377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normAutofit fontScale="90000"/>
          </a:bodyPr>
          <a:lstStyle/>
          <a:p>
            <a:r>
              <a:rPr lang="en-US" b="1" dirty="0"/>
              <a:t>Question 21: How to create </a:t>
            </a:r>
            <a:r>
              <a:rPr lang="en-US" b="1" dirty="0" err="1"/>
              <a:t>ApplicationContext</a:t>
            </a:r>
            <a:r>
              <a:rPr lang="en-US" b="1" dirty="0"/>
              <a:t> in a Java Program?</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r>
              <a:rPr lang="en-US" dirty="0" smtClean="0"/>
              <a:t>There </a:t>
            </a:r>
            <a:r>
              <a:rPr lang="en-US" dirty="0"/>
              <a:t>are following ways to create spring context in a standalone java program.</a:t>
            </a:r>
          </a:p>
          <a:p>
            <a:r>
              <a:rPr lang="en-US" b="1" dirty="0" err="1"/>
              <a:t>AnnotationConfigApplicationContext</a:t>
            </a:r>
            <a:r>
              <a:rPr lang="en-US" b="1" dirty="0"/>
              <a:t>: </a:t>
            </a:r>
            <a:r>
              <a:rPr lang="en-US" dirty="0"/>
              <a:t>If we are using Spring in standalone java applications and using annotations for Configuration, then we can use this to initialize the container and get the bean objects.</a:t>
            </a:r>
          </a:p>
          <a:p>
            <a:r>
              <a:rPr lang="en-US" b="1" dirty="0" err="1"/>
              <a:t>ClassPathXmlApplicationContext</a:t>
            </a:r>
            <a:r>
              <a:rPr lang="en-US" b="1" dirty="0"/>
              <a:t>:</a:t>
            </a:r>
            <a:r>
              <a:rPr lang="en-US" dirty="0"/>
              <a:t> If we have spring bean configuration xml file in standalone application, then we can use this class to load the file and get the container object.</a:t>
            </a:r>
          </a:p>
          <a:p>
            <a:r>
              <a:rPr lang="en-US" b="1" dirty="0" err="1"/>
              <a:t>FileSystemXmlApplicationContext</a:t>
            </a:r>
            <a:r>
              <a:rPr lang="en-US" b="1" dirty="0"/>
              <a:t>:</a:t>
            </a:r>
            <a:r>
              <a:rPr lang="en-US" dirty="0"/>
              <a:t> This is similar to </a:t>
            </a:r>
            <a:r>
              <a:rPr lang="en-US" dirty="0" err="1"/>
              <a:t>ClassPathXmlApplicationContext</a:t>
            </a:r>
            <a:r>
              <a:rPr lang="en-US" dirty="0"/>
              <a:t> except that the xml configuration file can be loaded from anywhere in the file system.</a:t>
            </a:r>
          </a:p>
          <a:p>
            <a:endParaRPr lang="en-US" dirty="0"/>
          </a:p>
        </p:txBody>
      </p:sp>
    </p:spTree>
    <p:extLst>
      <p:ext uri="{BB962C8B-B14F-4D97-AF65-F5344CB8AC3E}">
        <p14:creationId xmlns:p14="http://schemas.microsoft.com/office/powerpoint/2010/main" val="3002950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ormAutofit fontScale="90000"/>
          </a:bodyPr>
          <a:lstStyle/>
          <a:p>
            <a:r>
              <a:rPr lang="en-US" b="1" dirty="0"/>
              <a:t>Question 22: What are the minimum configurations needed to create Spring MVC application?</a:t>
            </a: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endParaRPr lang="en-US" dirty="0" smtClean="0"/>
          </a:p>
          <a:p>
            <a:pPr marL="0" indent="0">
              <a:buNone/>
            </a:pPr>
            <a:endParaRPr lang="en-US" dirty="0" smtClean="0"/>
          </a:p>
          <a:p>
            <a:r>
              <a:rPr lang="en-US" dirty="0"/>
              <a:t>For creating a simple Spring MVC application, we would need to do following tasks.</a:t>
            </a:r>
          </a:p>
          <a:p>
            <a:pPr lvl="0"/>
            <a:r>
              <a:rPr lang="en-US" dirty="0"/>
              <a:t>Add spring-context and spring-</a:t>
            </a:r>
            <a:r>
              <a:rPr lang="en-US" dirty="0" err="1"/>
              <a:t>webmvc</a:t>
            </a:r>
            <a:r>
              <a:rPr lang="en-US" dirty="0"/>
              <a:t> dependencies in the project.</a:t>
            </a:r>
          </a:p>
          <a:p>
            <a:pPr lvl="0"/>
            <a:r>
              <a:rPr lang="en-US" dirty="0"/>
              <a:t>Configure </a:t>
            </a:r>
            <a:r>
              <a:rPr lang="en-US" dirty="0" err="1"/>
              <a:t>DispatcherServlet</a:t>
            </a:r>
            <a:r>
              <a:rPr lang="en-US" dirty="0"/>
              <a:t> in the web.xml file to handle requests through spring container.</a:t>
            </a:r>
          </a:p>
          <a:p>
            <a:pPr lvl="0"/>
            <a:r>
              <a:rPr lang="en-US" dirty="0"/>
              <a:t>Spring bean configuration file to define beans, if using annotations then it has to be configured here. Also we need to configure view resolver for view pages.</a:t>
            </a:r>
          </a:p>
          <a:p>
            <a:pPr lvl="0"/>
            <a:r>
              <a:rPr lang="en-US" dirty="0"/>
              <a:t>Controller class with request mappings defined to handle the client requests.</a:t>
            </a:r>
          </a:p>
          <a:p>
            <a:pPr lvl="0"/>
            <a:r>
              <a:rPr lang="en-US" dirty="0"/>
              <a:t>Above steps should be enough to create a simple Spring MVC Hello World application.</a:t>
            </a:r>
          </a:p>
          <a:p>
            <a:pPr marL="0" indent="0">
              <a:buNone/>
            </a:pPr>
            <a:endParaRPr lang="en-US" dirty="0"/>
          </a:p>
        </p:txBody>
      </p:sp>
    </p:spTree>
    <p:extLst>
      <p:ext uri="{BB962C8B-B14F-4D97-AF65-F5344CB8AC3E}">
        <p14:creationId xmlns:p14="http://schemas.microsoft.com/office/powerpoint/2010/main" val="12784954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normAutofit fontScale="90000"/>
          </a:bodyPr>
          <a:lstStyle/>
          <a:p>
            <a:r>
              <a:rPr lang="en-US" b="1" dirty="0"/>
              <a:t>Question 23: How would you relate Spring MVC Framework to MVC architecture?</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r>
              <a:rPr lang="en-US" dirty="0" smtClean="0"/>
              <a:t>As </a:t>
            </a:r>
            <a:r>
              <a:rPr lang="en-US" dirty="0"/>
              <a:t>the name suggests Spring MVC is built on top of Model-View-Controller architecture. </a:t>
            </a:r>
            <a:r>
              <a:rPr lang="en-US" dirty="0" err="1"/>
              <a:t>DispatcherServlet</a:t>
            </a:r>
            <a:r>
              <a:rPr lang="en-US" dirty="0"/>
              <a:t> is the Front Controller in the Spring MVC application that takes care of all the incoming requests and delegate it to different controller handler methods.</a:t>
            </a:r>
          </a:p>
          <a:p>
            <a:r>
              <a:rPr lang="en-US" dirty="0"/>
              <a:t>Model can be any Java Bean in the Spring Framework, just like any other MVC framework Spring provides automatic binding of form data to java beans. We can set model beans as attributes to be used in the view pages.</a:t>
            </a:r>
          </a:p>
          <a:p>
            <a:r>
              <a:rPr lang="en-US" dirty="0"/>
              <a:t>View Pages can be JSP, static HTMLs etc. and view resolvers are responsible for finding the correct view page. Once the view page is identified, control is given back to the </a:t>
            </a:r>
            <a:r>
              <a:rPr lang="en-US" dirty="0" err="1"/>
              <a:t>DispatcherServlet</a:t>
            </a:r>
            <a:r>
              <a:rPr lang="en-US" dirty="0"/>
              <a:t> controller. </a:t>
            </a:r>
            <a:r>
              <a:rPr lang="en-US" dirty="0" err="1"/>
              <a:t>DispatcherServlet</a:t>
            </a:r>
            <a:r>
              <a:rPr lang="en-US" dirty="0"/>
              <a:t> is responsible for rendering the view and returning the final response to the client.</a:t>
            </a:r>
          </a:p>
          <a:p>
            <a:endParaRPr lang="en-US" dirty="0"/>
          </a:p>
        </p:txBody>
      </p:sp>
    </p:spTree>
    <p:extLst>
      <p:ext uri="{BB962C8B-B14F-4D97-AF65-F5344CB8AC3E}">
        <p14:creationId xmlns:p14="http://schemas.microsoft.com/office/powerpoint/2010/main" val="39445600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a:t>Question 24: What are some of the important Spring annotations you have used?</a:t>
            </a:r>
            <a:r>
              <a:rPr lang="en-US" dirty="0"/>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r>
              <a:rPr lang="en-US" dirty="0" smtClean="0"/>
              <a:t>Some </a:t>
            </a:r>
            <a:r>
              <a:rPr lang="en-US" dirty="0"/>
              <a:t>of the Spring annotations that I have used in my project are:</a:t>
            </a:r>
          </a:p>
          <a:p>
            <a:r>
              <a:rPr lang="en-US" b="1" dirty="0"/>
              <a:t>@Controller</a:t>
            </a:r>
            <a:r>
              <a:rPr lang="en-US" dirty="0"/>
              <a:t> – for controller classes in Spring MVC project.</a:t>
            </a:r>
            <a:br>
              <a:rPr lang="en-US" dirty="0"/>
            </a:br>
            <a:r>
              <a:rPr lang="en-US" b="1" dirty="0"/>
              <a:t>@</a:t>
            </a:r>
            <a:r>
              <a:rPr lang="en-US" b="1" dirty="0" err="1"/>
              <a:t>RequestMapping</a:t>
            </a:r>
            <a:r>
              <a:rPr lang="en-US" dirty="0"/>
              <a:t> – for configuring URI mapping in controller handler methods. This is a very important annotation.</a:t>
            </a:r>
            <a:br>
              <a:rPr lang="en-US" dirty="0"/>
            </a:br>
            <a:r>
              <a:rPr lang="en-US" b="1" dirty="0"/>
              <a:t>@</a:t>
            </a:r>
            <a:r>
              <a:rPr lang="en-US" b="1" dirty="0" err="1"/>
              <a:t>ResponseBody</a:t>
            </a:r>
            <a:r>
              <a:rPr lang="en-US" dirty="0"/>
              <a:t> – for sending Object as response, usually for sending XML or JSON data as response.</a:t>
            </a:r>
            <a:br>
              <a:rPr lang="en-US" dirty="0"/>
            </a:br>
            <a:r>
              <a:rPr lang="en-US" b="1" dirty="0"/>
              <a:t>@</a:t>
            </a:r>
            <a:r>
              <a:rPr lang="en-US" b="1" dirty="0" err="1"/>
              <a:t>PathVariable</a:t>
            </a:r>
            <a:r>
              <a:rPr lang="en-US" dirty="0"/>
              <a:t> – for mapping dynamic values from the URI to handler method arguments.</a:t>
            </a:r>
            <a:br>
              <a:rPr lang="en-US" dirty="0"/>
            </a:br>
            <a:r>
              <a:rPr lang="en-US" b="1" dirty="0"/>
              <a:t>@</a:t>
            </a:r>
            <a:r>
              <a:rPr lang="en-US" b="1" dirty="0" err="1"/>
              <a:t>Autowired</a:t>
            </a:r>
            <a:r>
              <a:rPr lang="en-US" dirty="0"/>
              <a:t> – for </a:t>
            </a:r>
            <a:r>
              <a:rPr lang="en-US" dirty="0" err="1"/>
              <a:t>autowiring</a:t>
            </a:r>
            <a:r>
              <a:rPr lang="en-US" dirty="0"/>
              <a:t> dependencies in spring beans.</a:t>
            </a:r>
            <a:br>
              <a:rPr lang="en-US" dirty="0"/>
            </a:br>
            <a:r>
              <a:rPr lang="en-US" b="1" dirty="0"/>
              <a:t>@Qualifier</a:t>
            </a:r>
            <a:r>
              <a:rPr lang="en-US" dirty="0"/>
              <a:t> – with @</a:t>
            </a:r>
            <a:r>
              <a:rPr lang="en-US" dirty="0" err="1"/>
              <a:t>Autowired</a:t>
            </a:r>
            <a:r>
              <a:rPr lang="en-US" dirty="0"/>
              <a:t> annotation to avoid confusion when multiple instances of bean type is present.</a:t>
            </a:r>
            <a:br>
              <a:rPr lang="en-US" dirty="0"/>
            </a:br>
            <a:r>
              <a:rPr lang="en-US" b="1" dirty="0"/>
              <a:t>@Service</a:t>
            </a:r>
            <a:r>
              <a:rPr lang="en-US" dirty="0"/>
              <a:t> – for service classes.</a:t>
            </a:r>
            <a:br>
              <a:rPr lang="en-US" dirty="0"/>
            </a:br>
            <a:r>
              <a:rPr lang="en-US" b="1" dirty="0"/>
              <a:t>@Scope</a:t>
            </a:r>
            <a:r>
              <a:rPr lang="en-US" dirty="0"/>
              <a:t> – for configuring scope of the spring bean.</a:t>
            </a:r>
            <a:br>
              <a:rPr lang="en-US" dirty="0"/>
            </a:br>
            <a:r>
              <a:rPr lang="en-US" b="1" dirty="0"/>
              <a:t>@Configuration, @</a:t>
            </a:r>
            <a:r>
              <a:rPr lang="en-US" b="1" dirty="0" err="1"/>
              <a:t>ComponentScan</a:t>
            </a:r>
            <a:r>
              <a:rPr lang="en-US" b="1" dirty="0"/>
              <a:t> and @Bean</a:t>
            </a:r>
            <a:r>
              <a:rPr lang="en-US" dirty="0"/>
              <a:t> – for java based configurations.</a:t>
            </a:r>
            <a:br>
              <a:rPr lang="en-US" dirty="0"/>
            </a:br>
            <a:r>
              <a:rPr lang="en-US" dirty="0" err="1"/>
              <a:t>AspectJ</a:t>
            </a:r>
            <a:r>
              <a:rPr lang="en-US" dirty="0"/>
              <a:t> annotations for configuring aspects and advices, </a:t>
            </a:r>
            <a:r>
              <a:rPr lang="en-US" b="1" dirty="0"/>
              <a:t>@Aspect, @Before, @After, @Around, @</a:t>
            </a:r>
            <a:r>
              <a:rPr lang="en-US" b="1" dirty="0" err="1"/>
              <a:t>Pointcut</a:t>
            </a:r>
            <a:r>
              <a:rPr lang="en-US" dirty="0" err="1"/>
              <a:t>etc</a:t>
            </a:r>
            <a:r>
              <a:rPr lang="en-US" dirty="0" smtClean="0"/>
              <a:t>.</a:t>
            </a:r>
            <a:endParaRPr lang="en-US" dirty="0"/>
          </a:p>
        </p:txBody>
      </p:sp>
    </p:spTree>
    <p:extLst>
      <p:ext uri="{BB962C8B-B14F-4D97-AF65-F5344CB8AC3E}">
        <p14:creationId xmlns:p14="http://schemas.microsoft.com/office/powerpoint/2010/main" val="26592840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Question 25: How would you achieve Transaction Management in Spring?</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Spring framework provides transaction management support through Declarative Transaction Management as well as programmatic transaction management. Declarative transaction management is most widely used because it’s easy to use and works in most of the cases.</a:t>
            </a:r>
          </a:p>
          <a:p>
            <a:r>
              <a:rPr lang="en-US" dirty="0"/>
              <a:t>We use annotate a method with @Transactional annotation for Declarative transaction management. We need to configure transaction manager for the </a:t>
            </a:r>
            <a:r>
              <a:rPr lang="en-US" dirty="0" err="1"/>
              <a:t>DataSource</a:t>
            </a:r>
            <a:r>
              <a:rPr lang="en-US" dirty="0"/>
              <a:t> in the spring bean configuration file.</a:t>
            </a:r>
          </a:p>
          <a:p>
            <a:pPr latinLnBrk="1"/>
            <a:r>
              <a:rPr lang="en-US" dirty="0"/>
              <a:t>&lt;bean id="</a:t>
            </a:r>
            <a:r>
              <a:rPr lang="en-US" dirty="0" err="1"/>
              <a:t>transactionManager</a:t>
            </a:r>
            <a:r>
              <a:rPr lang="en-US" dirty="0"/>
              <a:t>" class="org.springframework.jdbc.datasource.DataSourceTransactionManager"&gt;</a:t>
            </a:r>
          </a:p>
          <a:p>
            <a:pPr latinLnBrk="1"/>
            <a:r>
              <a:rPr lang="en-US" dirty="0"/>
              <a:t>&lt;property name="</a:t>
            </a:r>
            <a:r>
              <a:rPr lang="en-US" dirty="0" err="1"/>
              <a:t>dataSource</a:t>
            </a:r>
            <a:r>
              <a:rPr lang="en-US" dirty="0"/>
              <a:t>" ref="</a:t>
            </a:r>
            <a:r>
              <a:rPr lang="en-US" dirty="0" err="1"/>
              <a:t>dataSource</a:t>
            </a:r>
            <a:r>
              <a:rPr lang="en-US" dirty="0"/>
              <a:t>" /&gt;</a:t>
            </a:r>
          </a:p>
          <a:p>
            <a:pPr latinLnBrk="1"/>
            <a:r>
              <a:rPr lang="en-US" dirty="0"/>
              <a:t>&lt;/bean&gt;</a:t>
            </a:r>
          </a:p>
          <a:p>
            <a:pPr marL="0" indent="0">
              <a:buNone/>
            </a:pPr>
            <a:endParaRPr lang="en-US" dirty="0"/>
          </a:p>
        </p:txBody>
      </p:sp>
    </p:spTree>
    <p:extLst>
      <p:ext uri="{BB962C8B-B14F-4D97-AF65-F5344CB8AC3E}">
        <p14:creationId xmlns:p14="http://schemas.microsoft.com/office/powerpoint/2010/main" val="2656638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Technology4nextvision</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Please Subscribe my channel for New Update!</a:t>
            </a:r>
            <a:endParaRPr lang="en-US" dirty="0"/>
          </a:p>
        </p:txBody>
      </p:sp>
    </p:spTree>
    <p:extLst>
      <p:ext uri="{BB962C8B-B14F-4D97-AF65-F5344CB8AC3E}">
        <p14:creationId xmlns:p14="http://schemas.microsoft.com/office/powerpoint/2010/main" val="186240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Question 2:  What are some of the important features and advantages of Spring Framework</a:t>
            </a:r>
            <a:r>
              <a:rPr lang="en-US" b="1" dirty="0" smtClean="0"/>
              <a:t>?</a:t>
            </a:r>
            <a:endParaRPr lang="en-US" dirty="0"/>
          </a:p>
        </p:txBody>
      </p:sp>
      <p:sp>
        <p:nvSpPr>
          <p:cNvPr id="3" name="Content Placeholder 2"/>
          <p:cNvSpPr>
            <a:spLocks noGrp="1"/>
          </p:cNvSpPr>
          <p:nvPr>
            <p:ph idx="1"/>
          </p:nvPr>
        </p:nvSpPr>
        <p:spPr/>
        <p:txBody>
          <a:bodyPr>
            <a:noAutofit/>
          </a:bodyPr>
          <a:lstStyle/>
          <a:p>
            <a:endParaRPr lang="en-US" sz="1800" dirty="0" smtClean="0"/>
          </a:p>
          <a:p>
            <a:r>
              <a:rPr lang="en-US" sz="1800" dirty="0" smtClean="0"/>
              <a:t>Spring </a:t>
            </a:r>
            <a:r>
              <a:rPr lang="en-US" sz="1800" dirty="0"/>
              <a:t>Framework is built on top of two design concepts – Dependency Injection and Aspect Oriented Programming.</a:t>
            </a:r>
          </a:p>
          <a:p>
            <a:r>
              <a:rPr lang="en-US" sz="1800" dirty="0"/>
              <a:t>Some of the features of spring framework are:</a:t>
            </a:r>
          </a:p>
          <a:p>
            <a:pPr lvl="0"/>
            <a:r>
              <a:rPr lang="en-US" sz="1800" dirty="0"/>
              <a:t>Lightweight and very little overhead of using framework for our development.</a:t>
            </a:r>
          </a:p>
          <a:p>
            <a:pPr lvl="0"/>
            <a:r>
              <a:rPr lang="en-US" sz="1800" dirty="0"/>
              <a:t>Dependency Injection or Inversion of Control to write components that are independent of each other, spring container takes care of wiring them together to achieve our work.</a:t>
            </a:r>
          </a:p>
          <a:p>
            <a:pPr lvl="0"/>
            <a:r>
              <a:rPr lang="en-US" sz="1800" dirty="0"/>
              <a:t>Spring </a:t>
            </a:r>
            <a:r>
              <a:rPr lang="en-US" sz="1800" dirty="0" err="1"/>
              <a:t>IoC</a:t>
            </a:r>
            <a:r>
              <a:rPr lang="en-US" sz="1800" dirty="0"/>
              <a:t> container manages Spring Bean life cycle and project specific configurations such as JNDI lookup.</a:t>
            </a:r>
          </a:p>
          <a:p>
            <a:pPr lvl="0"/>
            <a:r>
              <a:rPr lang="en-US" sz="1800" dirty="0"/>
              <a:t>Spring MVC framework can be used to create web applications as well as restful web services capable of returning XML as well as JSON response.</a:t>
            </a:r>
          </a:p>
          <a:p>
            <a:pPr lvl="0"/>
            <a:r>
              <a:rPr lang="en-US" sz="1800" dirty="0"/>
              <a:t>Support for transaction management, JDBC operations, File uploading, Exception Handling </a:t>
            </a:r>
            <a:r>
              <a:rPr lang="en-US" sz="1800" dirty="0" err="1"/>
              <a:t>etc</a:t>
            </a:r>
            <a:r>
              <a:rPr lang="en-US" sz="1800" dirty="0"/>
              <a:t> with very little configurations, either by using annotations or by spring bean configuration file.</a:t>
            </a:r>
          </a:p>
          <a:p>
            <a:endParaRPr lang="en-US" sz="1800"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402330877"/>
      </p:ext>
    </p:extLst>
  </p:cSld>
  <p:clrMapOvr>
    <a:masterClrMapping/>
  </p:clrMapOvr>
  <mc:AlternateContent xmlns:mc="http://schemas.openxmlformats.org/markup-compatibility/2006">
    <mc:Choice xmlns:p14="http://schemas.microsoft.com/office/powerpoint/2010/main" Requires="p14">
      <p:transition spd="slow" p14:dur="2000" advTm="50327"/>
    </mc:Choice>
    <mc:Fallback>
      <p:transition spd="slow" advTm="503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Question 3: What do you understand by Dependency Injection?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Dependency Injection design pattern allows us to remove the hard-coded dependencies and make our application loosely coupled, extendable and maintainable. We can implement dependency injection pattern to move the dependency resolution from compile-time to runtime.</a:t>
            </a:r>
          </a:p>
          <a:p>
            <a:r>
              <a:rPr lang="en-US" dirty="0"/>
              <a:t>Some of the benefits of using Dependency Injection are: Separation of Concerns, Boilerplate Code reduction, Configurable components and easy unit testing.</a:t>
            </a:r>
          </a:p>
          <a:p>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012471069"/>
      </p:ext>
    </p:extLst>
  </p:cSld>
  <p:clrMapOvr>
    <a:masterClrMapping/>
  </p:clrMapOvr>
  <mc:AlternateContent xmlns:mc="http://schemas.openxmlformats.org/markup-compatibility/2006">
    <mc:Choice xmlns:p14="http://schemas.microsoft.com/office/powerpoint/2010/main" Requires="p14">
      <p:transition spd="slow" p14:dur="2000" advTm="46527"/>
    </mc:Choice>
    <mc:Fallback>
      <p:transition spd="slow" advTm="465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Question 4:  How do we implement DI in Spring Framework?</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We can use Spring XML based as well as Annotation based configuration to implement DI in spring applications</a:t>
            </a: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1495597152"/>
      </p:ext>
    </p:extLst>
  </p:cSld>
  <p:clrMapOvr>
    <a:masterClrMapping/>
  </p:clrMapOvr>
  <mc:AlternateContent xmlns:mc="http://schemas.openxmlformats.org/markup-compatibility/2006">
    <mc:Choice xmlns:p14="http://schemas.microsoft.com/office/powerpoint/2010/main" Requires="p14">
      <p:transition spd="slow" p14:dur="2000" advTm="5693"/>
    </mc:Choice>
    <mc:Fallback>
      <p:transition spd="slow" advTm="569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Question 5:  Name some of the important Spring Modules?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Some of the important Spring Framework modules are:</a:t>
            </a:r>
          </a:p>
          <a:p>
            <a:r>
              <a:rPr lang="en-US" b="1" dirty="0"/>
              <a:t>Spring Context</a:t>
            </a:r>
            <a:r>
              <a:rPr lang="en-US" dirty="0"/>
              <a:t> – for dependency injection.</a:t>
            </a:r>
            <a:br>
              <a:rPr lang="en-US" dirty="0"/>
            </a:br>
            <a:r>
              <a:rPr lang="en-US" b="1" dirty="0"/>
              <a:t>Spring AOP</a:t>
            </a:r>
            <a:r>
              <a:rPr lang="en-US" dirty="0"/>
              <a:t> – for aspect oriented programming.</a:t>
            </a:r>
            <a:br>
              <a:rPr lang="en-US" dirty="0"/>
            </a:br>
            <a:r>
              <a:rPr lang="en-US" b="1" dirty="0"/>
              <a:t>Spring DAO</a:t>
            </a:r>
            <a:r>
              <a:rPr lang="en-US" dirty="0"/>
              <a:t> – for database operations using DAO pattern</a:t>
            </a:r>
            <a:br>
              <a:rPr lang="en-US" dirty="0"/>
            </a:br>
            <a:r>
              <a:rPr lang="en-US" b="1" dirty="0"/>
              <a:t>Spring JDBC</a:t>
            </a:r>
            <a:r>
              <a:rPr lang="en-US" dirty="0"/>
              <a:t> – for JDBC and </a:t>
            </a:r>
            <a:r>
              <a:rPr lang="en-US" dirty="0" err="1"/>
              <a:t>DataSource</a:t>
            </a:r>
            <a:r>
              <a:rPr lang="en-US" dirty="0"/>
              <a:t> support.</a:t>
            </a:r>
            <a:br>
              <a:rPr lang="en-US" dirty="0"/>
            </a:br>
            <a:r>
              <a:rPr lang="en-US" b="1" dirty="0"/>
              <a:t>Spring ORM</a:t>
            </a:r>
            <a:r>
              <a:rPr lang="en-US" dirty="0"/>
              <a:t> – for ORM tools support such as Hibernate</a:t>
            </a:r>
            <a:br>
              <a:rPr lang="en-US" dirty="0"/>
            </a:br>
            <a:r>
              <a:rPr lang="en-US" b="1" dirty="0"/>
              <a:t>Spring Web Module</a:t>
            </a:r>
            <a:r>
              <a:rPr lang="en-US" dirty="0"/>
              <a:t> – for creating web applications.</a:t>
            </a:r>
            <a:br>
              <a:rPr lang="en-US" dirty="0"/>
            </a:br>
            <a:r>
              <a:rPr lang="en-US" b="1" dirty="0"/>
              <a:t>Spring MVC</a:t>
            </a:r>
            <a:r>
              <a:rPr lang="en-US" dirty="0"/>
              <a:t> – Model-View-Controller implementation for creating web applications, web services etc.</a:t>
            </a:r>
          </a:p>
          <a:p>
            <a:endParaRPr lang="en-US" dirty="0"/>
          </a:p>
        </p:txBody>
      </p:sp>
    </p:spTree>
    <p:extLst>
      <p:ext uri="{BB962C8B-B14F-4D97-AF65-F5344CB8AC3E}">
        <p14:creationId xmlns:p14="http://schemas.microsoft.com/office/powerpoint/2010/main" val="1450034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Question 6:  What do you understand by Aspect Oriented Programming?</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Enterprise applications have some common cross-cutting concerns that is applicable for different types of Objects and application modules, such as logging, transaction management, data validation, authentication etc. In Object Oriented Programming, modularity of application is achieved by Classes whereas in AOP application modularity is achieved by Aspects and they are configured to cut across different classes methods.</a:t>
            </a:r>
          </a:p>
          <a:p>
            <a:r>
              <a:rPr lang="en-US" dirty="0"/>
              <a:t>AOP takes out the direct dependency of cross-cutting tasks from classes that is not possible in normal object oriented programming. For example, we can have a separate class for logging but again the classes will have to call these methods for logging the data.</a:t>
            </a:r>
          </a:p>
          <a:p>
            <a:endParaRPr lang="en-US" dirty="0"/>
          </a:p>
        </p:txBody>
      </p:sp>
    </p:spTree>
    <p:extLst>
      <p:ext uri="{BB962C8B-B14F-4D97-AF65-F5344CB8AC3E}">
        <p14:creationId xmlns:p14="http://schemas.microsoft.com/office/powerpoint/2010/main" val="1097041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b="1" dirty="0"/>
              <a:t>Question 7: What is Aspect, Advice, </a:t>
            </a:r>
            <a:r>
              <a:rPr lang="en-US" b="1" dirty="0" err="1"/>
              <a:t>Pointcut</a:t>
            </a:r>
            <a:r>
              <a:rPr lang="en-US" b="1" dirty="0"/>
              <a:t>, </a:t>
            </a:r>
            <a:r>
              <a:rPr lang="en-US" b="1" dirty="0" err="1"/>
              <a:t>JointPoint</a:t>
            </a:r>
            <a:r>
              <a:rPr lang="en-US" b="1" dirty="0"/>
              <a:t> and Advice Arguments in AOP?</a:t>
            </a:r>
            <a:r>
              <a:rPr lang="en-US" dirty="0"/>
              <a:t/>
            </a:r>
            <a:br>
              <a:rPr lang="en-US" dirty="0"/>
            </a:br>
            <a:endParaRPr lang="en-US" dirty="0"/>
          </a:p>
        </p:txBody>
      </p:sp>
      <p:sp>
        <p:nvSpPr>
          <p:cNvPr id="3" name="Content Placeholder 2"/>
          <p:cNvSpPr>
            <a:spLocks noGrp="1"/>
          </p:cNvSpPr>
          <p:nvPr>
            <p:ph idx="1"/>
          </p:nvPr>
        </p:nvSpPr>
        <p:spPr/>
        <p:txBody>
          <a:bodyPr>
            <a:noAutofit/>
          </a:bodyPr>
          <a:lstStyle/>
          <a:p>
            <a:endParaRPr lang="en-US" sz="1600" b="1" dirty="0" smtClean="0"/>
          </a:p>
          <a:p>
            <a:endParaRPr lang="en-US" sz="1600" b="1" dirty="0"/>
          </a:p>
          <a:p>
            <a:r>
              <a:rPr lang="en-US" sz="1600" b="1" dirty="0" smtClean="0"/>
              <a:t>Aspect</a:t>
            </a:r>
            <a:r>
              <a:rPr lang="en-US" sz="1600" b="1" dirty="0"/>
              <a:t>:</a:t>
            </a:r>
            <a:r>
              <a:rPr lang="en-US" sz="1600" dirty="0"/>
              <a:t> Aspect is a class that implements cross-cutting concerns, such as transaction management. Aspects can be a normal class configured and then configured in Spring Bean configuration file or we can use Spring </a:t>
            </a:r>
            <a:r>
              <a:rPr lang="en-US" sz="1600" dirty="0" err="1"/>
              <a:t>AspectJ</a:t>
            </a:r>
            <a:r>
              <a:rPr lang="en-US" sz="1600" dirty="0"/>
              <a:t> support to declare a class as Aspect using @Aspect annotation.</a:t>
            </a:r>
          </a:p>
          <a:p>
            <a:r>
              <a:rPr lang="en-US" sz="1600" b="1" dirty="0"/>
              <a:t>Advice:</a:t>
            </a:r>
            <a:r>
              <a:rPr lang="en-US" sz="1600" dirty="0"/>
              <a:t> Advice is the action taken for a particular join point. In terms of programming, they are methods that gets executed when a specific join point with matching </a:t>
            </a:r>
            <a:r>
              <a:rPr lang="en-US" sz="1600" dirty="0" err="1"/>
              <a:t>pointcut</a:t>
            </a:r>
            <a:r>
              <a:rPr lang="en-US" sz="1600" dirty="0"/>
              <a:t> is reached in the application</a:t>
            </a:r>
          </a:p>
          <a:p>
            <a:r>
              <a:rPr lang="en-US" sz="1600" b="1" dirty="0" err="1"/>
              <a:t>Pointcut</a:t>
            </a:r>
            <a:r>
              <a:rPr lang="en-US" sz="1600" b="1" dirty="0"/>
              <a:t>:</a:t>
            </a:r>
            <a:r>
              <a:rPr lang="en-US" sz="1600" dirty="0"/>
              <a:t> </a:t>
            </a:r>
            <a:r>
              <a:rPr lang="en-US" sz="1600" dirty="0" err="1"/>
              <a:t>Pointcut</a:t>
            </a:r>
            <a:r>
              <a:rPr lang="en-US" sz="1600" dirty="0"/>
              <a:t> are regular expressions that is matched with join points to determine whether advice needs to be executed or not. </a:t>
            </a:r>
            <a:r>
              <a:rPr lang="en-US" sz="1600" dirty="0" err="1"/>
              <a:t>Pointcut</a:t>
            </a:r>
            <a:r>
              <a:rPr lang="en-US" sz="1600" dirty="0"/>
              <a:t> uses different kinds of expressions that are matched with the join points. Spring framework uses the </a:t>
            </a:r>
            <a:r>
              <a:rPr lang="en-US" sz="1600" dirty="0" err="1"/>
              <a:t>AspectJ</a:t>
            </a:r>
            <a:r>
              <a:rPr lang="en-US" sz="1600" dirty="0"/>
              <a:t> </a:t>
            </a:r>
            <a:r>
              <a:rPr lang="en-US" sz="1600" dirty="0" err="1"/>
              <a:t>pointcut</a:t>
            </a:r>
            <a:r>
              <a:rPr lang="en-US" sz="1600" dirty="0"/>
              <a:t> expression language for determining the join points where advice methods will be applied.</a:t>
            </a:r>
          </a:p>
          <a:p>
            <a:r>
              <a:rPr lang="en-US" sz="1600" b="1" dirty="0"/>
              <a:t>Join Point:</a:t>
            </a:r>
            <a:r>
              <a:rPr lang="en-US" sz="1600" dirty="0"/>
              <a:t> A join point is the specific point in the application such as method execution, exception handling, changing object variable values etc. In Spring AOP a join points is always the execution of a method.</a:t>
            </a:r>
          </a:p>
          <a:p>
            <a:r>
              <a:rPr lang="en-US" sz="1600" b="1" dirty="0"/>
              <a:t>Advice Arguments:</a:t>
            </a:r>
            <a:r>
              <a:rPr lang="en-US" sz="1600" dirty="0"/>
              <a:t> We can pass arguments in the advice methods. We can use </a:t>
            </a:r>
            <a:r>
              <a:rPr lang="en-US" sz="1600" dirty="0" err="1"/>
              <a:t>args</a:t>
            </a:r>
            <a:r>
              <a:rPr lang="en-US" sz="1600" dirty="0"/>
              <a:t>() expression in the </a:t>
            </a:r>
            <a:r>
              <a:rPr lang="en-US" sz="1600" dirty="0" err="1"/>
              <a:t>pointcut</a:t>
            </a:r>
            <a:r>
              <a:rPr lang="en-US" sz="1600" dirty="0"/>
              <a:t> to be applied to any method that matches the argument pattern. If we use this, then we need to use the same name in the advice method from where argument type is determined.</a:t>
            </a:r>
          </a:p>
          <a:p>
            <a:endParaRPr lang="en-US" sz="1600" dirty="0"/>
          </a:p>
        </p:txBody>
      </p:sp>
    </p:spTree>
    <p:extLst>
      <p:ext uri="{BB962C8B-B14F-4D97-AF65-F5344CB8AC3E}">
        <p14:creationId xmlns:p14="http://schemas.microsoft.com/office/powerpoint/2010/main" val="602673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077200" cy="731838"/>
          </a:xfrm>
        </p:spPr>
        <p:txBody>
          <a:bodyPr>
            <a:normAutofit fontScale="90000"/>
          </a:bodyPr>
          <a:lstStyle/>
          <a:p>
            <a:r>
              <a:rPr lang="en-US" b="1" dirty="0"/>
              <a:t>Question 8: What is the difference between Spring AOP and </a:t>
            </a:r>
            <a:r>
              <a:rPr lang="en-US" b="1" dirty="0" err="1"/>
              <a:t>AspectJ</a:t>
            </a:r>
            <a:r>
              <a:rPr lang="en-US" b="1" dirty="0"/>
              <a:t> AOP?</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err="1"/>
              <a:t>AspectJ</a:t>
            </a:r>
            <a:r>
              <a:rPr lang="en-US" dirty="0"/>
              <a:t> is the industry-standard implementation for Aspect Oriented Programming whereas Spring implements AOP for some cases. Main differences between Spring AOP and </a:t>
            </a:r>
            <a:r>
              <a:rPr lang="en-US" dirty="0" err="1"/>
              <a:t>AspectJ</a:t>
            </a:r>
            <a:r>
              <a:rPr lang="en-US" dirty="0"/>
              <a:t> are:</a:t>
            </a:r>
          </a:p>
          <a:p>
            <a:r>
              <a:rPr lang="en-US" dirty="0"/>
              <a:t>Spring AOP is simpler to use than </a:t>
            </a:r>
            <a:r>
              <a:rPr lang="en-US" dirty="0" err="1"/>
              <a:t>AspectJ</a:t>
            </a:r>
            <a:r>
              <a:rPr lang="en-US" dirty="0"/>
              <a:t> because we don’t need to worry about the weaving process.</a:t>
            </a:r>
            <a:br>
              <a:rPr lang="en-US" dirty="0"/>
            </a:br>
            <a:r>
              <a:rPr lang="en-US" dirty="0"/>
              <a:t>Spring AOP supports </a:t>
            </a:r>
            <a:r>
              <a:rPr lang="en-US" dirty="0" err="1"/>
              <a:t>AspectJ</a:t>
            </a:r>
            <a:r>
              <a:rPr lang="en-US" dirty="0"/>
              <a:t> annotations, so if you are familiar with </a:t>
            </a:r>
            <a:r>
              <a:rPr lang="en-US" dirty="0" err="1"/>
              <a:t>AspectJ</a:t>
            </a:r>
            <a:r>
              <a:rPr lang="en-US" dirty="0"/>
              <a:t> then working with Spring AOP is easier.</a:t>
            </a:r>
            <a:br>
              <a:rPr lang="en-US" dirty="0"/>
            </a:br>
            <a:r>
              <a:rPr lang="en-US" dirty="0"/>
              <a:t>Spring AOP supports only proxy-based AOP, so it can be applied only to method execution join points. </a:t>
            </a:r>
            <a:r>
              <a:rPr lang="en-US" dirty="0" err="1"/>
              <a:t>AspectJ</a:t>
            </a:r>
            <a:r>
              <a:rPr lang="en-US" dirty="0"/>
              <a:t> support all kinds of </a:t>
            </a:r>
            <a:r>
              <a:rPr lang="en-US" dirty="0" err="1"/>
              <a:t>pointcuts</a:t>
            </a:r>
            <a:r>
              <a:rPr lang="en-US" dirty="0"/>
              <a:t>.</a:t>
            </a:r>
            <a:br>
              <a:rPr lang="en-US" dirty="0"/>
            </a:br>
            <a:r>
              <a:rPr lang="en-US" dirty="0"/>
              <a:t>One of the shortcoming of Spring AOP is that it can be applied only to the beans created through Spring Context.</a:t>
            </a:r>
          </a:p>
          <a:p>
            <a:endParaRPr lang="en-US" dirty="0"/>
          </a:p>
        </p:txBody>
      </p:sp>
    </p:spTree>
    <p:extLst>
      <p:ext uri="{BB962C8B-B14F-4D97-AF65-F5344CB8AC3E}">
        <p14:creationId xmlns:p14="http://schemas.microsoft.com/office/powerpoint/2010/main" val="1580294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1820</Words>
  <Application>Microsoft Office PowerPoint</Application>
  <PresentationFormat>On-screen Show (4:3)</PresentationFormat>
  <Paragraphs>122</Paragraphs>
  <Slides>27</Slides>
  <Notes>0</Notes>
  <HiddenSlides>0</HiddenSlides>
  <MMClips>5</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Spring Interview Question</vt:lpstr>
      <vt:lpstr>Question 1:  What is Spring Framework? </vt:lpstr>
      <vt:lpstr>Question 2:  What are some of the important features and advantages of Spring Framework?</vt:lpstr>
      <vt:lpstr>Question 3: What do you understand by Dependency Injection? </vt:lpstr>
      <vt:lpstr>Question 4:  How do we implement DI in Spring Framework? </vt:lpstr>
      <vt:lpstr>Question 5:  Name some of the important Spring Modules?</vt:lpstr>
      <vt:lpstr>Question 6:  What do you understand by Aspect Oriented Programming? </vt:lpstr>
      <vt:lpstr>Question 7: What is Aspect, Advice, Pointcut, JointPoint and Advice Arguments in AOP? </vt:lpstr>
      <vt:lpstr>Question 8: What is the difference between Spring AOP and AspectJ AOP? </vt:lpstr>
      <vt:lpstr>Question 9: What is Spring IoC Container?</vt:lpstr>
      <vt:lpstr>Question 10: What is a Spring Bean? </vt:lpstr>
      <vt:lpstr>Question 11: What is the importance of Spring bean configuration file? </vt:lpstr>
      <vt:lpstr>Question 12: What are different scopes of Spring Bean? </vt:lpstr>
      <vt:lpstr>Question 13: What is Spring Bean life cycle? </vt:lpstr>
      <vt:lpstr>Question 14:  How to get ServletContext and ServletConfig object in a Spring Bean? </vt:lpstr>
      <vt:lpstr>Question 15: What is Bean wiring and @Autowired annotation? </vt:lpstr>
      <vt:lpstr>Question 16: What are different types of Spring Bean autowiring? </vt:lpstr>
      <vt:lpstr>Question 17: Does Spring Bean provide thread safety? </vt:lpstr>
      <vt:lpstr>Question 18: What is a Controller in Spring MVC? </vt:lpstr>
      <vt:lpstr>Question 19: What’s the difference between @Component, @Controller, @Repository &amp; @Service annotations in Spring? </vt:lpstr>
      <vt:lpstr>Question 20: What is DispatcherServlet and ContextLoaderListener? </vt:lpstr>
      <vt:lpstr>Question 21: How to create ApplicationContext in a Java Program? </vt:lpstr>
      <vt:lpstr>Question 22: What are the minimum configurations needed to create Spring MVC application? </vt:lpstr>
      <vt:lpstr>Question 23: How would you relate Spring MVC Framework to MVC architecture? </vt:lpstr>
      <vt:lpstr>Question 24: What are some of the important Spring annotations you have used? </vt:lpstr>
      <vt:lpstr>Question 25: How would you achieve Transaction Management in Spring? </vt:lpstr>
      <vt:lpstr>Technology4nextvision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Interview Question</dc:title>
  <dc:creator>AmarjitKharga</dc:creator>
  <cp:lastModifiedBy>AmarjitKharga</cp:lastModifiedBy>
  <cp:revision>39</cp:revision>
  <dcterms:created xsi:type="dcterms:W3CDTF">2018-11-19T19:05:45Z</dcterms:created>
  <dcterms:modified xsi:type="dcterms:W3CDTF">2018-11-20T03:28:40Z</dcterms:modified>
</cp:coreProperties>
</file>