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F7153C9-FD81-415D-B7CD-3CA0CCCD0C88}" type="datetimeFigureOut">
              <a:rPr lang="en-US" smtClean="0"/>
              <a:t>1/16/2019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878F712-269F-4FA0-A53C-027568C68D1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153C9-FD81-415D-B7CD-3CA0CCCD0C8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153C9-FD81-415D-B7CD-3CA0CCCD0C8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7153C9-FD81-415D-B7CD-3CA0CCCD0C8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153C9-FD81-415D-B7CD-3CA0CCCD0C8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F7153C9-FD81-415D-B7CD-3CA0CCCD0C8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8F712-269F-4FA0-A53C-027568C68D1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7153C9-FD81-415D-B7CD-3CA0CCCD0C88}"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7153C9-FD81-415D-B7CD-3CA0CCCD0C88}"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153C9-FD81-415D-B7CD-3CA0CCCD0C88}"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F7153C9-FD81-415D-B7CD-3CA0CCCD0C88}" type="datetimeFigureOut">
              <a:rPr lang="en-US" smtClean="0"/>
              <a:t>1/16/2019</a:t>
            </a:fld>
            <a:endParaRPr lang="en-US"/>
          </a:p>
        </p:txBody>
      </p:sp>
      <p:sp>
        <p:nvSpPr>
          <p:cNvPr id="7" name="Slide Number Placeholder 6"/>
          <p:cNvSpPr>
            <a:spLocks noGrp="1"/>
          </p:cNvSpPr>
          <p:nvPr>
            <p:ph type="sldNum" sz="quarter" idx="12"/>
          </p:nvPr>
        </p:nvSpPr>
        <p:spPr/>
        <p:txBody>
          <a:bodyPr/>
          <a:lstStyle/>
          <a:p>
            <a:fld id="{2878F712-269F-4FA0-A53C-027568C68D1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153C9-FD81-415D-B7CD-3CA0CCCD0C88}" type="datetimeFigureOut">
              <a:rPr lang="en-US" smtClean="0"/>
              <a:t>1/16/2019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878F712-269F-4FA0-A53C-027568C68D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F7153C9-FD81-415D-B7CD-3CA0CCCD0C88}" type="datetimeFigureOut">
              <a:rPr lang="en-US" smtClean="0"/>
              <a:t>1/16/2019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878F712-269F-4FA0-A53C-027568C68D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arjitKharga\Pictures\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86800" cy="647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0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057400"/>
          </a:xfrm>
        </p:spPr>
        <p:txBody>
          <a:bodyPr>
            <a:normAutofit/>
          </a:bodyPr>
          <a:lstStyle/>
          <a:p>
            <a:r>
              <a:rPr lang="en-US" dirty="0"/>
              <a:t>Mention other filters in spring security and its purpose.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SecurityContextIntegrationFilter</a:t>
            </a:r>
            <a:r>
              <a:rPr lang="en-US" dirty="0"/>
              <a:t>: establishes </a:t>
            </a:r>
            <a:r>
              <a:rPr lang="en-US" dirty="0" err="1"/>
              <a:t>SecurityContext</a:t>
            </a:r>
            <a:r>
              <a:rPr lang="en-US" dirty="0"/>
              <a:t> and maintains between HTTP requests.</a:t>
            </a:r>
          </a:p>
          <a:p>
            <a:r>
              <a:rPr lang="en-US" b="1" dirty="0" err="1"/>
              <a:t>LogoutFilter</a:t>
            </a:r>
            <a:r>
              <a:rPr lang="en-US" dirty="0"/>
              <a:t>: clears </a:t>
            </a:r>
            <a:r>
              <a:rPr lang="en-US" dirty="0" err="1"/>
              <a:t>SecurityContextHolder</a:t>
            </a:r>
            <a:r>
              <a:rPr lang="en-US" dirty="0"/>
              <a:t> when logout requested.</a:t>
            </a:r>
          </a:p>
          <a:p>
            <a:r>
              <a:rPr lang="en-US" b="1" dirty="0" err="1"/>
              <a:t>UsernamePasswordAuthenticationFilter</a:t>
            </a:r>
            <a:r>
              <a:rPr lang="en-US" dirty="0"/>
              <a:t>: places Authentication into the </a:t>
            </a:r>
            <a:r>
              <a:rPr lang="en-US" dirty="0" err="1"/>
              <a:t>SecurityContext</a:t>
            </a:r>
            <a:r>
              <a:rPr lang="en-US" dirty="0"/>
              <a:t> on login request.</a:t>
            </a:r>
          </a:p>
          <a:p>
            <a:r>
              <a:rPr lang="en-US" b="1" dirty="0" err="1"/>
              <a:t>ExceptionTranslationFilter</a:t>
            </a:r>
            <a:r>
              <a:rPr lang="en-US" dirty="0"/>
              <a:t>: converts </a:t>
            </a:r>
            <a:r>
              <a:rPr lang="en-US" dirty="0" err="1"/>
              <a:t>SpringSecurity</a:t>
            </a:r>
            <a:r>
              <a:rPr lang="en-US" dirty="0"/>
              <a:t> exceptions into HTTP response or redirect.</a:t>
            </a:r>
          </a:p>
          <a:p>
            <a:r>
              <a:rPr lang="en-US" b="1" dirty="0" err="1"/>
              <a:t>FilterSecurityInterceptor</a:t>
            </a:r>
            <a:r>
              <a:rPr lang="en-US" dirty="0"/>
              <a:t>: authorize web requests based on </a:t>
            </a:r>
            <a:r>
              <a:rPr lang="en-US" dirty="0" err="1"/>
              <a:t>config</a:t>
            </a:r>
            <a:r>
              <a:rPr lang="en-US" dirty="0"/>
              <a:t> attributes and authorities.</a:t>
            </a:r>
          </a:p>
          <a:p>
            <a:pPr marL="0" indent="0">
              <a:buNone/>
            </a:pPr>
            <a:endParaRPr lang="en-US" dirty="0"/>
          </a:p>
        </p:txBody>
      </p:sp>
    </p:spTree>
    <p:extLst>
      <p:ext uri="{BB962C8B-B14F-4D97-AF65-F5344CB8AC3E}">
        <p14:creationId xmlns:p14="http://schemas.microsoft.com/office/powerpoint/2010/main" val="259983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828800"/>
          </a:xfrm>
        </p:spPr>
        <p:txBody>
          <a:bodyPr>
            <a:normAutofit fontScale="90000"/>
          </a:bodyPr>
          <a:lstStyle/>
          <a:p>
            <a:r>
              <a:rPr lang="en-US" dirty="0"/>
              <a:t>Types of authentication that spring supports.</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HTTP Basic authentication,</a:t>
            </a:r>
          </a:p>
          <a:p>
            <a:pPr lvl="0"/>
            <a:r>
              <a:rPr lang="en-US" dirty="0"/>
              <a:t>HTTP digest,</a:t>
            </a:r>
          </a:p>
          <a:p>
            <a:pPr lvl="0"/>
            <a:r>
              <a:rPr lang="en-US" dirty="0"/>
              <a:t>Form based,</a:t>
            </a:r>
          </a:p>
          <a:p>
            <a:pPr lvl="0"/>
            <a:r>
              <a:rPr lang="en-US" dirty="0"/>
              <a:t>Using LDAP,</a:t>
            </a:r>
          </a:p>
          <a:p>
            <a:pPr lvl="0"/>
            <a:r>
              <a:rPr lang="en-US" dirty="0"/>
              <a:t>Using LDAP,</a:t>
            </a:r>
          </a:p>
          <a:p>
            <a:pPr lvl="0"/>
            <a:r>
              <a:rPr lang="en-US" dirty="0"/>
              <a:t>Using LDAP,</a:t>
            </a:r>
          </a:p>
          <a:p>
            <a:pPr lvl="0"/>
            <a:r>
              <a:rPr lang="en-US" dirty="0"/>
              <a:t>OAUTH,</a:t>
            </a:r>
          </a:p>
          <a:p>
            <a:pPr lvl="0"/>
            <a:r>
              <a:rPr lang="en-US" dirty="0"/>
              <a:t>Automatic remember me authentication</a:t>
            </a:r>
            <a:r>
              <a:rPr lang="en-US" dirty="0" smtClean="0"/>
              <a:t>.</a:t>
            </a:r>
            <a:endParaRPr lang="en-US" dirty="0"/>
          </a:p>
        </p:txBody>
      </p:sp>
    </p:spTree>
    <p:extLst>
      <p:ext uri="{BB962C8B-B14F-4D97-AF65-F5344CB8AC3E}">
        <p14:creationId xmlns:p14="http://schemas.microsoft.com/office/powerpoint/2010/main" val="34439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Explain BASIC authentication.</a:t>
            </a:r>
            <a:br>
              <a:rPr lang="en-US" dirty="0"/>
            </a:br>
            <a:endParaRPr lang="en-US" dirty="0"/>
          </a:p>
        </p:txBody>
      </p:sp>
      <p:sp>
        <p:nvSpPr>
          <p:cNvPr id="3" name="Content Placeholder 2"/>
          <p:cNvSpPr>
            <a:spLocks noGrp="1"/>
          </p:cNvSpPr>
          <p:nvPr>
            <p:ph idx="1"/>
          </p:nvPr>
        </p:nvSpPr>
        <p:spPr/>
        <p:txBody>
          <a:bodyPr/>
          <a:lstStyle/>
          <a:p>
            <a:r>
              <a:rPr lang="en-US" dirty="0"/>
              <a:t>Basic authentication is a simple authentication scheme built into the HTTP protocol. The client sends HTTP requests with the Authorization header that contains the word </a:t>
            </a:r>
            <a:r>
              <a:rPr lang="en-US" b="1" dirty="0"/>
              <a:t>Basic</a:t>
            </a:r>
            <a:r>
              <a:rPr lang="en-US" dirty="0"/>
              <a:t> word followed by a space and a </a:t>
            </a:r>
            <a:r>
              <a:rPr lang="en-US" b="1" dirty="0"/>
              <a:t>base64-encoded string </a:t>
            </a:r>
            <a:r>
              <a:rPr lang="en-US" b="1" dirty="0" err="1"/>
              <a:t>username:password</a:t>
            </a:r>
            <a:r>
              <a:rPr lang="en-US" b="1" dirty="0"/>
              <a:t>.  </a:t>
            </a:r>
          </a:p>
          <a:p>
            <a:pPr marL="0" indent="0">
              <a:buNone/>
            </a:pPr>
            <a:endParaRPr lang="en-US" dirty="0"/>
          </a:p>
        </p:txBody>
      </p:sp>
    </p:spTree>
    <p:extLst>
      <p:ext uri="{BB962C8B-B14F-4D97-AF65-F5344CB8AC3E}">
        <p14:creationId xmlns:p14="http://schemas.microsoft.com/office/powerpoint/2010/main" val="36117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Explain digest authentication.</a:t>
            </a:r>
            <a:br>
              <a:rPr lang="en-US" dirty="0"/>
            </a:br>
            <a:endParaRPr lang="en-US" dirty="0"/>
          </a:p>
        </p:txBody>
      </p:sp>
      <p:sp>
        <p:nvSpPr>
          <p:cNvPr id="3" name="Content Placeholder 2"/>
          <p:cNvSpPr>
            <a:spLocks noGrp="1"/>
          </p:cNvSpPr>
          <p:nvPr>
            <p:ph idx="1"/>
          </p:nvPr>
        </p:nvSpPr>
        <p:spPr/>
        <p:txBody>
          <a:bodyPr/>
          <a:lstStyle/>
          <a:p>
            <a:r>
              <a:rPr lang="en-US" dirty="0"/>
              <a:t>Digest authentication is an application of MD5 cryptographic hashing with usage of nonce values to prevent replay attacks. It uses the HTTP protocol</a:t>
            </a:r>
            <a:r>
              <a:rPr lang="en-US" dirty="0" smtClean="0"/>
              <a:t>.</a:t>
            </a:r>
            <a:endParaRPr lang="en-US" dirty="0"/>
          </a:p>
        </p:txBody>
      </p:sp>
    </p:spTree>
    <p:extLst>
      <p:ext uri="{BB962C8B-B14F-4D97-AF65-F5344CB8AC3E}">
        <p14:creationId xmlns:p14="http://schemas.microsoft.com/office/powerpoint/2010/main" val="14362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752600"/>
          </a:xfrm>
        </p:spPr>
        <p:txBody>
          <a:bodyPr>
            <a:normAutofit fontScale="90000"/>
          </a:bodyPr>
          <a:lstStyle/>
          <a:p>
            <a:r>
              <a:rPr lang="en-US" dirty="0"/>
              <a:t>Does Spring Security support password hashing?</a:t>
            </a:r>
            <a:br>
              <a:rPr lang="en-US" dirty="0"/>
            </a:br>
            <a:endParaRPr lang="en-US" dirty="0"/>
          </a:p>
        </p:txBody>
      </p:sp>
      <p:sp>
        <p:nvSpPr>
          <p:cNvPr id="3" name="Content Placeholder 2"/>
          <p:cNvSpPr>
            <a:spLocks noGrp="1"/>
          </p:cNvSpPr>
          <p:nvPr>
            <p:ph idx="1"/>
          </p:nvPr>
        </p:nvSpPr>
        <p:spPr/>
        <p:txBody>
          <a:bodyPr/>
          <a:lstStyle/>
          <a:p>
            <a:r>
              <a:rPr lang="en-US" dirty="0"/>
              <a:t>Yes, Spring Security provides support for </a:t>
            </a:r>
            <a:r>
              <a:rPr lang="en-US" dirty="0" smtClean="0"/>
              <a:t>password hashing</a:t>
            </a:r>
            <a:r>
              <a:rPr lang="en-US" dirty="0"/>
              <a:t>.</a:t>
            </a:r>
          </a:p>
          <a:p>
            <a:pPr marL="0" indent="0">
              <a:buNone/>
            </a:pPr>
            <a:endParaRPr lang="en-US" dirty="0"/>
          </a:p>
        </p:txBody>
      </p:sp>
    </p:spTree>
    <p:extLst>
      <p:ext uri="{BB962C8B-B14F-4D97-AF65-F5344CB8AC3E}">
        <p14:creationId xmlns:p14="http://schemas.microsoft.com/office/powerpoint/2010/main" val="10697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410736"/>
          </a:xfrm>
        </p:spPr>
        <p:txBody>
          <a:bodyPr>
            <a:normAutofit fontScale="90000"/>
          </a:bodyPr>
          <a:lstStyle/>
          <a:p>
            <a:r>
              <a:rPr lang="en-US" dirty="0"/>
              <a:t>What is salting in spring security?</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Salting secure your application from Dictionary-Attack. Using Salt you may add an extra string in password so hacker find it difficult for braking the password.</a:t>
            </a:r>
          </a:p>
          <a:p>
            <a:r>
              <a:rPr lang="en-US" dirty="0"/>
              <a:t>There are 2 salt methods,</a:t>
            </a:r>
          </a:p>
          <a:p>
            <a:pPr lvl="0"/>
            <a:r>
              <a:rPr lang="en-US" dirty="0"/>
              <a:t>Global Salt.</a:t>
            </a:r>
          </a:p>
          <a:p>
            <a:pPr lvl="0"/>
            <a:r>
              <a:rPr lang="en-US" dirty="0"/>
              <a:t>Per User Salt.</a:t>
            </a:r>
          </a:p>
          <a:p>
            <a:r>
              <a:rPr lang="en-US" dirty="0"/>
              <a:t>In Global Salt there is one single common </a:t>
            </a:r>
            <a:r>
              <a:rPr lang="en-US" dirty="0" err="1"/>
              <a:t>wordappend</a:t>
            </a:r>
            <a:r>
              <a:rPr lang="en-US" dirty="0"/>
              <a:t> to password. In Per User Salt we have to give one user attribute serve as Salt String.</a:t>
            </a:r>
          </a:p>
          <a:p>
            <a:pPr marL="0" indent="0">
              <a:buNone/>
            </a:pPr>
            <a:endParaRPr lang="en-US" dirty="0"/>
          </a:p>
        </p:txBody>
      </p:sp>
    </p:spTree>
    <p:extLst>
      <p:ext uri="{BB962C8B-B14F-4D97-AF65-F5344CB8AC3E}">
        <p14:creationId xmlns:p14="http://schemas.microsoft.com/office/powerpoint/2010/main" val="335903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981200"/>
          </a:xfrm>
        </p:spPr>
        <p:txBody>
          <a:bodyPr>
            <a:normAutofit/>
          </a:bodyPr>
          <a:lstStyle/>
          <a:p>
            <a:r>
              <a:rPr lang="en-US" dirty="0"/>
              <a:t>How to restrict static resources using spring security?</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Ant matchers match against the request path and not the path of the resource on the </a:t>
            </a:r>
            <a:r>
              <a:rPr lang="en-US" dirty="0" err="1"/>
              <a:t>filesystem.So</a:t>
            </a:r>
            <a:r>
              <a:rPr lang="en-US" dirty="0"/>
              <a:t> ignore any request that starts with "/resources/".This is similar to configuring </a:t>
            </a:r>
            <a:r>
              <a:rPr lang="en-US" dirty="0" err="1"/>
              <a:t>http@security</a:t>
            </a:r>
            <a:r>
              <a:rPr lang="en-US" dirty="0"/>
              <a:t>=none when using the XML namespace configuration.</a:t>
            </a:r>
          </a:p>
          <a:p>
            <a:r>
              <a:rPr lang="en-US" dirty="0"/>
              <a:t>  </a:t>
            </a:r>
            <a:r>
              <a:rPr lang="en-US" b="1" dirty="0"/>
              <a:t>@Override</a:t>
            </a:r>
            <a:endParaRPr lang="en-US" dirty="0"/>
          </a:p>
          <a:p>
            <a:r>
              <a:rPr lang="en-US" dirty="0"/>
              <a:t>      </a:t>
            </a:r>
            <a:r>
              <a:rPr lang="en-US" b="1" dirty="0"/>
              <a:t>public</a:t>
            </a:r>
            <a:r>
              <a:rPr lang="en-US" dirty="0"/>
              <a:t> </a:t>
            </a:r>
            <a:r>
              <a:rPr lang="en-US" b="1" dirty="0"/>
              <a:t>void</a:t>
            </a:r>
            <a:r>
              <a:rPr lang="en-US" dirty="0"/>
              <a:t> </a:t>
            </a:r>
            <a:r>
              <a:rPr lang="en-US" b="1" dirty="0"/>
              <a:t>configure</a:t>
            </a:r>
            <a:r>
              <a:rPr lang="en-US" dirty="0"/>
              <a:t>(</a:t>
            </a:r>
            <a:r>
              <a:rPr lang="en-US" dirty="0" err="1"/>
              <a:t>WebSecurity</a:t>
            </a:r>
            <a:r>
              <a:rPr lang="en-US" dirty="0"/>
              <a:t> web) </a:t>
            </a:r>
            <a:r>
              <a:rPr lang="en-US" b="1" dirty="0"/>
              <a:t>throws</a:t>
            </a:r>
            <a:r>
              <a:rPr lang="en-US" dirty="0"/>
              <a:t> Exception {</a:t>
            </a:r>
          </a:p>
          <a:p>
            <a:r>
              <a:rPr lang="en-US" dirty="0"/>
              <a:t>        web</a:t>
            </a:r>
          </a:p>
          <a:p>
            <a:r>
              <a:rPr lang="en-US" dirty="0"/>
              <a:t>          .ignoring()</a:t>
            </a:r>
          </a:p>
          <a:p>
            <a:r>
              <a:rPr lang="en-US" dirty="0"/>
              <a:t>             .</a:t>
            </a:r>
            <a:r>
              <a:rPr lang="en-US" dirty="0" err="1"/>
              <a:t>antMatchers</a:t>
            </a:r>
            <a:r>
              <a:rPr lang="en-US" dirty="0"/>
              <a:t>("/resources/**"); </a:t>
            </a:r>
          </a:p>
          <a:p>
            <a:r>
              <a:rPr lang="en-US" dirty="0"/>
              <a:t>      }</a:t>
            </a:r>
          </a:p>
        </p:txBody>
      </p:sp>
    </p:spTree>
    <p:extLst>
      <p:ext uri="{BB962C8B-B14F-4D97-AF65-F5344CB8AC3E}">
        <p14:creationId xmlns:p14="http://schemas.microsoft.com/office/powerpoint/2010/main" val="229788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2057400"/>
          </a:xfrm>
        </p:spPr>
        <p:txBody>
          <a:bodyPr>
            <a:normAutofit fontScale="90000"/>
          </a:bodyPr>
          <a:lstStyle/>
          <a:p>
            <a:r>
              <a:rPr lang="en-US" dirty="0" smtClean="0"/>
              <a:t>Is </a:t>
            </a:r>
            <a:r>
              <a:rPr lang="en-US" dirty="0"/>
              <a:t>there a way to set up basic authentication and form login in same application?</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a:t>Yes. We may need form login for web app and basic for rest services. In that case multiple http configuration is required.</a:t>
            </a:r>
          </a:p>
          <a:p>
            <a:pPr marL="0" indent="0">
              <a:buNone/>
            </a:pPr>
            <a:endParaRPr lang="en-US" dirty="0"/>
          </a:p>
        </p:txBody>
      </p:sp>
    </p:spTree>
    <p:extLst>
      <p:ext uri="{BB962C8B-B14F-4D97-AF65-F5344CB8AC3E}">
        <p14:creationId xmlns:p14="http://schemas.microsoft.com/office/powerpoint/2010/main" val="91127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JCA in Java?</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Java Cryptography Architecture</a:t>
            </a:r>
            <a:r>
              <a:rPr lang="en-US" dirty="0"/>
              <a:t> implements security functions for the Java platform. It provides a platform and gives architecture and APIs for encryption and decryption. JCA is used by the developer to combine the application with the security measure. A programmer uses the JCA to meet the security measure. It helps in performing the third party security rules. It uses the hash table, encryption message digest, </a:t>
            </a:r>
            <a:r>
              <a:rPr lang="en-US" dirty="0" err="1"/>
              <a:t>etc</a:t>
            </a:r>
            <a:r>
              <a:rPr lang="en-US" dirty="0"/>
              <a:t> to implement the security.</a:t>
            </a:r>
          </a:p>
          <a:p>
            <a:endParaRPr lang="en-US" dirty="0"/>
          </a:p>
        </p:txBody>
      </p:sp>
    </p:spTree>
    <p:extLst>
      <p:ext uri="{BB962C8B-B14F-4D97-AF65-F5344CB8AC3E}">
        <p14:creationId xmlns:p14="http://schemas.microsoft.com/office/powerpoint/2010/main" val="18169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Explain mutual authentication.</a:t>
            </a:r>
            <a:br>
              <a:rPr lang="en-US" dirty="0"/>
            </a:br>
            <a:endParaRPr lang="en-US" dirty="0"/>
          </a:p>
        </p:txBody>
      </p:sp>
      <p:sp>
        <p:nvSpPr>
          <p:cNvPr id="3" name="Content Placeholder 2"/>
          <p:cNvSpPr>
            <a:spLocks noGrp="1"/>
          </p:cNvSpPr>
          <p:nvPr>
            <p:ph idx="1"/>
          </p:nvPr>
        </p:nvSpPr>
        <p:spPr/>
        <p:txBody>
          <a:bodyPr/>
          <a:lstStyle/>
          <a:p>
            <a:r>
              <a:rPr lang="en-US" dirty="0"/>
              <a:t>Mutual authentication, also called two-way authentication, is a process or technology in which both entities in a communications link authenticate each other</a:t>
            </a:r>
            <a:r>
              <a:rPr lang="en-US" dirty="0" smtClean="0"/>
              <a:t>.</a:t>
            </a:r>
            <a:endParaRPr lang="en-US" dirty="0"/>
          </a:p>
        </p:txBody>
      </p:sp>
    </p:spTree>
    <p:extLst>
      <p:ext uri="{BB962C8B-B14F-4D97-AF65-F5344CB8AC3E}">
        <p14:creationId xmlns:p14="http://schemas.microsoft.com/office/powerpoint/2010/main" val="119668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a:bodyPr>
          <a:lstStyle/>
          <a:p>
            <a:r>
              <a:rPr lang="en-US" b="1" dirty="0" smtClean="0"/>
              <a:t>Spring Security Interview Questions &amp; Answers</a:t>
            </a:r>
            <a:endParaRPr lang="en-US" b="1" dirty="0"/>
          </a:p>
        </p:txBody>
      </p:sp>
      <p:sp>
        <p:nvSpPr>
          <p:cNvPr id="3" name="Content Placeholder 2"/>
          <p:cNvSpPr>
            <a:spLocks noGrp="1"/>
          </p:cNvSpPr>
          <p:nvPr>
            <p:ph idx="1"/>
          </p:nvPr>
        </p:nvSpPr>
        <p:spPr>
          <a:xfrm>
            <a:off x="457200" y="3124200"/>
            <a:ext cx="8229600" cy="3001963"/>
          </a:xfrm>
        </p:spPr>
        <p:txBody>
          <a:bodyPr/>
          <a:lstStyle/>
          <a:p>
            <a:pPr marL="0" indent="0">
              <a:buNone/>
            </a:pPr>
            <a:r>
              <a:rPr lang="en-US" b="1" dirty="0" smtClean="0"/>
              <a:t>                                        on</a:t>
            </a:r>
            <a:r>
              <a:rPr lang="en-US" b="1" dirty="0" smtClean="0">
                <a:solidFill>
                  <a:schemeClr val="tx1"/>
                </a:solidFill>
              </a:rPr>
              <a:t> </a:t>
            </a:r>
            <a:endParaRPr lang="en-US" b="1" dirty="0" smtClean="0"/>
          </a:p>
          <a:p>
            <a:pPr marL="0" indent="0">
              <a:buNone/>
            </a:pPr>
            <a:r>
              <a:rPr lang="en-US" dirty="0" smtClean="0">
                <a:solidFill>
                  <a:schemeClr val="tx1"/>
                </a:solidFill>
              </a:rPr>
              <a:t>                     </a:t>
            </a:r>
            <a:r>
              <a:rPr lang="en-US" b="1" dirty="0" smtClean="0">
                <a:solidFill>
                  <a:schemeClr val="tx1"/>
                </a:solidFill>
              </a:rPr>
              <a:t>Technology4NextVision</a:t>
            </a:r>
          </a:p>
          <a:p>
            <a:pPr marL="0" indent="0">
              <a:buNone/>
            </a:pPr>
            <a:r>
              <a:rPr lang="en-US" b="1" dirty="0" smtClean="0"/>
              <a:t>                                     2019</a:t>
            </a:r>
            <a:endParaRPr lang="en-US" b="1" dirty="0" smtClean="0">
              <a:solidFill>
                <a:schemeClr val="tx1"/>
              </a:solidFill>
            </a:endParaRPr>
          </a:p>
          <a:p>
            <a:endParaRPr lang="en-US" b="1" dirty="0" smtClean="0">
              <a:solidFill>
                <a:schemeClr val="tx1"/>
              </a:solidFill>
            </a:endParaRPr>
          </a:p>
          <a:p>
            <a:endParaRPr lang="en-US" dirty="0"/>
          </a:p>
        </p:txBody>
      </p:sp>
    </p:spTree>
    <p:extLst>
      <p:ext uri="{BB962C8B-B14F-4D97-AF65-F5344CB8AC3E}">
        <p14:creationId xmlns:p14="http://schemas.microsoft.com/office/powerpoint/2010/main" val="1223961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99"/>
            <a:ext cx="8229600" cy="1586345"/>
          </a:xfrm>
        </p:spPr>
        <p:txBody>
          <a:bodyPr>
            <a:normAutofit fontScale="90000"/>
          </a:bodyPr>
          <a:lstStyle/>
          <a:p>
            <a:r>
              <a:rPr lang="en-US" b="1" dirty="0"/>
              <a:t>How is Security mechanism implemented using Spring?</a:t>
            </a:r>
            <a:r>
              <a:rPr lang="en-US" dirty="0"/>
              <a:t/>
            </a:r>
            <a:br>
              <a:rPr lang="en-US" dirty="0"/>
            </a:br>
            <a:endParaRPr lang="en-US" dirty="0"/>
          </a:p>
        </p:txBody>
      </p:sp>
      <p:sp>
        <p:nvSpPr>
          <p:cNvPr id="3" name="Content Placeholder 2"/>
          <p:cNvSpPr>
            <a:spLocks noGrp="1"/>
          </p:cNvSpPr>
          <p:nvPr>
            <p:ph idx="1"/>
          </p:nvPr>
        </p:nvSpPr>
        <p:spPr>
          <a:xfrm>
            <a:off x="1043492" y="1981200"/>
            <a:ext cx="6777317" cy="4191000"/>
          </a:xfrm>
        </p:spPr>
        <p:txBody>
          <a:bodyPr>
            <a:normAutofit fontScale="62500" lnSpcReduction="20000"/>
          </a:bodyPr>
          <a:lstStyle/>
          <a:p>
            <a:r>
              <a:rPr lang="en-US" dirty="0"/>
              <a:t>Spring Security is a powerful and highly customizable authentication and access-control framework. It is the de-facto standard for securing Spring-based applications. Spring Security is a framework that focuses on providing both authentication and authorization to Java applications. Like all Spring projects, the real power of Spring Security is found in how easily it can be extended to meet custom requirements. </a:t>
            </a:r>
            <a:br>
              <a:rPr lang="en-US" dirty="0"/>
            </a:br>
            <a:r>
              <a:rPr lang="en-US" b="1" dirty="0"/>
              <a:t>Spring makes use of the </a:t>
            </a:r>
            <a:r>
              <a:rPr lang="en-US" b="1" dirty="0" err="1"/>
              <a:t>DelegatingFilterProxy</a:t>
            </a:r>
            <a:r>
              <a:rPr lang="en-US" b="1" dirty="0"/>
              <a:t> for implementing security mechanisms.</a:t>
            </a:r>
            <a:r>
              <a:rPr lang="en-US" dirty="0"/>
              <a:t> It is a Proxy for standard Servlet Filter, delegating to a Spring-managed bean that implements the Filter interface. Its the starting point in the </a:t>
            </a:r>
            <a:r>
              <a:rPr lang="en-US" dirty="0" err="1"/>
              <a:t>springSecurityFilterChain</a:t>
            </a:r>
            <a:r>
              <a:rPr lang="en-US" dirty="0"/>
              <a:t> which instantiates the Spring Security filters according to the Spring configuration</a:t>
            </a:r>
            <a:br>
              <a:rPr lang="en-US" dirty="0"/>
            </a:br>
            <a:r>
              <a:rPr lang="en-US" dirty="0"/>
              <a:t>Some of the features of Spring Security are</a:t>
            </a:r>
          </a:p>
          <a:p>
            <a:pPr lvl="0"/>
            <a:r>
              <a:rPr lang="en-US" dirty="0"/>
              <a:t>Comprehensive and extensible support for both Authentication and Authorization</a:t>
            </a:r>
          </a:p>
          <a:p>
            <a:pPr lvl="0"/>
            <a:r>
              <a:rPr lang="en-US" dirty="0"/>
              <a:t>Protection against attacks like session fixation, </a:t>
            </a:r>
            <a:r>
              <a:rPr lang="en-US" dirty="0" err="1"/>
              <a:t>clickjacking</a:t>
            </a:r>
            <a:r>
              <a:rPr lang="en-US" dirty="0"/>
              <a:t>, cross site request forgery, </a:t>
            </a:r>
            <a:r>
              <a:rPr lang="en-US" dirty="0" err="1"/>
              <a:t>etc</a:t>
            </a:r>
            <a:endParaRPr lang="en-US" dirty="0"/>
          </a:p>
          <a:p>
            <a:pPr lvl="0"/>
            <a:r>
              <a:rPr lang="en-US" dirty="0"/>
              <a:t>Servlet API integration Optional integration with Spring Web MVC</a:t>
            </a:r>
          </a:p>
          <a:p>
            <a:endParaRPr lang="en-US" dirty="0"/>
          </a:p>
        </p:txBody>
      </p:sp>
    </p:spTree>
    <p:extLst>
      <p:ext uri="{BB962C8B-B14F-4D97-AF65-F5344CB8AC3E}">
        <p14:creationId xmlns:p14="http://schemas.microsoft.com/office/powerpoint/2010/main" val="804284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752600"/>
          </a:xfrm>
        </p:spPr>
        <p:txBody>
          <a:bodyPr>
            <a:normAutofit fontScale="90000"/>
          </a:bodyPr>
          <a:lstStyle/>
          <a:p>
            <a:r>
              <a:rPr lang="en-US" b="1" dirty="0"/>
              <a:t>What is OAuth2? How to implement it using Spring Boot Security?</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err="1"/>
              <a:t>OAuth</a:t>
            </a:r>
            <a:r>
              <a:rPr lang="en-US" dirty="0"/>
              <a:t> (Open Authorization) is a simple way to publish and interact with protected data.</a:t>
            </a:r>
            <a:br>
              <a:rPr lang="en-US" dirty="0"/>
            </a:br>
            <a:r>
              <a:rPr lang="en-US" dirty="0"/>
              <a:t>It is an open standard for token-based authentication and authorization on the Internet. It allows an end user's account information to be used by third-party services, such as Facebook, without exposing the user's password.</a:t>
            </a:r>
            <a:br>
              <a:rPr lang="en-US" dirty="0"/>
            </a:br>
            <a:r>
              <a:rPr lang="en-US" dirty="0"/>
              <a:t>The </a:t>
            </a:r>
            <a:r>
              <a:rPr lang="en-US" dirty="0" err="1"/>
              <a:t>OAuth</a:t>
            </a:r>
            <a:r>
              <a:rPr lang="en-US" dirty="0"/>
              <a:t> specification describes five grants for acquiring an access token:</a:t>
            </a:r>
          </a:p>
          <a:p>
            <a:pPr lvl="0"/>
            <a:r>
              <a:rPr lang="en-US" dirty="0"/>
              <a:t>Authorization code grant</a:t>
            </a:r>
          </a:p>
          <a:p>
            <a:pPr lvl="0"/>
            <a:r>
              <a:rPr lang="en-US" dirty="0"/>
              <a:t>Implicit grant</a:t>
            </a:r>
          </a:p>
          <a:p>
            <a:pPr lvl="0"/>
            <a:r>
              <a:rPr lang="en-US" dirty="0"/>
              <a:t>Resource owner credentials grant</a:t>
            </a:r>
          </a:p>
          <a:p>
            <a:pPr lvl="0"/>
            <a:r>
              <a:rPr lang="en-US" dirty="0"/>
              <a:t>Client credentials grant</a:t>
            </a:r>
          </a:p>
          <a:p>
            <a:pPr lvl="0"/>
            <a:r>
              <a:rPr lang="en-US" dirty="0"/>
              <a:t>Refresh token grant</a:t>
            </a:r>
          </a:p>
          <a:p>
            <a:r>
              <a:rPr lang="en-US" dirty="0"/>
              <a:t>Consider the use case of </a:t>
            </a:r>
            <a:r>
              <a:rPr lang="en-US" dirty="0" err="1"/>
              <a:t>Quora</a:t>
            </a:r>
            <a:r>
              <a:rPr lang="en-US" dirty="0"/>
              <a:t>. Go to Quora.com.</a:t>
            </a:r>
            <a:br>
              <a:rPr lang="en-US" dirty="0"/>
            </a:br>
            <a:r>
              <a:rPr lang="en-US" dirty="0"/>
              <a:t>If you are a new user you need to signup. You can signup using </a:t>
            </a:r>
            <a:r>
              <a:rPr lang="en-US" dirty="0" err="1"/>
              <a:t>google</a:t>
            </a:r>
            <a:r>
              <a:rPr lang="en-US" dirty="0"/>
              <a:t> or </a:t>
            </a:r>
            <a:r>
              <a:rPr lang="en-US" dirty="0" err="1"/>
              <a:t>facebook</a:t>
            </a:r>
            <a:r>
              <a:rPr lang="en-US" dirty="0"/>
              <a:t> account. When doing so you are authorizing Google or Facebook to allow </a:t>
            </a:r>
            <a:r>
              <a:rPr lang="en-US" dirty="0" err="1"/>
              <a:t>quora</a:t>
            </a:r>
            <a:r>
              <a:rPr lang="en-US" dirty="0"/>
              <a:t> to access you profile info with </a:t>
            </a:r>
            <a:r>
              <a:rPr lang="en-US" dirty="0" err="1"/>
              <a:t>Quora</a:t>
            </a:r>
            <a:r>
              <a:rPr lang="en-US" dirty="0"/>
              <a:t>. </a:t>
            </a:r>
            <a:r>
              <a:rPr lang="en-US" b="1" dirty="0"/>
              <a:t>This authorizing is done using </a:t>
            </a:r>
            <a:r>
              <a:rPr lang="en-US" b="1" dirty="0" err="1"/>
              <a:t>OAuth</a:t>
            </a:r>
            <a:r>
              <a:rPr lang="en-US" dirty="0"/>
              <a:t>. Here you have in no way shared your credentials with </a:t>
            </a:r>
            <a:r>
              <a:rPr lang="en-US" dirty="0" err="1"/>
              <a:t>Quora</a:t>
            </a:r>
            <a:r>
              <a:rPr lang="en-US" dirty="0" smtClean="0"/>
              <a:t>.</a:t>
            </a:r>
            <a:endParaRPr lang="en-US" dirty="0"/>
          </a:p>
        </p:txBody>
      </p:sp>
    </p:spTree>
    <p:extLst>
      <p:ext uri="{BB962C8B-B14F-4D97-AF65-F5344CB8AC3E}">
        <p14:creationId xmlns:p14="http://schemas.microsoft.com/office/powerpoint/2010/main" val="115053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828800"/>
          </a:xfrm>
        </p:spPr>
        <p:txBody>
          <a:bodyPr>
            <a:normAutofit fontScale="90000"/>
          </a:bodyPr>
          <a:lstStyle/>
          <a:p>
            <a:r>
              <a:rPr lang="en-US" b="1" dirty="0"/>
              <a:t>How to use Form Login Authentication using Spring Boot?</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We make use of Spring Boot Security to get default login page and authentication users.</a:t>
            </a:r>
          </a:p>
          <a:p>
            <a:pPr latinLnBrk="1"/>
            <a:r>
              <a:rPr lang="en-US" dirty="0"/>
              <a:t>@Override</a:t>
            </a:r>
          </a:p>
          <a:p>
            <a:pPr latinLnBrk="1"/>
            <a:r>
              <a:rPr lang="en-US" dirty="0"/>
              <a:t>protected void configure(</a:t>
            </a:r>
            <a:r>
              <a:rPr lang="en-US" dirty="0" err="1"/>
              <a:t>HttpSecurity</a:t>
            </a:r>
            <a:r>
              <a:rPr lang="en-US" dirty="0"/>
              <a:t> http) throws Exception {</a:t>
            </a:r>
          </a:p>
          <a:p>
            <a:pPr latinLnBrk="1"/>
            <a:r>
              <a:rPr lang="en-US" dirty="0" err="1"/>
              <a:t>http.authorizeRequests</a:t>
            </a:r>
            <a:r>
              <a:rPr lang="en-US" dirty="0"/>
              <a:t>().</a:t>
            </a:r>
            <a:r>
              <a:rPr lang="en-US" dirty="0" err="1"/>
              <a:t>antMatchers</a:t>
            </a:r>
            <a:r>
              <a:rPr lang="en-US" dirty="0"/>
              <a:t>("/").</a:t>
            </a:r>
            <a:r>
              <a:rPr lang="en-US" dirty="0" err="1"/>
              <a:t>permitAll</a:t>
            </a:r>
            <a:r>
              <a:rPr lang="en-US" dirty="0"/>
              <a:t>().</a:t>
            </a:r>
            <a:r>
              <a:rPr lang="en-US" dirty="0" err="1"/>
              <a:t>antMatchers</a:t>
            </a:r>
            <a:r>
              <a:rPr lang="en-US" dirty="0"/>
              <a:t>("/welcome")</a:t>
            </a:r>
          </a:p>
          <a:p>
            <a:pPr latinLnBrk="1"/>
            <a:r>
              <a:rPr lang="en-US" dirty="0"/>
              <a:t>.</a:t>
            </a:r>
            <a:r>
              <a:rPr lang="en-US" dirty="0" err="1"/>
              <a:t>hasAnyRole</a:t>
            </a:r>
            <a:r>
              <a:rPr lang="en-US" dirty="0"/>
              <a:t>("USER", "ADMIN").</a:t>
            </a:r>
            <a:r>
              <a:rPr lang="en-US" dirty="0" err="1"/>
              <a:t>antMatchers</a:t>
            </a:r>
            <a:r>
              <a:rPr lang="en-US" dirty="0"/>
              <a:t>("/</a:t>
            </a:r>
            <a:r>
              <a:rPr lang="en-US" dirty="0" err="1"/>
              <a:t>getEmployees</a:t>
            </a:r>
            <a:r>
              <a:rPr lang="en-US" dirty="0"/>
              <a:t>").</a:t>
            </a:r>
            <a:r>
              <a:rPr lang="en-US" dirty="0" err="1"/>
              <a:t>hasAnyRole</a:t>
            </a:r>
            <a:r>
              <a:rPr lang="en-US" dirty="0"/>
              <a:t>("USER", "ADMIN")</a:t>
            </a:r>
          </a:p>
          <a:p>
            <a:pPr latinLnBrk="1"/>
            <a:r>
              <a:rPr lang="en-US" dirty="0"/>
              <a:t>.</a:t>
            </a:r>
            <a:r>
              <a:rPr lang="en-US" dirty="0" err="1"/>
              <a:t>antMatchers</a:t>
            </a:r>
            <a:r>
              <a:rPr lang="en-US" dirty="0"/>
              <a:t>("/</a:t>
            </a:r>
            <a:r>
              <a:rPr lang="en-US" dirty="0" err="1"/>
              <a:t>addNewEmployee</a:t>
            </a:r>
            <a:r>
              <a:rPr lang="en-US" dirty="0"/>
              <a:t>").</a:t>
            </a:r>
            <a:r>
              <a:rPr lang="en-US" dirty="0" err="1"/>
              <a:t>hasAnyRole</a:t>
            </a:r>
            <a:r>
              <a:rPr lang="en-US" dirty="0"/>
              <a:t>("ADMIN").</a:t>
            </a:r>
            <a:r>
              <a:rPr lang="en-US" dirty="0" err="1"/>
              <a:t>anyRequest</a:t>
            </a:r>
            <a:r>
              <a:rPr lang="en-US" dirty="0"/>
              <a:t>().authenticated().and().</a:t>
            </a:r>
            <a:r>
              <a:rPr lang="en-US" dirty="0" err="1"/>
              <a:t>formLogin</a:t>
            </a:r>
            <a:r>
              <a:rPr lang="en-US" dirty="0"/>
              <a:t>()</a:t>
            </a:r>
          </a:p>
          <a:p>
            <a:pPr latinLnBrk="1"/>
            <a:r>
              <a:rPr lang="en-US" dirty="0"/>
              <a:t>.</a:t>
            </a:r>
            <a:r>
              <a:rPr lang="en-US" dirty="0" err="1"/>
              <a:t>permitAll</a:t>
            </a:r>
            <a:r>
              <a:rPr lang="en-US" dirty="0"/>
              <a:t>().and().logout().</a:t>
            </a:r>
            <a:r>
              <a:rPr lang="en-US" dirty="0" err="1"/>
              <a:t>permitAll</a:t>
            </a:r>
            <a:r>
              <a:rPr lang="en-US" dirty="0"/>
              <a:t>();</a:t>
            </a:r>
          </a:p>
          <a:p>
            <a:pPr latinLnBrk="1"/>
            <a:r>
              <a:rPr lang="en-US" dirty="0"/>
              <a:t> </a:t>
            </a:r>
          </a:p>
          <a:p>
            <a:pPr latinLnBrk="1"/>
            <a:r>
              <a:rPr lang="en-US" dirty="0" err="1"/>
              <a:t>http.csrf</a:t>
            </a:r>
            <a:r>
              <a:rPr lang="en-US" dirty="0"/>
              <a:t>().disable();</a:t>
            </a:r>
          </a:p>
          <a:p>
            <a:pPr latinLnBrk="1"/>
            <a:r>
              <a:rPr lang="en-US" dirty="0"/>
              <a:t>}</a:t>
            </a:r>
          </a:p>
          <a:p>
            <a:endParaRPr lang="en-US" dirty="0"/>
          </a:p>
        </p:txBody>
      </p:sp>
    </p:spTree>
    <p:extLst>
      <p:ext uri="{BB962C8B-B14F-4D97-AF65-F5344CB8AC3E}">
        <p14:creationId xmlns:p14="http://schemas.microsoft.com/office/powerpoint/2010/main" val="220119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normAutofit fontScale="90000"/>
          </a:bodyPr>
          <a:lstStyle/>
          <a:p>
            <a:r>
              <a:rPr lang="en-US" b="1" dirty="0"/>
              <a:t>How to create Custom Login Page using Spring Boot Security?</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create our own custom login page and use it for authentication.</a:t>
            </a:r>
          </a:p>
          <a:p>
            <a:pPr latinLnBrk="1"/>
            <a:r>
              <a:rPr lang="en-US" dirty="0"/>
              <a:t>@Override</a:t>
            </a:r>
          </a:p>
          <a:p>
            <a:pPr latinLnBrk="1"/>
            <a:r>
              <a:rPr lang="en-US" dirty="0"/>
              <a:t>protected void configure(</a:t>
            </a:r>
            <a:r>
              <a:rPr lang="en-US" dirty="0" err="1"/>
              <a:t>HttpSecurity</a:t>
            </a:r>
            <a:r>
              <a:rPr lang="en-US" dirty="0"/>
              <a:t> http) throws Exception {</a:t>
            </a:r>
          </a:p>
          <a:p>
            <a:pPr latinLnBrk="1"/>
            <a:r>
              <a:rPr lang="en-US" dirty="0" err="1"/>
              <a:t>http.authorizeRequests</a:t>
            </a:r>
            <a:r>
              <a:rPr lang="en-US" dirty="0"/>
              <a:t>().</a:t>
            </a:r>
            <a:r>
              <a:rPr lang="en-US" dirty="0" err="1"/>
              <a:t>antMatchers</a:t>
            </a:r>
            <a:r>
              <a:rPr lang="en-US" dirty="0"/>
              <a:t>("/").</a:t>
            </a:r>
            <a:r>
              <a:rPr lang="en-US" dirty="0" err="1"/>
              <a:t>permitAll</a:t>
            </a:r>
            <a:r>
              <a:rPr lang="en-US" dirty="0"/>
              <a:t>().</a:t>
            </a:r>
            <a:r>
              <a:rPr lang="en-US" dirty="0" err="1"/>
              <a:t>antMatchers</a:t>
            </a:r>
            <a:r>
              <a:rPr lang="en-US" dirty="0"/>
              <a:t>("/welcome").</a:t>
            </a:r>
            <a:r>
              <a:rPr lang="en-US" dirty="0" err="1"/>
              <a:t>hasAnyRole</a:t>
            </a:r>
            <a:r>
              <a:rPr lang="en-US" dirty="0"/>
              <a:t>("USER", "ADMIN")</a:t>
            </a:r>
          </a:p>
          <a:p>
            <a:pPr latinLnBrk="1"/>
            <a:r>
              <a:rPr lang="en-US" dirty="0"/>
              <a:t>.</a:t>
            </a:r>
            <a:r>
              <a:rPr lang="en-US" dirty="0" err="1"/>
              <a:t>antMatchers</a:t>
            </a:r>
            <a:r>
              <a:rPr lang="en-US" dirty="0"/>
              <a:t>("/</a:t>
            </a:r>
            <a:r>
              <a:rPr lang="en-US" dirty="0" err="1"/>
              <a:t>getEmployees</a:t>
            </a:r>
            <a:r>
              <a:rPr lang="en-US" dirty="0"/>
              <a:t>").</a:t>
            </a:r>
            <a:r>
              <a:rPr lang="en-US" dirty="0" err="1"/>
              <a:t>hasAnyRole</a:t>
            </a:r>
            <a:r>
              <a:rPr lang="en-US" dirty="0"/>
              <a:t>("USER", "ADMIN").</a:t>
            </a:r>
            <a:r>
              <a:rPr lang="en-US" dirty="0" err="1"/>
              <a:t>antMatchers</a:t>
            </a:r>
            <a:r>
              <a:rPr lang="en-US" dirty="0"/>
              <a:t>("/</a:t>
            </a:r>
            <a:r>
              <a:rPr lang="en-US" dirty="0" err="1"/>
              <a:t>addNewEmployee</a:t>
            </a:r>
            <a:r>
              <a:rPr lang="en-US" dirty="0"/>
              <a:t>")</a:t>
            </a:r>
          </a:p>
          <a:p>
            <a:pPr latinLnBrk="1"/>
            <a:r>
              <a:rPr lang="en-US" dirty="0"/>
              <a:t>.</a:t>
            </a:r>
            <a:r>
              <a:rPr lang="en-US" dirty="0" err="1"/>
              <a:t>hasAnyRole</a:t>
            </a:r>
            <a:r>
              <a:rPr lang="en-US" dirty="0"/>
              <a:t>("ADMIN").</a:t>
            </a:r>
            <a:r>
              <a:rPr lang="en-US" dirty="0" err="1"/>
              <a:t>anyRequest</a:t>
            </a:r>
            <a:r>
              <a:rPr lang="en-US" dirty="0"/>
              <a:t>().authenticated()</a:t>
            </a:r>
          </a:p>
          <a:p>
            <a:pPr latinLnBrk="1"/>
            <a:r>
              <a:rPr lang="en-US" dirty="0"/>
              <a:t>.and().</a:t>
            </a:r>
            <a:r>
              <a:rPr lang="en-US" dirty="0" err="1"/>
              <a:t>formLogin</a:t>
            </a:r>
            <a:r>
              <a:rPr lang="en-US" dirty="0"/>
              <a:t>().</a:t>
            </a:r>
            <a:r>
              <a:rPr lang="en-US" b="1" dirty="0" err="1"/>
              <a:t>loginPage</a:t>
            </a:r>
            <a:r>
              <a:rPr lang="en-US" b="1" dirty="0"/>
              <a:t>("/login")</a:t>
            </a:r>
            <a:r>
              <a:rPr lang="en-US" dirty="0"/>
              <a:t>.</a:t>
            </a:r>
            <a:r>
              <a:rPr lang="en-US" dirty="0" err="1"/>
              <a:t>permitAll</a:t>
            </a:r>
            <a:r>
              <a:rPr lang="en-US" dirty="0"/>
              <a:t>()</a:t>
            </a:r>
          </a:p>
          <a:p>
            <a:pPr latinLnBrk="1"/>
            <a:r>
              <a:rPr lang="en-US" dirty="0"/>
              <a:t>.and().logout().</a:t>
            </a:r>
            <a:r>
              <a:rPr lang="en-US" dirty="0" err="1"/>
              <a:t>permitAll</a:t>
            </a:r>
            <a:r>
              <a:rPr lang="en-US" dirty="0"/>
              <a:t>();</a:t>
            </a:r>
          </a:p>
          <a:p>
            <a:pPr latinLnBrk="1"/>
            <a:r>
              <a:rPr lang="en-US" dirty="0"/>
              <a:t> </a:t>
            </a:r>
          </a:p>
          <a:p>
            <a:pPr latinLnBrk="1"/>
            <a:r>
              <a:rPr lang="en-US" dirty="0" err="1"/>
              <a:t>http.csrf</a:t>
            </a:r>
            <a:r>
              <a:rPr lang="en-US" dirty="0"/>
              <a:t>().disable();</a:t>
            </a:r>
          </a:p>
          <a:p>
            <a:r>
              <a:rPr lang="en-US" dirty="0"/>
              <a:t>}</a:t>
            </a:r>
          </a:p>
        </p:txBody>
      </p:sp>
    </p:spTree>
    <p:extLst>
      <p:ext uri="{BB962C8B-B14F-4D97-AF65-F5344CB8AC3E}">
        <p14:creationId xmlns:p14="http://schemas.microsoft.com/office/powerpoint/2010/main" val="332814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676400"/>
          </a:xfrm>
        </p:spPr>
        <p:txBody>
          <a:bodyPr>
            <a:normAutofit fontScale="90000"/>
          </a:bodyPr>
          <a:lstStyle/>
          <a:p>
            <a:r>
              <a:rPr lang="en-US" b="1" dirty="0"/>
              <a:t>How to do authentication against database tables using Spring Boot Security?</a:t>
            </a:r>
            <a:r>
              <a:rPr lang="en-US" dirty="0"/>
              <a:t/>
            </a:r>
            <a:br>
              <a:rPr lang="en-US" dirty="0"/>
            </a:br>
            <a:endParaRPr lang="en-US" dirty="0"/>
          </a:p>
        </p:txBody>
      </p:sp>
      <p:sp>
        <p:nvSpPr>
          <p:cNvPr id="3" name="Content Placeholder 2"/>
          <p:cNvSpPr>
            <a:spLocks noGrp="1"/>
          </p:cNvSpPr>
          <p:nvPr>
            <p:ph idx="1"/>
          </p:nvPr>
        </p:nvSpPr>
        <p:spPr>
          <a:xfrm>
            <a:off x="1043492" y="2323652"/>
            <a:ext cx="6777317" cy="3848548"/>
          </a:xfrm>
        </p:spPr>
        <p:txBody>
          <a:bodyPr>
            <a:normAutofit fontScale="47500" lnSpcReduction="20000"/>
          </a:bodyPr>
          <a:lstStyle/>
          <a:p>
            <a:endParaRPr lang="en-US" dirty="0" smtClean="0"/>
          </a:p>
          <a:p>
            <a:r>
              <a:rPr lang="en-US" dirty="0"/>
              <a:t>Spring Authentication using username, password and authorization using roles can be done using either</a:t>
            </a:r>
          </a:p>
          <a:p>
            <a:pPr lvl="0"/>
            <a:r>
              <a:rPr lang="en-US" dirty="0"/>
              <a:t>In Memory Configuration - </a:t>
            </a:r>
            <a:br>
              <a:rPr lang="en-US" dirty="0"/>
            </a:br>
            <a:endParaRPr lang="en-US" dirty="0"/>
          </a:p>
          <a:p>
            <a:pPr lvl="0" latinLnBrk="1"/>
            <a:r>
              <a:rPr lang="en-US" dirty="0"/>
              <a:t>	@</a:t>
            </a:r>
            <a:r>
              <a:rPr lang="en-US" dirty="0" err="1"/>
              <a:t>Autowired</a:t>
            </a:r>
            <a:endParaRPr lang="en-US" dirty="0"/>
          </a:p>
          <a:p>
            <a:pPr lvl="0" latinLnBrk="1"/>
            <a:r>
              <a:rPr lang="en-US" dirty="0"/>
              <a:t>    public void </a:t>
            </a:r>
            <a:r>
              <a:rPr lang="en-US" dirty="0" err="1"/>
              <a:t>configureGlobal</a:t>
            </a:r>
            <a:r>
              <a:rPr lang="en-US" dirty="0"/>
              <a:t>(</a:t>
            </a:r>
            <a:r>
              <a:rPr lang="en-US" dirty="0" err="1"/>
              <a:t>AuthenticationManagerBuilder</a:t>
            </a:r>
            <a:r>
              <a:rPr lang="en-US" dirty="0"/>
              <a:t> </a:t>
            </a:r>
            <a:r>
              <a:rPr lang="en-US" dirty="0" err="1"/>
              <a:t>authenticationMgr</a:t>
            </a:r>
            <a:r>
              <a:rPr lang="en-US" dirty="0"/>
              <a:t>) throws Exception {</a:t>
            </a:r>
          </a:p>
          <a:p>
            <a:pPr lvl="0" latinLnBrk="1"/>
            <a:r>
              <a:rPr lang="en-US" dirty="0"/>
              <a:t>        </a:t>
            </a:r>
            <a:r>
              <a:rPr lang="en-US" dirty="0" err="1"/>
              <a:t>authenticationMgr.inMemoryAuthentication</a:t>
            </a:r>
            <a:r>
              <a:rPr lang="en-US" dirty="0"/>
              <a:t>().</a:t>
            </a:r>
            <a:r>
              <a:rPr lang="en-US" dirty="0" err="1"/>
              <a:t>withUser</a:t>
            </a:r>
            <a:r>
              <a:rPr lang="en-US" dirty="0"/>
              <a:t>("employee").password("employee")</a:t>
            </a:r>
          </a:p>
          <a:p>
            <a:pPr lvl="0" latinLnBrk="1"/>
            <a:r>
              <a:rPr lang="en-US" dirty="0"/>
              <a:t>            .authorities("ROLE_USER").and().</a:t>
            </a:r>
            <a:r>
              <a:rPr lang="en-US" dirty="0" err="1"/>
              <a:t>withUser</a:t>
            </a:r>
            <a:r>
              <a:rPr lang="en-US" dirty="0"/>
              <a:t>("</a:t>
            </a:r>
            <a:r>
              <a:rPr lang="en-US" dirty="0" err="1"/>
              <a:t>javainuse</a:t>
            </a:r>
            <a:r>
              <a:rPr lang="en-US" dirty="0"/>
              <a:t>").password("</a:t>
            </a:r>
            <a:r>
              <a:rPr lang="en-US" dirty="0" err="1"/>
              <a:t>javainuse</a:t>
            </a:r>
            <a:r>
              <a:rPr lang="en-US" dirty="0"/>
              <a:t>")</a:t>
            </a:r>
          </a:p>
          <a:p>
            <a:pPr lvl="0" latinLnBrk="1"/>
            <a:r>
              <a:rPr lang="en-US" dirty="0"/>
              <a:t>            .authorities("ROLE_USER", "ROLE_ADMIN");</a:t>
            </a:r>
          </a:p>
          <a:p>
            <a:pPr lvl="0" latinLnBrk="1"/>
            <a:r>
              <a:rPr lang="en-US" dirty="0"/>
              <a:t>    }</a:t>
            </a:r>
          </a:p>
          <a:p>
            <a:r>
              <a:rPr lang="en-US" dirty="0"/>
              <a:t> </a:t>
            </a:r>
          </a:p>
          <a:p>
            <a:r>
              <a:rPr lang="en-US" dirty="0"/>
              <a:t>Database Authentication- </a:t>
            </a:r>
            <a:br>
              <a:rPr lang="en-US" dirty="0"/>
            </a:br>
            <a:endParaRPr lang="en-US" dirty="0"/>
          </a:p>
          <a:p>
            <a:pPr latinLnBrk="1"/>
            <a:r>
              <a:rPr lang="en-US" dirty="0"/>
              <a:t>	@</a:t>
            </a:r>
            <a:r>
              <a:rPr lang="en-US" dirty="0" err="1"/>
              <a:t>Autowired</a:t>
            </a:r>
            <a:endParaRPr lang="en-US" dirty="0"/>
          </a:p>
          <a:p>
            <a:pPr latinLnBrk="1"/>
            <a:r>
              <a:rPr lang="en-US" dirty="0"/>
              <a:t>    public void </a:t>
            </a:r>
            <a:r>
              <a:rPr lang="en-US" dirty="0" err="1"/>
              <a:t>configAuthentication</a:t>
            </a:r>
            <a:r>
              <a:rPr lang="en-US" dirty="0"/>
              <a:t>(</a:t>
            </a:r>
            <a:r>
              <a:rPr lang="en-US" dirty="0" err="1"/>
              <a:t>AuthenticationManagerBuilder</a:t>
            </a:r>
            <a:r>
              <a:rPr lang="en-US" dirty="0"/>
              <a:t> </a:t>
            </a:r>
            <a:r>
              <a:rPr lang="en-US" dirty="0" err="1"/>
              <a:t>auth</a:t>
            </a:r>
            <a:r>
              <a:rPr lang="en-US" dirty="0"/>
              <a:t>) throws Exception {</a:t>
            </a:r>
          </a:p>
          <a:p>
            <a:pPr latinLnBrk="1"/>
            <a:r>
              <a:rPr lang="en-US" dirty="0"/>
              <a:t>        </a:t>
            </a:r>
            <a:r>
              <a:rPr lang="en-US" dirty="0" err="1"/>
              <a:t>auth.jdbcAuthentication</a:t>
            </a:r>
            <a:r>
              <a:rPr lang="en-US" dirty="0"/>
              <a:t>().</a:t>
            </a:r>
            <a:r>
              <a:rPr lang="en-US" dirty="0" err="1"/>
              <a:t>dataSource</a:t>
            </a:r>
            <a:r>
              <a:rPr lang="en-US" dirty="0"/>
              <a:t>(</a:t>
            </a:r>
            <a:r>
              <a:rPr lang="en-US" dirty="0" err="1"/>
              <a:t>dataSource</a:t>
            </a:r>
            <a:r>
              <a:rPr lang="en-US" dirty="0"/>
              <a:t>);</a:t>
            </a:r>
          </a:p>
          <a:p>
            <a:r>
              <a:rPr lang="en-US" dirty="0"/>
              <a:t>    }</a:t>
            </a:r>
          </a:p>
        </p:txBody>
      </p:sp>
    </p:spTree>
    <p:extLst>
      <p:ext uri="{BB962C8B-B14F-4D97-AF65-F5344CB8AC3E}">
        <p14:creationId xmlns:p14="http://schemas.microsoft.com/office/powerpoint/2010/main" val="237031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normAutofit fontScale="90000"/>
          </a:bodyPr>
          <a:lstStyle/>
          <a:p>
            <a:r>
              <a:rPr lang="en-US" b="1" dirty="0"/>
              <a:t>How to configure Spring Security with in-memory configuration?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atinLnBrk="1"/>
            <a:r>
              <a:rPr lang="en-US" dirty="0" err="1"/>
              <a:t>Autowired</a:t>
            </a:r>
            <a:r>
              <a:rPr lang="en-US" dirty="0" smtClean="0">
                <a:effectLst/>
              </a:rPr>
              <a:t> </a:t>
            </a:r>
            <a:r>
              <a:rPr lang="en-US" dirty="0"/>
              <a:t>public void </a:t>
            </a:r>
            <a:r>
              <a:rPr lang="en-US" dirty="0" err="1"/>
              <a:t>configureGlobal</a:t>
            </a:r>
            <a:r>
              <a:rPr lang="en-US" dirty="0"/>
              <a:t>(</a:t>
            </a:r>
            <a:r>
              <a:rPr lang="en-US" dirty="0" err="1"/>
              <a:t>AuthenticationManagerBuilder</a:t>
            </a:r>
            <a:r>
              <a:rPr lang="en-US" dirty="0"/>
              <a:t> </a:t>
            </a:r>
            <a:r>
              <a:rPr lang="en-US" dirty="0" err="1"/>
              <a:t>auth</a:t>
            </a:r>
            <a:r>
              <a:rPr lang="en-US" dirty="0"/>
              <a:t>)</a:t>
            </a:r>
          </a:p>
          <a:p>
            <a:pPr latinLnBrk="1"/>
            <a:r>
              <a:rPr lang="en-US" dirty="0"/>
              <a:t>throws Exception {</a:t>
            </a:r>
          </a:p>
          <a:p>
            <a:pPr latinLnBrk="1"/>
            <a:r>
              <a:rPr lang="en-US" dirty="0" err="1"/>
              <a:t>auth.inMemoryAuthentication</a:t>
            </a:r>
            <a:r>
              <a:rPr lang="en-US" dirty="0"/>
              <a:t>()</a:t>
            </a:r>
          </a:p>
          <a:p>
            <a:pPr latinLnBrk="1"/>
            <a:r>
              <a:rPr lang="en-US" dirty="0"/>
              <a:t>.</a:t>
            </a:r>
            <a:r>
              <a:rPr lang="en-US" dirty="0" err="1"/>
              <a:t>withUser</a:t>
            </a:r>
            <a:r>
              <a:rPr lang="en-US" dirty="0"/>
              <a:t>("user").password("password").roles("USER")</a:t>
            </a:r>
          </a:p>
          <a:p>
            <a:pPr latinLnBrk="1"/>
            <a:r>
              <a:rPr lang="en-US" dirty="0"/>
              <a:t>.and()</a:t>
            </a:r>
          </a:p>
          <a:p>
            <a:pPr latinLnBrk="1"/>
            <a:r>
              <a:rPr lang="en-US" dirty="0"/>
              <a:t>.</a:t>
            </a:r>
            <a:r>
              <a:rPr lang="en-US" dirty="0" err="1"/>
              <a:t>withUser</a:t>
            </a:r>
            <a:r>
              <a:rPr lang="en-US" dirty="0"/>
              <a:t>("admin").password("password").roles("USER", "ADMIN</a:t>
            </a:r>
            <a:r>
              <a:rPr lang="en-US" dirty="0" smtClean="0"/>
              <a:t>");</a:t>
            </a:r>
            <a:endParaRPr lang="en-US" dirty="0"/>
          </a:p>
        </p:txBody>
      </p:sp>
    </p:spTree>
    <p:extLst>
      <p:ext uri="{BB962C8B-B14F-4D97-AF65-F5344CB8AC3E}">
        <p14:creationId xmlns:p14="http://schemas.microsoft.com/office/powerpoint/2010/main" val="405479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362200"/>
          </a:xfrm>
        </p:spPr>
        <p:txBody>
          <a:bodyPr>
            <a:normAutofit fontScale="90000"/>
          </a:bodyPr>
          <a:lstStyle/>
          <a:p>
            <a:r>
              <a:rPr lang="en-US" b="1" dirty="0"/>
              <a:t>What is the use of Spring Boot Security </a:t>
            </a:r>
            <a:r>
              <a:rPr lang="en-US" b="1" dirty="0" err="1"/>
              <a:t>AuthenticationHandler</a:t>
            </a:r>
            <a:r>
              <a:rPr lang="en-US" b="1" dirty="0"/>
              <a:t> class?</a:t>
            </a:r>
            <a:r>
              <a:rPr lang="en-US" dirty="0"/>
              <a:t/>
            </a:r>
            <a:br>
              <a:rPr lang="en-US" dirty="0"/>
            </a:br>
            <a:endParaRPr lang="en-US" dirty="0"/>
          </a:p>
        </p:txBody>
      </p:sp>
      <p:sp>
        <p:nvSpPr>
          <p:cNvPr id="3" name="Content Placeholder 2"/>
          <p:cNvSpPr>
            <a:spLocks noGrp="1"/>
          </p:cNvSpPr>
          <p:nvPr>
            <p:ph idx="1"/>
          </p:nvPr>
        </p:nvSpPr>
        <p:spPr>
          <a:xfrm>
            <a:off x="1043492" y="2323652"/>
            <a:ext cx="6777317" cy="3924748"/>
          </a:xfrm>
        </p:spPr>
        <p:txBody>
          <a:bodyPr>
            <a:normAutofit fontScale="62500" lnSpcReduction="20000"/>
          </a:bodyPr>
          <a:lstStyle/>
          <a:p>
            <a:r>
              <a:rPr lang="en-US" dirty="0"/>
              <a:t>In some scenarios we might want to redirect different users to different pages depending on the roles assigned to the users.</a:t>
            </a:r>
            <a:br>
              <a:rPr lang="en-US" dirty="0"/>
            </a:br>
            <a:r>
              <a:rPr lang="en-US" dirty="0"/>
              <a:t>For example we might want users with role USER to be redirected to the welcome page, while users with role ADMIN to be redirected to the add employee page.</a:t>
            </a:r>
            <a:br>
              <a:rPr lang="en-US" dirty="0"/>
            </a:br>
            <a:r>
              <a:rPr lang="en-US" dirty="0"/>
              <a:t>We will be making use of the </a:t>
            </a:r>
            <a:r>
              <a:rPr lang="en-US" dirty="0" err="1"/>
              <a:t>AuthenticationSuccessHandler</a:t>
            </a:r>
            <a:r>
              <a:rPr lang="en-US" dirty="0"/>
              <a:t>.</a:t>
            </a:r>
          </a:p>
          <a:p>
            <a:pPr latinLnBrk="1"/>
            <a:r>
              <a:rPr lang="en-US" dirty="0"/>
              <a:t>@Override</a:t>
            </a:r>
          </a:p>
          <a:p>
            <a:pPr latinLnBrk="1"/>
            <a:r>
              <a:rPr lang="en-US" dirty="0"/>
              <a:t>protected void configure(</a:t>
            </a:r>
            <a:r>
              <a:rPr lang="en-US" dirty="0" err="1"/>
              <a:t>HttpSecurity</a:t>
            </a:r>
            <a:r>
              <a:rPr lang="en-US" dirty="0"/>
              <a:t> http) throws Exception {</a:t>
            </a:r>
          </a:p>
          <a:p>
            <a:pPr latinLnBrk="1"/>
            <a:r>
              <a:rPr lang="en-US" dirty="0" err="1"/>
              <a:t>http.authorizeRequests</a:t>
            </a:r>
            <a:r>
              <a:rPr lang="en-US" dirty="0"/>
              <a:t>().</a:t>
            </a:r>
            <a:r>
              <a:rPr lang="en-US" dirty="0" err="1"/>
              <a:t>antMatchers</a:t>
            </a:r>
            <a:r>
              <a:rPr lang="en-US" dirty="0"/>
              <a:t>("/").</a:t>
            </a:r>
            <a:r>
              <a:rPr lang="en-US" dirty="0" err="1"/>
              <a:t>permitAll</a:t>
            </a:r>
            <a:r>
              <a:rPr lang="en-US" dirty="0"/>
              <a:t>().</a:t>
            </a:r>
            <a:r>
              <a:rPr lang="en-US" dirty="0" err="1"/>
              <a:t>antMatchers</a:t>
            </a:r>
            <a:r>
              <a:rPr lang="en-US" dirty="0"/>
              <a:t>("/welcome").</a:t>
            </a:r>
            <a:r>
              <a:rPr lang="en-US" dirty="0" err="1"/>
              <a:t>hasAnyRole</a:t>
            </a:r>
            <a:r>
              <a:rPr lang="en-US" dirty="0"/>
              <a:t>("USER", "ADMIN")</a:t>
            </a:r>
          </a:p>
          <a:p>
            <a:pPr latinLnBrk="1"/>
            <a:r>
              <a:rPr lang="en-US" dirty="0"/>
              <a:t>.</a:t>
            </a:r>
            <a:r>
              <a:rPr lang="en-US" dirty="0" err="1"/>
              <a:t>antMatchers</a:t>
            </a:r>
            <a:r>
              <a:rPr lang="en-US" dirty="0"/>
              <a:t>("/</a:t>
            </a:r>
            <a:r>
              <a:rPr lang="en-US" dirty="0" err="1"/>
              <a:t>getEmployees</a:t>
            </a:r>
            <a:r>
              <a:rPr lang="en-US" dirty="0"/>
              <a:t>").</a:t>
            </a:r>
            <a:r>
              <a:rPr lang="en-US" dirty="0" err="1"/>
              <a:t>hasAnyRole</a:t>
            </a:r>
            <a:r>
              <a:rPr lang="en-US" dirty="0"/>
              <a:t>("USER", "ADMIN").</a:t>
            </a:r>
            <a:r>
              <a:rPr lang="en-US" dirty="0" err="1"/>
              <a:t>antMatchers</a:t>
            </a:r>
            <a:r>
              <a:rPr lang="en-US" dirty="0"/>
              <a:t>("/</a:t>
            </a:r>
            <a:r>
              <a:rPr lang="en-US" dirty="0" err="1"/>
              <a:t>addNewEmployee</a:t>
            </a:r>
            <a:r>
              <a:rPr lang="en-US" dirty="0"/>
              <a:t>")</a:t>
            </a:r>
          </a:p>
          <a:p>
            <a:pPr latinLnBrk="1"/>
            <a:r>
              <a:rPr lang="en-US" dirty="0"/>
              <a:t>.</a:t>
            </a:r>
            <a:r>
              <a:rPr lang="en-US" dirty="0" err="1"/>
              <a:t>hasAnyRole</a:t>
            </a:r>
            <a:r>
              <a:rPr lang="en-US" dirty="0"/>
              <a:t>("ADMIN").</a:t>
            </a:r>
            <a:r>
              <a:rPr lang="en-US" dirty="0" err="1"/>
              <a:t>anyRequest</a:t>
            </a:r>
            <a:r>
              <a:rPr lang="en-US" dirty="0"/>
              <a:t>().authenticated()</a:t>
            </a:r>
          </a:p>
          <a:p>
            <a:pPr latinLnBrk="1"/>
            <a:r>
              <a:rPr lang="en-US" dirty="0"/>
              <a:t>.and().</a:t>
            </a:r>
            <a:r>
              <a:rPr lang="en-US" dirty="0" err="1"/>
              <a:t>formLogin</a:t>
            </a:r>
            <a:r>
              <a:rPr lang="en-US" dirty="0"/>
              <a:t>().</a:t>
            </a:r>
            <a:r>
              <a:rPr lang="en-US" b="1" dirty="0" err="1"/>
              <a:t>successHandler</a:t>
            </a:r>
            <a:r>
              <a:rPr lang="en-US" b="1" dirty="0"/>
              <a:t>(</a:t>
            </a:r>
            <a:r>
              <a:rPr lang="en-US" b="1" dirty="0" err="1"/>
              <a:t>successHandler</a:t>
            </a:r>
            <a:r>
              <a:rPr lang="en-US" b="1" dirty="0"/>
              <a:t>)</a:t>
            </a:r>
            <a:endParaRPr lang="en-US" dirty="0"/>
          </a:p>
          <a:p>
            <a:pPr latinLnBrk="1"/>
            <a:r>
              <a:rPr lang="en-US" dirty="0"/>
              <a:t>.</a:t>
            </a:r>
            <a:r>
              <a:rPr lang="en-US" dirty="0" err="1"/>
              <a:t>loginPage</a:t>
            </a:r>
            <a:r>
              <a:rPr lang="en-US" dirty="0"/>
              <a:t>("/login").</a:t>
            </a:r>
            <a:r>
              <a:rPr lang="en-US" dirty="0" err="1"/>
              <a:t>permitAll</a:t>
            </a:r>
            <a:r>
              <a:rPr lang="en-US" dirty="0"/>
              <a:t>().and().logout().</a:t>
            </a:r>
            <a:r>
              <a:rPr lang="en-US" dirty="0" err="1"/>
              <a:t>permitAll</a:t>
            </a:r>
            <a:r>
              <a:rPr lang="en-US" dirty="0"/>
              <a:t>();</a:t>
            </a:r>
          </a:p>
          <a:p>
            <a:pPr latinLnBrk="1"/>
            <a:r>
              <a:rPr lang="en-US" dirty="0"/>
              <a:t> </a:t>
            </a:r>
          </a:p>
          <a:p>
            <a:pPr latinLnBrk="1"/>
            <a:r>
              <a:rPr lang="en-US" dirty="0" err="1"/>
              <a:t>http.csrf</a:t>
            </a:r>
            <a:r>
              <a:rPr lang="en-US" dirty="0"/>
              <a:t>().disable();</a:t>
            </a:r>
          </a:p>
          <a:p>
            <a:r>
              <a:rPr lang="en-US" dirty="0"/>
              <a:t>}</a:t>
            </a:r>
          </a:p>
        </p:txBody>
      </p:sp>
    </p:spTree>
    <p:extLst>
      <p:ext uri="{BB962C8B-B14F-4D97-AF65-F5344CB8AC3E}">
        <p14:creationId xmlns:p14="http://schemas.microsoft.com/office/powerpoint/2010/main" val="415734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2286000"/>
          </a:xfrm>
        </p:spPr>
        <p:txBody>
          <a:bodyPr>
            <a:normAutofit fontScale="90000"/>
          </a:bodyPr>
          <a:lstStyle/>
          <a:p>
            <a:r>
              <a:rPr lang="en-US" b="1" dirty="0"/>
              <a:t>What is the difference between ROLE_USER and ROLE_ANONYMOUS in a Spring intercept </a:t>
            </a:r>
            <a:r>
              <a:rPr lang="en-US" b="1" dirty="0" err="1"/>
              <a:t>url</a:t>
            </a:r>
            <a:r>
              <a:rPr lang="en-US" b="1" dirty="0"/>
              <a:t> configuration?</a:t>
            </a:r>
            <a:r>
              <a:rPr lang="en-US" dirty="0"/>
              <a:t/>
            </a:r>
            <a:br>
              <a:rPr lang="en-US" dirty="0"/>
            </a:br>
            <a:endParaRPr lang="en-US" dirty="0"/>
          </a:p>
        </p:txBody>
      </p:sp>
      <p:sp>
        <p:nvSpPr>
          <p:cNvPr id="3" name="Content Placeholder 2"/>
          <p:cNvSpPr>
            <a:spLocks noGrp="1"/>
          </p:cNvSpPr>
          <p:nvPr>
            <p:ph idx="1"/>
          </p:nvPr>
        </p:nvSpPr>
        <p:spPr>
          <a:xfrm>
            <a:off x="1043492" y="2133600"/>
            <a:ext cx="6777317" cy="4191000"/>
          </a:xfrm>
        </p:spPr>
        <p:txBody>
          <a:bodyPr>
            <a:normAutofit fontScale="85000" lnSpcReduction="20000"/>
          </a:bodyPr>
          <a:lstStyle/>
          <a:p>
            <a:endParaRPr lang="en-US" dirty="0" smtClean="0"/>
          </a:p>
          <a:p>
            <a:endParaRPr lang="en-US" dirty="0"/>
          </a:p>
          <a:p>
            <a:pPr lvl="0"/>
            <a:r>
              <a:rPr lang="en-US" b="1" dirty="0"/>
              <a:t>ROLE_ANONYMOUS</a:t>
            </a:r>
            <a:r>
              <a:rPr lang="en-US" dirty="0"/>
              <a:t> is the default role assigned to an unauthenticated (anonymous) user when a configuration uses Spring Security's "anonymous authentication" filter . This is enabled by default. However, it is probably clearer if you use the expression </a:t>
            </a:r>
            <a:r>
              <a:rPr lang="en-US" dirty="0" err="1"/>
              <a:t>isAnonymous</a:t>
            </a:r>
            <a:r>
              <a:rPr lang="en-US" dirty="0"/>
              <a:t>() instead, which has the same meaning.</a:t>
            </a:r>
          </a:p>
          <a:p>
            <a:pPr lvl="0"/>
            <a:r>
              <a:rPr lang="en-US" b="1" dirty="0"/>
              <a:t>ROLE_USER</a:t>
            </a:r>
            <a:r>
              <a:rPr lang="en-US" dirty="0"/>
              <a:t> has no meaning unless you assign this role to your users when they are authenticated (you are in charge of loading the roles (authorities) for an authenticated user). It isn't a name that is built in to Spring Security's infrastructure. In the given example, presumably that role is assigned to an authenticated user</a:t>
            </a:r>
            <a:r>
              <a:rPr lang="en-US" dirty="0" smtClean="0"/>
              <a:t>.</a:t>
            </a:r>
            <a:endParaRPr lang="en-US" dirty="0"/>
          </a:p>
        </p:txBody>
      </p:sp>
    </p:spTree>
    <p:extLst>
      <p:ext uri="{BB962C8B-B14F-4D97-AF65-F5344CB8AC3E}">
        <p14:creationId xmlns:p14="http://schemas.microsoft.com/office/powerpoint/2010/main" val="3377824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configure </a:t>
            </a:r>
            <a:r>
              <a:rPr lang="en-US" b="1" dirty="0" err="1"/>
              <a:t>DelegatingFilterProxy</a:t>
            </a:r>
            <a:r>
              <a:rPr lang="en-US" b="1" dirty="0"/>
              <a:t> ?</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In the web.xml we add the </a:t>
            </a:r>
            <a:r>
              <a:rPr lang="en-US" dirty="0" err="1"/>
              <a:t>DelegatingFilterProxy</a:t>
            </a:r>
            <a:r>
              <a:rPr lang="en-US" dirty="0"/>
              <a:t> which is delegating proxy to automatically intercept a URL with a particular pattern to apply spring security.</a:t>
            </a:r>
          </a:p>
          <a:p>
            <a:pPr latinLnBrk="1"/>
            <a:r>
              <a:rPr lang="en-US" dirty="0"/>
              <a:t>    &lt;filter&gt;</a:t>
            </a:r>
          </a:p>
          <a:p>
            <a:pPr latinLnBrk="1"/>
            <a:r>
              <a:rPr lang="en-US" dirty="0"/>
              <a:t>		&lt;filter-name&gt;</a:t>
            </a:r>
            <a:r>
              <a:rPr lang="en-US" dirty="0" err="1"/>
              <a:t>springSecurityFilterChain</a:t>
            </a:r>
            <a:r>
              <a:rPr lang="en-US" dirty="0"/>
              <a:t>&lt;/filter-name&gt;</a:t>
            </a:r>
          </a:p>
          <a:p>
            <a:pPr latinLnBrk="1"/>
            <a:r>
              <a:rPr lang="en-US" dirty="0"/>
              <a:t>		&lt;filter-class&gt;</a:t>
            </a:r>
            <a:r>
              <a:rPr lang="en-US" dirty="0" err="1"/>
              <a:t>org.springframework.web.filter.DelegatingFilterProxy</a:t>
            </a:r>
            <a:r>
              <a:rPr lang="en-US" dirty="0"/>
              <a:t>&lt;/filter-class&gt;</a:t>
            </a:r>
          </a:p>
          <a:p>
            <a:pPr latinLnBrk="1"/>
            <a:r>
              <a:rPr lang="en-US" dirty="0"/>
              <a:t>	&lt;/filter&gt;</a:t>
            </a:r>
          </a:p>
          <a:p>
            <a:pPr latinLnBrk="1"/>
            <a:r>
              <a:rPr lang="en-US" dirty="0"/>
              <a:t> </a:t>
            </a:r>
          </a:p>
          <a:p>
            <a:pPr latinLnBrk="1"/>
            <a:r>
              <a:rPr lang="en-US" dirty="0"/>
              <a:t>	&lt;filter-mapping&gt;</a:t>
            </a:r>
          </a:p>
          <a:p>
            <a:pPr latinLnBrk="1"/>
            <a:r>
              <a:rPr lang="en-US" dirty="0"/>
              <a:t>		&lt;filter-name&gt;</a:t>
            </a:r>
            <a:r>
              <a:rPr lang="en-US" dirty="0" err="1"/>
              <a:t>springSecurityFilterChain</a:t>
            </a:r>
            <a:r>
              <a:rPr lang="en-US" dirty="0"/>
              <a:t>&lt;/filter-name&gt;</a:t>
            </a:r>
          </a:p>
          <a:p>
            <a:pPr latinLnBrk="1"/>
            <a:r>
              <a:rPr lang="en-US" dirty="0"/>
              <a:t>		&lt;</a:t>
            </a:r>
            <a:r>
              <a:rPr lang="en-US" dirty="0" err="1"/>
              <a:t>url</a:t>
            </a:r>
            <a:r>
              <a:rPr lang="en-US" dirty="0"/>
              <a:t>-pattern&gt;/*&lt;/</a:t>
            </a:r>
            <a:r>
              <a:rPr lang="en-US" dirty="0" err="1"/>
              <a:t>url</a:t>
            </a:r>
            <a:r>
              <a:rPr lang="en-US" dirty="0"/>
              <a:t>-pattern&gt;</a:t>
            </a:r>
          </a:p>
          <a:p>
            <a:pPr latinLnBrk="1"/>
            <a:r>
              <a:rPr lang="en-US" dirty="0"/>
              <a:t>	&lt;/filter-mapping&gt;</a:t>
            </a:r>
          </a:p>
          <a:p>
            <a:endParaRPr lang="en-US" dirty="0"/>
          </a:p>
        </p:txBody>
      </p:sp>
    </p:spTree>
    <p:extLst>
      <p:ext uri="{BB962C8B-B14F-4D97-AF65-F5344CB8AC3E}">
        <p14:creationId xmlns:p14="http://schemas.microsoft.com/office/powerpoint/2010/main" val="2852651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52600"/>
          </a:xfrm>
        </p:spPr>
        <p:txBody>
          <a:bodyPr>
            <a:normAutofit fontScale="90000"/>
          </a:bodyPr>
          <a:lstStyle/>
          <a:p>
            <a:r>
              <a:rPr lang="en-US" b="1" dirty="0"/>
              <a:t>Are you able to add and/or replace individual filters?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Spring Security maintains a filter chain internally where each of the filters has a particular responsibility and filters are added or removed from the configuration depending on which services are required.</a:t>
            </a:r>
          </a:p>
          <a:p>
            <a:endParaRPr lang="en-US" dirty="0"/>
          </a:p>
        </p:txBody>
      </p:sp>
    </p:spTree>
    <p:extLst>
      <p:ext uri="{BB962C8B-B14F-4D97-AF65-F5344CB8AC3E}">
        <p14:creationId xmlns:p14="http://schemas.microsoft.com/office/powerpoint/2010/main" val="60465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Spring Security?</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Spring Security provides </a:t>
            </a:r>
            <a:r>
              <a:rPr lang="en-US" b="1" dirty="0"/>
              <a:t>comprehensive security services</a:t>
            </a:r>
            <a:r>
              <a:rPr lang="en-US" dirty="0"/>
              <a:t> for Java EE-based enterprise software applications.</a:t>
            </a:r>
          </a:p>
          <a:p>
            <a:r>
              <a:rPr lang="en-US" dirty="0"/>
              <a:t>There are </a:t>
            </a:r>
            <a:r>
              <a:rPr lang="en-US" b="1" dirty="0"/>
              <a:t>two main areas</a:t>
            </a:r>
            <a:r>
              <a:rPr lang="en-US" dirty="0"/>
              <a:t> that Spring Security targets. </a:t>
            </a:r>
            <a:r>
              <a:rPr lang="en-US" b="1" dirty="0"/>
              <a:t>"Authentication" </a:t>
            </a:r>
            <a:r>
              <a:rPr lang="en-US" dirty="0"/>
              <a:t>is the process of establishing a principal is who they claim to be (a "principal" generally means a user, device or some other system which can perform an action in your application).</a:t>
            </a:r>
            <a:r>
              <a:rPr lang="en-US" b="1" dirty="0"/>
              <a:t>"Authorization"</a:t>
            </a:r>
            <a:r>
              <a:rPr lang="en-US" dirty="0"/>
              <a:t> refers to the process of deciding whether a principal is allowed to perform an action within your application</a:t>
            </a:r>
            <a:r>
              <a:rPr lang="en-US" dirty="0" smtClean="0"/>
              <a:t>.</a:t>
            </a:r>
            <a:endParaRPr lang="en-US" dirty="0"/>
          </a:p>
        </p:txBody>
      </p:sp>
    </p:spTree>
    <p:extLst>
      <p:ext uri="{BB962C8B-B14F-4D97-AF65-F5344CB8AC3E}">
        <p14:creationId xmlns:p14="http://schemas.microsoft.com/office/powerpoint/2010/main" val="2929711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 it enough to hide sections of my output (e.g. JSP-Page)?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No, because we cannot readily reverse engineer what URL is mapped to what controller endpoint as controllers can rely on headers, current user, </a:t>
            </a:r>
            <a:r>
              <a:rPr lang="en-US" dirty="0" err="1"/>
              <a:t>etc</a:t>
            </a:r>
            <a:r>
              <a:rPr lang="en-US" dirty="0"/>
              <a:t> to determine what method to invoke.</a:t>
            </a:r>
            <a:br>
              <a:rPr lang="en-US" dirty="0"/>
            </a:br>
            <a:r>
              <a:rPr lang="en-US" dirty="0"/>
              <a:t>JSP Tag Libraries- Spring Security has its own </a:t>
            </a:r>
            <a:r>
              <a:rPr lang="en-US" dirty="0" err="1"/>
              <a:t>taglib</a:t>
            </a:r>
            <a:r>
              <a:rPr lang="en-US" dirty="0"/>
              <a:t> which provides basic support for accessing security information and applying security constraints in JSPs.</a:t>
            </a:r>
          </a:p>
          <a:p>
            <a:endParaRPr lang="en-US" dirty="0"/>
          </a:p>
        </p:txBody>
      </p:sp>
    </p:spTree>
    <p:extLst>
      <p:ext uri="{BB962C8B-B14F-4D97-AF65-F5344CB8AC3E}">
        <p14:creationId xmlns:p14="http://schemas.microsoft.com/office/powerpoint/2010/main" val="2927076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you need the intercept-</a:t>
            </a:r>
            <a:r>
              <a:rPr lang="en-US" b="1" dirty="0" err="1"/>
              <a:t>url</a:t>
            </a:r>
            <a:r>
              <a:rPr lang="en-US" b="1" dirty="0"/>
              <a:t>?</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dirty="0"/>
              <a:t>intercept-</a:t>
            </a:r>
            <a:r>
              <a:rPr lang="en-US" dirty="0" err="1"/>
              <a:t>url</a:t>
            </a:r>
            <a:r>
              <a:rPr lang="en-US" dirty="0"/>
              <a:t> element is used to define the set of URL patterns that the application is interested in and to configure how they should be handled.</a:t>
            </a:r>
          </a:p>
          <a:p>
            <a:pPr fontAlgn="base"/>
            <a:r>
              <a:rPr lang="en-US" dirty="0"/>
              <a:t>&lt;intercept-</a:t>
            </a:r>
            <a:r>
              <a:rPr lang="en-US" dirty="0" err="1"/>
              <a:t>url</a:t>
            </a:r>
            <a:r>
              <a:rPr lang="en-US" dirty="0"/>
              <a:t> pattern='/secure/**' access='ROLE_A,ROLE_B</a:t>
            </a:r>
            <a:r>
              <a:rPr lang="en-US" dirty="0" smtClean="0"/>
              <a:t>'/&gt;</a:t>
            </a:r>
            <a:endParaRPr lang="en-US" dirty="0"/>
          </a:p>
        </p:txBody>
      </p:sp>
    </p:spTree>
    <p:extLst>
      <p:ext uri="{BB962C8B-B14F-4D97-AF65-F5344CB8AC3E}">
        <p14:creationId xmlns:p14="http://schemas.microsoft.com/office/powerpoint/2010/main" val="3199462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791736"/>
          </a:xfrm>
        </p:spPr>
        <p:txBody>
          <a:bodyPr>
            <a:normAutofit fontScale="90000"/>
          </a:bodyPr>
          <a:lstStyle/>
          <a:p>
            <a:r>
              <a:rPr lang="en-US" b="1" dirty="0"/>
              <a:t>In which order do you have to write multiple intercept-</a:t>
            </a:r>
            <a:r>
              <a:rPr lang="en-US" b="1" dirty="0" err="1"/>
              <a:t>url’s</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When matching the specified patterns defined by element intercept-</a:t>
            </a:r>
            <a:r>
              <a:rPr lang="en-US" dirty="0" err="1"/>
              <a:t>url</a:t>
            </a:r>
            <a:r>
              <a:rPr lang="en-US" dirty="0"/>
              <a:t> against an incoming request, the matching is done in the order in which the elements are declared. So the most specific patterns should come first and the most general should come last.</a:t>
            </a:r>
          </a:p>
          <a:p>
            <a:pPr fontAlgn="base"/>
            <a:r>
              <a:rPr lang="en-US" u="sng" dirty="0"/>
              <a:t>&lt;intercept-</a:t>
            </a:r>
            <a:r>
              <a:rPr lang="en-US" u="sng" dirty="0" err="1"/>
              <a:t>url</a:t>
            </a:r>
            <a:r>
              <a:rPr lang="en-US" u="sng" dirty="0"/>
              <a:t> pattern='/secure/a/**' access='ROLE_A'/&gt;</a:t>
            </a:r>
            <a:endParaRPr lang="en-US" dirty="0"/>
          </a:p>
          <a:p>
            <a:pPr fontAlgn="base"/>
            <a:r>
              <a:rPr lang="en-US" u="sng" dirty="0"/>
              <a:t>&lt;intercept-</a:t>
            </a:r>
            <a:r>
              <a:rPr lang="en-US" u="sng" dirty="0" err="1"/>
              <a:t>url</a:t>
            </a:r>
            <a:r>
              <a:rPr lang="en-US" u="sng" dirty="0"/>
              <a:t> pattern='/secure/b/**' access='ROLE_B'/&gt;</a:t>
            </a:r>
            <a:endParaRPr lang="en-US" dirty="0"/>
          </a:p>
          <a:p>
            <a:pPr fontAlgn="base"/>
            <a:r>
              <a:rPr lang="en-US" u="sng" dirty="0"/>
              <a:t>&lt;intercept-</a:t>
            </a:r>
            <a:r>
              <a:rPr lang="en-US" u="sng" dirty="0" err="1"/>
              <a:t>url</a:t>
            </a:r>
            <a:r>
              <a:rPr lang="en-US" u="sng" dirty="0"/>
              <a:t> pattern='/secure/**' access='ROLE_USER'/&gt;</a:t>
            </a:r>
            <a:endParaRPr lang="en-US" dirty="0"/>
          </a:p>
          <a:p>
            <a:pPr marL="0" indent="0">
              <a:buNone/>
            </a:pPr>
            <a:endParaRPr lang="en-US" dirty="0"/>
          </a:p>
        </p:txBody>
      </p:sp>
    </p:spTree>
    <p:extLst>
      <p:ext uri="{BB962C8B-B14F-4D97-AF65-F5344CB8AC3E}">
        <p14:creationId xmlns:p14="http://schemas.microsoft.com/office/powerpoint/2010/main" val="120026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981200"/>
          </a:xfrm>
        </p:spPr>
        <p:txBody>
          <a:bodyPr>
            <a:normAutofit fontScale="90000"/>
          </a:bodyPr>
          <a:lstStyle/>
          <a:p>
            <a:pPr fontAlgn="base"/>
            <a:r>
              <a:rPr lang="en-US" b="1" dirty="0"/>
              <a:t>Is security a cross cutting concern? How is it implemented internally?</a:t>
            </a:r>
            <a:r>
              <a:rPr lang="en-US" dirty="0"/>
              <a:t/>
            </a:r>
            <a:br>
              <a:rPr lang="en-US" dirty="0"/>
            </a:b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Yes, Spring Security is a cross cutting concern. Spring security is also using Spring AOP internally.</a:t>
            </a:r>
          </a:p>
          <a:p>
            <a:endParaRPr lang="en-US" dirty="0"/>
          </a:p>
        </p:txBody>
      </p:sp>
    </p:spTree>
    <p:extLst>
      <p:ext uri="{BB962C8B-B14F-4D97-AF65-F5344CB8AC3E}">
        <p14:creationId xmlns:p14="http://schemas.microsoft.com/office/powerpoint/2010/main" val="412986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2286000"/>
          </a:xfrm>
        </p:spPr>
        <p:txBody>
          <a:bodyPr>
            <a:normAutofit fontScale="90000"/>
          </a:bodyPr>
          <a:lstStyle/>
          <a:p>
            <a:pPr fontAlgn="base"/>
            <a:r>
              <a:rPr lang="en-US" b="1" dirty="0"/>
              <a:t>What do @Secured and @</a:t>
            </a:r>
            <a:r>
              <a:rPr lang="en-US" b="1" dirty="0" err="1"/>
              <a:t>RolesAllowed</a:t>
            </a:r>
            <a:r>
              <a:rPr lang="en-US" b="1" dirty="0"/>
              <a:t> do? What is the difference between them?</a:t>
            </a:r>
            <a:r>
              <a:rPr lang="en-US" dirty="0"/>
              <a:t/>
            </a:r>
            <a:br>
              <a:rPr lang="en-US" dirty="0"/>
            </a:br>
            <a:r>
              <a:rPr lang="en-US" b="1" dirty="0"/>
              <a:t>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t>
            </a:r>
            <a:r>
              <a:rPr lang="en-US" dirty="0"/>
              <a:t>Secured and @</a:t>
            </a:r>
            <a:r>
              <a:rPr lang="en-US" dirty="0" err="1"/>
              <a:t>RolesAllowed</a:t>
            </a:r>
            <a:r>
              <a:rPr lang="en-US" dirty="0"/>
              <a:t> both annotation provide method level security in to Spring Beans. @Secured is Spring Security annotation from version 2.0 onwards Spring Security. But @</a:t>
            </a:r>
            <a:r>
              <a:rPr lang="en-US" dirty="0" err="1"/>
              <a:t>RolesAllowed</a:t>
            </a:r>
            <a:r>
              <a:rPr lang="en-US" dirty="0"/>
              <a:t> is JSR 250 </a:t>
            </a:r>
            <a:r>
              <a:rPr lang="en-US" dirty="0" err="1"/>
              <a:t>annoatation</a:t>
            </a:r>
            <a:r>
              <a:rPr lang="en-US" dirty="0"/>
              <a:t>. Spring Security provides the support for JSR 250 annotation as well for method level security. @</a:t>
            </a:r>
            <a:r>
              <a:rPr lang="en-US" dirty="0" err="1"/>
              <a:t>RolesAllowed</a:t>
            </a:r>
            <a:r>
              <a:rPr lang="en-US" dirty="0"/>
              <a:t> provides role based security only.</a:t>
            </a:r>
          </a:p>
          <a:p>
            <a:pPr marL="0" indent="0">
              <a:buNone/>
            </a:pPr>
            <a:endParaRPr lang="en-US" dirty="0"/>
          </a:p>
        </p:txBody>
      </p:sp>
    </p:spTree>
    <p:extLst>
      <p:ext uri="{BB962C8B-B14F-4D97-AF65-F5344CB8AC3E}">
        <p14:creationId xmlns:p14="http://schemas.microsoft.com/office/powerpoint/2010/main" val="2523615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marjitKharga\Downloads\Than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763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712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dirty="0" err="1"/>
              <a:t>Oauth</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err="1"/>
              <a:t>OAuth</a:t>
            </a:r>
            <a:r>
              <a:rPr lang="en-US" dirty="0"/>
              <a:t> is an open standard for authorization. </a:t>
            </a:r>
            <a:r>
              <a:rPr lang="en-US" dirty="0" err="1"/>
              <a:t>OAuth</a:t>
            </a:r>
            <a:r>
              <a:rPr lang="en-US" dirty="0"/>
              <a:t> provides client applications a 'secure delegated access' to server resources on behalf of a resource owner. It specifies a process for resource owners to authorize third-party access to their server resources without sharing their credentials</a:t>
            </a:r>
            <a:r>
              <a:rPr lang="en-US" dirty="0" smtClean="0"/>
              <a:t>.</a:t>
            </a:r>
            <a:endParaRPr lang="en-US" dirty="0"/>
          </a:p>
        </p:txBody>
      </p:sp>
    </p:spTree>
    <p:extLst>
      <p:ext uri="{BB962C8B-B14F-4D97-AF65-F5344CB8AC3E}">
        <p14:creationId xmlns:p14="http://schemas.microsoft.com/office/powerpoint/2010/main" val="426366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security context?</a:t>
            </a:r>
            <a:br>
              <a:rPr lang="en-US" dirty="0"/>
            </a:br>
            <a:endParaRPr lang="en-US" dirty="0"/>
          </a:p>
        </p:txBody>
      </p:sp>
      <p:sp>
        <p:nvSpPr>
          <p:cNvPr id="3" name="Content Placeholder 2"/>
          <p:cNvSpPr>
            <a:spLocks noGrp="1"/>
          </p:cNvSpPr>
          <p:nvPr>
            <p:ph idx="1"/>
          </p:nvPr>
        </p:nvSpPr>
        <p:spPr/>
        <p:txBody>
          <a:bodyPr/>
          <a:lstStyle/>
          <a:p>
            <a:r>
              <a:rPr lang="en-US" dirty="0"/>
              <a:t>Security context in Spring Security includes details of the principal currently using the application. Security context is always available to methods in the same thread of execution, even if the security context is not explicitly passed around as an argument to those methods.</a:t>
            </a:r>
          </a:p>
          <a:p>
            <a:pPr marL="0" indent="0">
              <a:buNone/>
            </a:pPr>
            <a:endParaRPr lang="en-US" dirty="0"/>
          </a:p>
        </p:txBody>
      </p:sp>
    </p:spTree>
    <p:extLst>
      <p:ext uri="{BB962C8B-B14F-4D97-AF65-F5344CB8AC3E}">
        <p14:creationId xmlns:p14="http://schemas.microsoft.com/office/powerpoint/2010/main" val="154866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security principal?</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err="1"/>
              <a:t>SecurityContextHolder</a:t>
            </a:r>
            <a:r>
              <a:rPr lang="en-US" dirty="0"/>
              <a:t> stores the principal currently interacting with the application. The principal is the currently logged in user that you retrieve it through the security context.</a:t>
            </a:r>
          </a:p>
          <a:p>
            <a:r>
              <a:rPr lang="en-US" dirty="0"/>
              <a:t>Object principal = </a:t>
            </a:r>
            <a:r>
              <a:rPr lang="en-US" dirty="0" err="1"/>
              <a:t>SecurityContextHolder.getContext</a:t>
            </a:r>
            <a:r>
              <a:rPr lang="en-US" dirty="0"/>
              <a:t>().</a:t>
            </a:r>
            <a:r>
              <a:rPr lang="en-US" dirty="0" err="1"/>
              <a:t>getAuthentication</a:t>
            </a:r>
            <a:r>
              <a:rPr lang="en-US" dirty="0"/>
              <a:t>().</a:t>
            </a:r>
            <a:r>
              <a:rPr lang="en-US" dirty="0" err="1"/>
              <a:t>getPrincipal</a:t>
            </a:r>
            <a:r>
              <a:rPr lang="en-US" dirty="0"/>
              <a:t>();</a:t>
            </a:r>
          </a:p>
          <a:p>
            <a:r>
              <a:rPr lang="en-US" dirty="0"/>
              <a:t> </a:t>
            </a:r>
          </a:p>
          <a:p>
            <a:r>
              <a:rPr lang="en-US" b="1" dirty="0"/>
              <a:t>if</a:t>
            </a:r>
            <a:r>
              <a:rPr lang="en-US" dirty="0"/>
              <a:t> (principal </a:t>
            </a:r>
            <a:r>
              <a:rPr lang="en-US" b="1" dirty="0" err="1"/>
              <a:t>instanceof</a:t>
            </a:r>
            <a:r>
              <a:rPr lang="en-US" dirty="0"/>
              <a:t> </a:t>
            </a:r>
            <a:r>
              <a:rPr lang="en-US" dirty="0" err="1"/>
              <a:t>UserDetails</a:t>
            </a:r>
            <a:r>
              <a:rPr lang="en-US" dirty="0"/>
              <a:t>) {</a:t>
            </a:r>
          </a:p>
          <a:p>
            <a:r>
              <a:rPr lang="en-US" dirty="0"/>
              <a:t>String username = ((</a:t>
            </a:r>
            <a:r>
              <a:rPr lang="en-US" dirty="0" err="1"/>
              <a:t>UserDetails</a:t>
            </a:r>
            <a:r>
              <a:rPr lang="en-US" dirty="0"/>
              <a:t>)principal).</a:t>
            </a:r>
            <a:r>
              <a:rPr lang="en-US" dirty="0" err="1"/>
              <a:t>getUsername</a:t>
            </a:r>
            <a:r>
              <a:rPr lang="en-US" dirty="0"/>
              <a:t>();</a:t>
            </a:r>
          </a:p>
          <a:p>
            <a:r>
              <a:rPr lang="en-US" dirty="0"/>
              <a:t>} </a:t>
            </a:r>
            <a:r>
              <a:rPr lang="en-US" b="1" dirty="0"/>
              <a:t>else</a:t>
            </a:r>
            <a:r>
              <a:rPr lang="en-US" dirty="0"/>
              <a:t> {</a:t>
            </a:r>
          </a:p>
          <a:p>
            <a:r>
              <a:rPr lang="en-US" dirty="0"/>
              <a:t>String username = </a:t>
            </a:r>
            <a:r>
              <a:rPr lang="en-US" dirty="0" err="1"/>
              <a:t>principal.toString</a:t>
            </a:r>
            <a:r>
              <a:rPr lang="en-US" dirty="0"/>
              <a:t>();</a:t>
            </a:r>
          </a:p>
          <a:p>
            <a:r>
              <a:rPr lang="en-US" dirty="0"/>
              <a:t>}</a:t>
            </a:r>
          </a:p>
          <a:p>
            <a:pPr marL="0" indent="0">
              <a:buNone/>
            </a:pPr>
            <a:endParaRPr lang="en-US" dirty="0"/>
          </a:p>
        </p:txBody>
      </p:sp>
    </p:spTree>
    <p:extLst>
      <p:ext uri="{BB962C8B-B14F-4D97-AF65-F5344CB8AC3E}">
        <p14:creationId xmlns:p14="http://schemas.microsoft.com/office/powerpoint/2010/main" val="253832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066800"/>
          </a:xfrm>
        </p:spPr>
        <p:txBody>
          <a:bodyPr>
            <a:normAutofit fontScale="90000"/>
          </a:bodyPr>
          <a:lstStyle/>
          <a:p>
            <a:r>
              <a:rPr lang="en-US" dirty="0"/>
              <a:t>How do I enable Spring Security in Java Web application?</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To enable Spring security in Java Web application, you need to do configure three things,</a:t>
            </a:r>
          </a:p>
          <a:p>
            <a:pPr lvl="0"/>
            <a:r>
              <a:rPr lang="en-US" dirty="0"/>
              <a:t>declare a delegating proxy filter in web.xml,</a:t>
            </a:r>
          </a:p>
          <a:p>
            <a:pPr lvl="0"/>
            <a:r>
              <a:rPr lang="en-US" dirty="0"/>
              <a:t>add </a:t>
            </a:r>
            <a:r>
              <a:rPr lang="en-US" dirty="0" err="1"/>
              <a:t>ContextLoaderListener</a:t>
            </a:r>
            <a:r>
              <a:rPr lang="en-US" dirty="0"/>
              <a:t> in web.xml,</a:t>
            </a:r>
          </a:p>
          <a:p>
            <a:pPr lvl="0"/>
            <a:r>
              <a:rPr lang="en-US" dirty="0"/>
              <a:t>and provide actual security constraints on applicationContext-Security.xml file.</a:t>
            </a:r>
          </a:p>
          <a:p>
            <a:r>
              <a:rPr lang="en-US" dirty="0"/>
              <a:t>Since Spring security uses a chain of filters to implement various security constraints, also known as security chain filter, it relies on web container for the initialization of delegating filter proxy.</a:t>
            </a:r>
          </a:p>
          <a:p>
            <a:pPr marL="0" indent="0">
              <a:buNone/>
            </a:pPr>
            <a:endParaRPr lang="en-US" dirty="0"/>
          </a:p>
        </p:txBody>
      </p:sp>
    </p:spTree>
    <p:extLst>
      <p:ext uri="{BB962C8B-B14F-4D97-AF65-F5344CB8AC3E}">
        <p14:creationId xmlns:p14="http://schemas.microsoft.com/office/powerpoint/2010/main" val="289309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676400"/>
          </a:xfrm>
        </p:spPr>
        <p:txBody>
          <a:bodyPr>
            <a:normAutofit fontScale="90000"/>
          </a:bodyPr>
          <a:lstStyle/>
          <a:p>
            <a:r>
              <a:rPr lang="en-US" dirty="0"/>
              <a:t>Which filter class is required for spring security?</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DelegatingFilterProxy</a:t>
            </a:r>
            <a:r>
              <a:rPr lang="en-US" dirty="0"/>
              <a:t> class from </a:t>
            </a:r>
            <a:r>
              <a:rPr lang="en-US" dirty="0" err="1"/>
              <a:t>packageorg.springframework</a:t>
            </a:r>
            <a:r>
              <a:rPr lang="en-US" dirty="0"/>
              <a:t>. </a:t>
            </a:r>
            <a:r>
              <a:rPr lang="en-US" dirty="0" err="1"/>
              <a:t>web.filter</a:t>
            </a:r>
            <a:r>
              <a:rPr lang="en-US" dirty="0"/>
              <a:t> is required.</a:t>
            </a:r>
          </a:p>
          <a:p>
            <a:endParaRPr lang="en-US" dirty="0"/>
          </a:p>
        </p:txBody>
      </p:sp>
    </p:spTree>
    <p:extLst>
      <p:ext uri="{BB962C8B-B14F-4D97-AF65-F5344CB8AC3E}">
        <p14:creationId xmlns:p14="http://schemas.microsoft.com/office/powerpoint/2010/main" val="292757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447800"/>
          </a:xfrm>
        </p:spPr>
        <p:txBody>
          <a:bodyPr>
            <a:normAutofit fontScale="90000"/>
          </a:bodyPr>
          <a:lstStyle/>
          <a:p>
            <a:r>
              <a:rPr lang="en-US" dirty="0"/>
              <a:t>Minimum java and spring version required for spring security?</a:t>
            </a:r>
            <a:br>
              <a:rPr lang="en-US" dirty="0"/>
            </a:br>
            <a:endParaRPr lang="en-US" dirty="0"/>
          </a:p>
        </p:txBody>
      </p:sp>
      <p:sp>
        <p:nvSpPr>
          <p:cNvPr id="3" name="Content Placeholder 2"/>
          <p:cNvSpPr>
            <a:spLocks noGrp="1"/>
          </p:cNvSpPr>
          <p:nvPr>
            <p:ph idx="1"/>
          </p:nvPr>
        </p:nvSpPr>
        <p:spPr/>
        <p:txBody>
          <a:bodyPr/>
          <a:lstStyle/>
          <a:p>
            <a:r>
              <a:rPr lang="en-US" dirty="0"/>
              <a:t>Spring security 3.0 and </a:t>
            </a:r>
            <a:r>
              <a:rPr lang="en-US" dirty="0" err="1"/>
              <a:t>jdk</a:t>
            </a:r>
            <a:r>
              <a:rPr lang="en-US" dirty="0"/>
              <a:t> 1.5.</a:t>
            </a:r>
          </a:p>
          <a:p>
            <a:pPr marL="0" indent="0">
              <a:buNone/>
            </a:pPr>
            <a:endParaRPr lang="en-US" dirty="0"/>
          </a:p>
        </p:txBody>
      </p:sp>
    </p:spTree>
    <p:extLst>
      <p:ext uri="{BB962C8B-B14F-4D97-AF65-F5344CB8AC3E}">
        <p14:creationId xmlns:p14="http://schemas.microsoft.com/office/powerpoint/2010/main" val="295814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43</TotalTime>
  <Words>1269</Words>
  <Application>Microsoft Office PowerPoint</Application>
  <PresentationFormat>On-screen Show (4:3)</PresentationFormat>
  <Paragraphs>176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Austin</vt:lpstr>
      <vt:lpstr>PowerPoint Presentation</vt:lpstr>
      <vt:lpstr>Spring Security Interview Questions &amp; Answers</vt:lpstr>
      <vt:lpstr>What is Spring Security? </vt:lpstr>
      <vt:lpstr>What is Oauth? </vt:lpstr>
      <vt:lpstr>What is a security context? </vt:lpstr>
      <vt:lpstr>What is security principal? </vt:lpstr>
      <vt:lpstr>How do I enable Spring Security in Java Web application? </vt:lpstr>
      <vt:lpstr>Which filter class is required for spring security? </vt:lpstr>
      <vt:lpstr>Minimum java and spring version required for spring security? </vt:lpstr>
      <vt:lpstr>Mention other filters in spring security and its purpose. </vt:lpstr>
      <vt:lpstr>Types of authentication that spring supports. </vt:lpstr>
      <vt:lpstr>Explain BASIC authentication. </vt:lpstr>
      <vt:lpstr>Explain digest authentication. </vt:lpstr>
      <vt:lpstr>Does Spring Security support password hashing? </vt:lpstr>
      <vt:lpstr>What is salting in spring security? </vt:lpstr>
      <vt:lpstr>How to restrict static resources using spring security? </vt:lpstr>
      <vt:lpstr>Is there a way to set up basic authentication and form login in same application? </vt:lpstr>
      <vt:lpstr>What is JCA in Java? </vt:lpstr>
      <vt:lpstr>Explain mutual authentication. </vt:lpstr>
      <vt:lpstr>How is Security mechanism implemented using Spring? </vt:lpstr>
      <vt:lpstr>What is OAuth2? How to implement it using Spring Boot Security? </vt:lpstr>
      <vt:lpstr>How to use Form Login Authentication using Spring Boot? </vt:lpstr>
      <vt:lpstr>How to create Custom Login Page using Spring Boot Security? </vt:lpstr>
      <vt:lpstr>How to do authentication against database tables using Spring Boot Security? </vt:lpstr>
      <vt:lpstr>How to configure Spring Security with in-memory configuration? </vt:lpstr>
      <vt:lpstr>What is the use of Spring Boot Security AuthenticationHandler class? </vt:lpstr>
      <vt:lpstr>What is the difference between ROLE_USER and ROLE_ANONYMOUS in a Spring intercept url configuration? </vt:lpstr>
      <vt:lpstr>How to configure DelegatingFilterProxy ? </vt:lpstr>
      <vt:lpstr>Are you able to add and/or replace individual filters? </vt:lpstr>
      <vt:lpstr>Is it enough to hide sections of my output (e.g. JSP-Page)? </vt:lpstr>
      <vt:lpstr>Why do you need the intercept-url? </vt:lpstr>
      <vt:lpstr>In which order do you have to write multiple intercept-url’s? </vt:lpstr>
      <vt:lpstr>Is security a cross cutting concern? How is it implemented internally?   </vt:lpstr>
      <vt:lpstr>What do @Secured and @RolesAllowed do? What is the difference between them?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AmarjitKharga</dc:creator>
  <cp:lastModifiedBy>AmarjitKharga</cp:lastModifiedBy>
  <cp:revision>12</cp:revision>
  <dcterms:created xsi:type="dcterms:W3CDTF">2019-01-16T18:22:36Z</dcterms:created>
  <dcterms:modified xsi:type="dcterms:W3CDTF">2019-01-16T19:06:07Z</dcterms:modified>
</cp:coreProperties>
</file>