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7" r:id="rId5"/>
    <p:sldId id="258" r:id="rId6"/>
    <p:sldId id="262" r:id="rId7"/>
    <p:sldId id="259" r:id="rId8"/>
    <p:sldId id="260" r:id="rId9"/>
    <p:sldId id="264" r:id="rId10"/>
    <p:sldId id="261" r:id="rId11"/>
    <p:sldId id="263" r:id="rId12"/>
    <p:sldId id="276" r:id="rId13"/>
    <p:sldId id="268" r:id="rId14"/>
    <p:sldId id="270" r:id="rId15"/>
    <p:sldId id="272" r:id="rId16"/>
    <p:sldId id="271" r:id="rId17"/>
    <p:sldId id="273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1" Type="http://schemas.openxmlformats.org/officeDocument/2006/relationships/tags" Target="../tags/tag41.xml"/><Relationship Id="rId20" Type="http://schemas.openxmlformats.org/officeDocument/2006/relationships/tags" Target="../tags/tag40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2"/>
            </p:custDataLst>
          </p:nvPr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8029575" y="458788"/>
            <a:ext cx="741363" cy="7413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任意多边形: 形状 5"/>
          <p:cNvSpPr/>
          <p:nvPr>
            <p:custDataLst>
              <p:tags r:id="rId4"/>
            </p:custDataLst>
          </p:nvPr>
        </p:nvSpPr>
        <p:spPr>
          <a:xfrm>
            <a:off x="3287713" y="-7938"/>
            <a:ext cx="1457325" cy="584201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>
            <a:off x="5199063" y="5929313"/>
            <a:ext cx="1828800" cy="938212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KSO_Shape"/>
          <p:cNvSpPr/>
          <p:nvPr>
            <p:custDataLst>
              <p:tags r:id="rId8"/>
            </p:custDataLst>
          </p:nvPr>
        </p:nvSpPr>
        <p:spPr>
          <a:xfrm rot="13141020">
            <a:off x="484188" y="113823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9"/>
            </p:custDataLst>
          </p:nvPr>
        </p:nvSpPr>
        <p:spPr>
          <a:xfrm rot="17100000">
            <a:off x="822325" y="3236913"/>
            <a:ext cx="215900" cy="19050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0"/>
            </p:custDataLst>
          </p:nvPr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11"/>
            </p:custDataLst>
          </p:nvPr>
        </p:nvSpPr>
        <p:spPr>
          <a:xfrm rot="11738950">
            <a:off x="10777538" y="2560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 184"/>
          <p:cNvSpPr/>
          <p:nvPr>
            <p:custDataLst>
              <p:tags r:id="rId12"/>
            </p:custDataLst>
          </p:nvPr>
        </p:nvSpPr>
        <p:spPr>
          <a:xfrm>
            <a:off x="727075" y="1936750"/>
            <a:ext cx="936625" cy="93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757714" y="2510565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2757714" y="3461461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E2E96-C60E-4F69-BCF4-F5D4C540662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F97D2-4F19-4603-B90D-F56C4F57E5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>
            <p:custDataLst>
              <p:tags r:id="rId2"/>
            </p:custDataLst>
          </p:nvPr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1481138" y="1231812"/>
            <a:ext cx="1497012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任意多边形: 形状 4"/>
          <p:cNvSpPr/>
          <p:nvPr>
            <p:custDataLst>
              <p:tags r:id="rId4"/>
            </p:custDataLst>
          </p:nvPr>
        </p:nvSpPr>
        <p:spPr>
          <a:xfrm>
            <a:off x="8089900" y="-7938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任意多边形: 形状 5"/>
          <p:cNvSpPr/>
          <p:nvPr>
            <p:custDataLst>
              <p:tags r:id="rId5"/>
            </p:custDataLst>
          </p:nvPr>
        </p:nvSpPr>
        <p:spPr>
          <a:xfrm>
            <a:off x="4592638" y="5781675"/>
            <a:ext cx="2116137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6"/>
            </p:custDataLst>
          </p:nvPr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7"/>
            </p:custDataLst>
          </p:nvPr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KSO_Shape"/>
          <p:cNvSpPr/>
          <p:nvPr>
            <p:custDataLst>
              <p:tags r:id="rId8"/>
            </p:custDataLst>
          </p:nvPr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9"/>
            </p:custDataLst>
          </p:nvPr>
        </p:nvSpPr>
        <p:spPr>
          <a:xfrm rot="10154805">
            <a:off x="8273266" y="23358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10"/>
            </p:custDataLst>
          </p:nvPr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1"/>
            </p:custDataLst>
          </p:nvPr>
        </p:nvSpPr>
        <p:spPr>
          <a:xfrm rot="6300000">
            <a:off x="5813425" y="893763"/>
            <a:ext cx="563563" cy="4968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36564" y="2842161"/>
            <a:ext cx="8318872" cy="1173679"/>
          </a:xfrm>
        </p:spPr>
        <p:txBody>
          <a:bodyPr rIns="25400" rtlCol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accent5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编版标题</a:t>
            </a:r>
            <a:endParaRPr noProof="1">
              <a:sym typeface="+mn-ea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8921A-3659-40E6-BF05-B007AA185C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1408113" y="2114550"/>
            <a:ext cx="2681287" cy="26812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dirty="0">
              <a:latin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9802813" y="3541713"/>
            <a:ext cx="115887" cy="1158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10299700" y="3541713"/>
            <a:ext cx="115888" cy="1158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9967913" y="3541713"/>
            <a:ext cx="115887" cy="115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10134600" y="3541713"/>
            <a:ext cx="115888" cy="1158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9"/>
            </p:custDataLst>
          </p:nvPr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0"/>
            </p:custDataLst>
          </p:nvPr>
        </p:nvSpPr>
        <p:spPr>
          <a:xfrm rot="1275228">
            <a:off x="3003550" y="2360613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11"/>
            </p:custDataLst>
          </p:nvPr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12"/>
            </p:custDataLst>
          </p:nvPr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KSO_Shape"/>
          <p:cNvSpPr/>
          <p:nvPr>
            <p:custDataLst>
              <p:tags r:id="rId13"/>
            </p:custDataLst>
          </p:nvPr>
        </p:nvSpPr>
        <p:spPr>
          <a:xfrm rot="298659" flipH="1" flipV="1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>
            <p:custDataLst>
              <p:tags r:id="rId14"/>
            </p:custDataLst>
          </p:nvPr>
        </p:nvSpPr>
        <p:spPr>
          <a:xfrm rot="1336532" flipH="1" flipV="1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>
            <p:custDataLst>
              <p:tags r:id="rId15"/>
            </p:custDataLst>
          </p:nvPr>
        </p:nvSpPr>
        <p:spPr>
          <a:xfrm rot="2236532" flipH="1" flipV="1">
            <a:off x="2039938" y="424338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>
            <p:custDataLst>
              <p:tags r:id="rId16"/>
            </p:custDataLst>
          </p:nvPr>
        </p:nvSpPr>
        <p:spPr>
          <a:xfrm rot="3136532" flipH="1" flipV="1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94CB5B3-EC8D-4F60-BF61-3EF349C857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CCDF3-5843-4DFC-8A82-7B69C3DF62A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6B217-24D4-4375-B1ED-761FF951D68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49C00-89D8-4D4A-9FDA-96A9C7BBE615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504D8-D657-4D57-B36C-872CB832F3E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16F84-CA7F-4CB0-AD36-8D018880A9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7.xml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buFontTx/>
              <a:buNone/>
              <a:defRPr sz="1200" dirty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buFontTx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在线分析诊断工具Arthas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主讲人：蔡世煜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ognl-</a:t>
            </a:r>
            <a:r>
              <a:t>执行静态方法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ognl '@java.lang.System@out.println("hello ognl")'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tt-</a:t>
            </a:r>
            <a:r>
              <a:t>记录每一次调用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一、</a:t>
            </a:r>
            <a:r>
              <a:rPr lang="en-US" altLang="zh-CN"/>
              <a:t>tt -t</a:t>
            </a:r>
            <a:r>
              <a:t>监控并记录调用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7660" y="1332230"/>
            <a:ext cx="6684645" cy="5387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tt-</a:t>
            </a:r>
            <a:r>
              <a:t>记录每一次调用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一、</a:t>
            </a:r>
            <a:r>
              <a:rPr lang="en-US" altLang="zh-CN"/>
              <a:t>tt -i</a:t>
            </a:r>
            <a:r>
              <a:t>获取某一次调用的实例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0" y="1938020"/>
            <a:ext cx="9105900" cy="2981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tt-</a:t>
            </a:r>
            <a:r>
              <a:t>记录每一次调用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一、</a:t>
            </a:r>
            <a:r>
              <a:rPr lang="en-US" altLang="zh-CN"/>
              <a:t>tt -w</a:t>
            </a:r>
            <a:r>
              <a:t>使用</a:t>
            </a:r>
            <a:r>
              <a:rPr lang="en-US" altLang="zh-CN"/>
              <a:t>ognl</a:t>
            </a:r>
            <a:r>
              <a:t>调用实例</a:t>
            </a:r>
          </a:p>
          <a:p>
            <a:r>
              <a:rPr lang="en-US" altLang="zh-CN"/>
              <a:t>ognl</a:t>
            </a:r>
            <a:r>
              <a:t>内置对象：</a:t>
            </a:r>
          </a:p>
          <a:p>
            <a:r>
              <a:t>loader</a:t>
            </a:r>
          </a:p>
          <a:p>
            <a:r>
              <a:t>clazz</a:t>
            </a:r>
          </a:p>
          <a:p>
            <a:r>
              <a:t>method</a:t>
            </a:r>
          </a:p>
          <a:p>
            <a:r>
              <a:t>target</a:t>
            </a:r>
          </a:p>
          <a:p>
            <a:r>
              <a:t>params</a:t>
            </a:r>
          </a:p>
          <a:p>
            <a:r>
              <a:t>returnObj</a:t>
            </a:r>
          </a:p>
          <a:p>
            <a:r>
              <a:t>throwExp</a:t>
            </a:r>
          </a:p>
          <a:p>
            <a:r>
              <a:t>isBefore</a:t>
            </a:r>
          </a:p>
          <a:p>
            <a:r>
              <a:t>isThrow</a:t>
            </a:r>
          </a:p>
          <a:p>
            <a:r>
              <a:t>isReturn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7780" y="1790700"/>
            <a:ext cx="9153525" cy="2686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远程访问</a:t>
            </a:r>
            <a:r>
              <a:rPr lang="en-US" altLang="zh-CN"/>
              <a:t>arthas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服务端设置：java -jar arthas-boot.jar --target-ip </a:t>
            </a:r>
            <a:r>
              <a:rPr lang="en-US" altLang="zh-CN"/>
              <a:t>serverIp</a:t>
            </a:r>
            <a:r>
              <a:rPr lang="en-US" altLang="zh-CN"/>
              <a:t> --http-port serverPort</a:t>
            </a:r>
            <a:endParaRPr lang="en-US" altLang="zh-CN"/>
          </a:p>
          <a:p>
            <a:r>
              <a:t>客户端浏览器输入：http://</a:t>
            </a:r>
            <a:r>
              <a:rPr lang="en-US" altLang="zh-CN">
                <a:sym typeface="+mn-ea"/>
              </a:rPr>
              <a:t>serverIp </a:t>
            </a:r>
            <a:r>
              <a:t>:</a:t>
            </a:r>
            <a:r>
              <a:rPr lang="en-US" altLang="zh-CN">
                <a:sym typeface="+mn-ea"/>
              </a:rPr>
              <a:t>serverPort</a:t>
            </a:r>
            <a:r>
              <a:t>/</a:t>
            </a:r>
          </a:p>
          <a:p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关闭</a:t>
            </a:r>
            <a:r>
              <a:rPr lang="en-US" altLang="zh-CN"/>
              <a:t>arthas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q </a:t>
            </a:r>
            <a:r>
              <a:t>停止当前实时查询</a:t>
            </a:r>
            <a:endParaRPr lang="en-US" altLang="zh-CN"/>
          </a:p>
          <a:p>
            <a:r>
              <a:rPr lang="en-US" altLang="zh-CN"/>
              <a:t>exit/quit </a:t>
            </a:r>
            <a:r>
              <a:t>退出当前界面</a:t>
            </a:r>
          </a:p>
          <a:p>
            <a:r>
              <a:rPr lang="en-US" altLang="zh-CN"/>
              <a:t>shutdown </a:t>
            </a:r>
            <a:r>
              <a:t>完全关闭</a:t>
            </a:r>
            <a:r>
              <a:rPr lang="en-US" altLang="zh-CN"/>
              <a:t>arthas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arthas</a:t>
            </a:r>
            <a:r>
              <a:t>实践一：调用</a:t>
            </a:r>
            <a:r>
              <a:rPr lang="en-US" altLang="zh-CN"/>
              <a:t>spring-boot</a:t>
            </a:r>
            <a:r>
              <a:t>项目的某个方法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监控记录</a:t>
            </a:r>
            <a:r>
              <a:rPr lang="en-US" altLang="zh-CN"/>
              <a:t>spring</a:t>
            </a:r>
            <a:r>
              <a:t>调用：</a:t>
            </a:r>
            <a:r>
              <a:rPr lang="zh-CN" altLang="en-US"/>
              <a:t>tt -t org.springframework.web.servlet.mvc.method.annotation.RequestMappingHandlerAdapter invokeHandlerMethod</a:t>
            </a:r>
            <a:endParaRPr lang="zh-CN" altLang="en-US"/>
          </a:p>
          <a:p>
            <a:r>
              <a:rPr lang="zh-CN" altLang="en-US"/>
              <a:t>从调用记录中获取到</a:t>
            </a:r>
            <a:r>
              <a:rPr lang="en-US" altLang="zh-CN"/>
              <a:t>spring context</a:t>
            </a:r>
            <a:r>
              <a:t>：</a:t>
            </a:r>
            <a:r>
              <a:rPr lang="en-US" altLang="zh-CN"/>
              <a:t>tt -i 1000 -w 'target.getApplicationContext()'</a:t>
            </a:r>
            <a:endParaRPr lang="en-US" altLang="zh-CN"/>
          </a:p>
          <a:p>
            <a:r>
              <a:t>获取相应的</a:t>
            </a:r>
            <a:r>
              <a:rPr lang="en-US" altLang="zh-CN"/>
              <a:t>bean</a:t>
            </a:r>
            <a:r>
              <a:t>，并调用方法：tt -i 1000 -w 'target.getApplicationContext().getBean("</a:t>
            </a:r>
            <a:r>
              <a:rPr lang="en-US" altLang="zh-CN"/>
              <a:t>testController</a:t>
            </a:r>
            <a:r>
              <a:t>").</a:t>
            </a:r>
            <a:r>
              <a:rPr lang="en-US" altLang="zh-CN"/>
              <a:t>add(1,2)</a:t>
            </a:r>
            <a:r>
              <a:t>'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arthas</a:t>
            </a:r>
            <a:r>
              <a:rPr>
                <a:sym typeface="+mn-ea"/>
              </a:rPr>
              <a:t>实践二：修改某个类的</a:t>
            </a:r>
            <a:r>
              <a:rPr lang="en-US" altLang="zh-CN">
                <a:sym typeface="+mn-ea"/>
              </a:rPr>
              <a:t>logger level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查找TestController的ClassLoader：sc -d com.csy.arthasdemospringboot</a:t>
            </a:r>
            <a:r>
              <a:rPr lang="en-US" altLang="zh-CN"/>
              <a:t>.TestController</a:t>
            </a:r>
            <a:r>
              <a:rPr lang="zh-CN" altLang="en-US"/>
              <a:t> | grep classLoaderHash</a:t>
            </a:r>
            <a:endParaRPr lang="zh-CN" altLang="en-US"/>
          </a:p>
          <a:p>
            <a:r>
              <a:rPr lang="zh-CN" altLang="en-US"/>
              <a:t>用ognl获取logger：ognl -c 1be6f5c3 '@com.csy.arthasdemospringboot</a:t>
            </a:r>
            <a:r>
              <a:rPr lang="en-US" altLang="zh-CN"/>
              <a:t>.TestController</a:t>
            </a:r>
            <a:r>
              <a:rPr lang="zh-CN" altLang="en-US"/>
              <a:t>@</a:t>
            </a:r>
            <a:r>
              <a:rPr lang="en-US" altLang="zh-CN"/>
              <a:t>log'</a:t>
            </a:r>
            <a:endParaRPr lang="zh-CN" altLang="en-US"/>
          </a:p>
          <a:p>
            <a:r>
              <a:rPr lang="zh-CN" altLang="en-US"/>
              <a:t>单独设置TestController的logger level：ognl -c 1be6f5c3 '@</a:t>
            </a:r>
            <a:r>
              <a:rPr>
                <a:sym typeface="+mn-ea"/>
              </a:rPr>
              <a:t>com.csy.arthasdemospringboot</a:t>
            </a:r>
            <a:r>
              <a:rPr lang="en-US" altLang="zh-CN">
                <a:sym typeface="+mn-ea"/>
              </a:rPr>
              <a:t>.TestController@log</a:t>
            </a:r>
            <a:r>
              <a:rPr lang="zh-CN" altLang="en-US"/>
              <a:t>.setLevel(@ch.qos.logback.classic.Level@DEBUG)'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arthas</a:t>
            </a:r>
            <a:r>
              <a:rPr>
                <a:sym typeface="+mn-ea"/>
              </a:rPr>
              <a:t>实践三：查找</a:t>
            </a:r>
            <a:r>
              <a:rPr lang="en-US" altLang="zh-CN">
                <a:sym typeface="+mn-ea"/>
              </a:rPr>
              <a:t>top N</a:t>
            </a:r>
            <a:r>
              <a:rPr>
                <a:sym typeface="+mn-ea"/>
              </a:rPr>
              <a:t>线程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查看</a:t>
            </a:r>
            <a:r>
              <a:rPr lang="en-US" altLang="zh-CN"/>
              <a:t>cpu</a:t>
            </a:r>
            <a:r>
              <a:t>使用率前三的线程的栈：thread -n 3</a:t>
            </a:r>
          </a:p>
          <a:p>
            <a:r>
              <a:t>查看5秒内的CPU使用率top </a:t>
            </a:r>
            <a:r>
              <a:rPr lang="en-US" altLang="zh-CN"/>
              <a:t>3</a:t>
            </a:r>
            <a:r>
              <a:t>线程栈：thread -n 3 -i 5000</a:t>
            </a:r>
          </a:p>
          <a:p>
            <a:r>
              <a:t>查看是否有阻塞线程：thread -b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1319530"/>
          </a:xfrm>
        </p:spPr>
        <p:txBody>
          <a:bodyPr/>
          <a:p>
            <a:r>
              <a:rPr lang="en-US" altLang="zh-CN"/>
              <a:t>Arthas</a:t>
            </a:r>
            <a:r>
              <a:t>能为你做什么</a:t>
            </a:r>
            <a:br/>
            <a:r>
              <a:rPr sz="1400" b="0"/>
              <a:t>在线排查问题，无需重启</a:t>
            </a:r>
            <a:br>
              <a:rPr sz="1400" b="0"/>
            </a:br>
            <a:r>
              <a:rPr sz="1400" b="0"/>
              <a:t>动态跟踪Java代码</a:t>
            </a:r>
            <a:br>
              <a:rPr sz="1400" b="0"/>
            </a:br>
            <a:r>
              <a:rPr sz="1400" b="0"/>
              <a:t>实时监控JVM状态</a:t>
            </a:r>
            <a:endParaRPr sz="1400" b="0"/>
          </a:p>
        </p:txBody>
      </p:sp>
      <p:sp>
        <p:nvSpPr>
          <p:cNvPr id="35" name="内容占位符 34"/>
          <p:cNvSpPr>
            <a:spLocks noGrp="1"/>
          </p:cNvSpPr>
          <p:nvPr>
            <p:ph idx="1"/>
          </p:nvPr>
        </p:nvSpPr>
        <p:spPr>
          <a:xfrm>
            <a:off x="669925" y="1830070"/>
            <a:ext cx="10852150" cy="4510405"/>
          </a:xfrm>
        </p:spPr>
        <p:txBody>
          <a:bodyPr/>
          <a:p>
            <a:r>
              <a:rPr lang="zh-CN" altLang="en-US"/>
              <a:t>这个类从哪个 jar 包加载的？为什么会报各种类相关的 Exception？</a:t>
            </a:r>
            <a:endParaRPr lang="zh-CN" altLang="en-US"/>
          </a:p>
          <a:p>
            <a:r>
              <a:rPr lang="zh-CN" altLang="en-US"/>
              <a:t>我改的代码为什么没有执行到？难道是我没 commit？分支搞错了？</a:t>
            </a:r>
            <a:endParaRPr lang="zh-CN" altLang="en-US"/>
          </a:p>
          <a:p>
            <a:r>
              <a:rPr lang="zh-CN" altLang="en-US"/>
              <a:t>遇到问题无法在线上 debug，难道只能通过加日志再重新发布吗？</a:t>
            </a:r>
            <a:endParaRPr lang="zh-CN" altLang="en-US"/>
          </a:p>
          <a:p>
            <a:r>
              <a:rPr lang="zh-CN" altLang="en-US"/>
              <a:t>线上遇到某个用户的数据处理有问题，但线上同样无法 debug，线下无法重现！</a:t>
            </a:r>
            <a:endParaRPr lang="zh-CN" altLang="en-US"/>
          </a:p>
          <a:p>
            <a:r>
              <a:rPr lang="zh-CN" altLang="en-US"/>
              <a:t>是否有一个全局视角来查看系统的运行状况？</a:t>
            </a:r>
            <a:endParaRPr lang="zh-CN" altLang="en-US"/>
          </a:p>
          <a:p>
            <a:r>
              <a:rPr lang="zh-CN" altLang="en-US"/>
              <a:t>有什么办法可以监控到JVM的实时运行状态？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安装启动</a:t>
            </a:r>
            <a:r>
              <a:rPr lang="en-US" altLang="zh-CN"/>
              <a:t>Arthas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wget https://alibaba.github.io/arthas/arthas-boot.jar</a:t>
            </a:r>
            <a:endParaRPr lang="zh-CN" altLang="en-US"/>
          </a:p>
          <a:p>
            <a:r>
              <a:rPr lang="zh-CN" altLang="en-US"/>
              <a:t>java -jar arthas-boot.jar</a:t>
            </a:r>
            <a:endParaRPr lang="zh-CN" altLang="en-US"/>
          </a:p>
          <a:p>
            <a:r>
              <a:rPr lang="zh-CN" altLang="en-US"/>
              <a:t>选择进程，输入编号，回车，进入</a:t>
            </a:r>
            <a:r>
              <a:rPr lang="en-US" altLang="zh-CN"/>
              <a:t>Arthas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help-</a:t>
            </a:r>
            <a:r>
              <a:t>查看所有可用命令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7840" y="952500"/>
            <a:ext cx="8655685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dashboard-</a:t>
            </a:r>
            <a:r>
              <a:t>查看实时数据面板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66850" y="2160270"/>
            <a:ext cx="1785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线程信息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66850" y="4355465"/>
            <a:ext cx="1398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内存信息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66850" y="5459095"/>
            <a:ext cx="1330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其他信息</a:t>
            </a:r>
            <a:endParaRPr lang="zh-CN" altLang="en-US"/>
          </a:p>
        </p:txBody>
      </p:sp>
      <p:pic>
        <p:nvPicPr>
          <p:cNvPr id="11" name="内容占位符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4475" y="952500"/>
            <a:ext cx="6621780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sc-</a:t>
            </a:r>
            <a:r>
              <a:t>查看类加载信息</a:t>
            </a:r>
          </a:p>
        </p:txBody>
      </p:sp>
      <p:pic>
        <p:nvPicPr>
          <p:cNvPr id="14" name="内容占位符 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8920" y="1841500"/>
            <a:ext cx="9153525" cy="3609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sm-</a:t>
            </a:r>
            <a:r>
              <a:t>查看方法信息</a:t>
            </a: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66975" y="952500"/>
            <a:ext cx="7257415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jad-</a:t>
            </a:r>
            <a:r>
              <a:t>反编译代码</a:t>
            </a: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0515" y="952500"/>
            <a:ext cx="6490335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watch-</a:t>
            </a:r>
            <a:r>
              <a:t>实时监控方法参数、返回值等信息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54630" y="952500"/>
            <a:ext cx="6681470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8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8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  <p:tag name="KSO_WM_TAG_VERSION" val="1.0"/>
  <p:tag name="KSO_WM_BEAUTIFY_FLAG" val="#wm#"/>
  <p:tag name="KSO_WM_TEMPLATE_CATEGORY" val="custom"/>
  <p:tag name="KSO_WM_TEMPLATE_INDEX" val="20196581"/>
</p:tagLst>
</file>

<file path=ppt/tags/tag9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1619</Words>
  <Application>WPS 演示</Application>
  <PresentationFormat>宽屏</PresentationFormat>
  <Paragraphs>95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Office 主题​​</vt:lpstr>
      <vt:lpstr>在线分析诊断工具Arthas</vt:lpstr>
      <vt:lpstr>Arthas能为你做什么 在线排查问题，无需重启 动态跟踪Java代码 实时监控JVM状态</vt:lpstr>
      <vt:lpstr>安装启动Arthas</vt:lpstr>
      <vt:lpstr>help-查看所有可用命令</vt:lpstr>
      <vt:lpstr>dashboard-查看实时数据面板</vt:lpstr>
      <vt:lpstr>sc-查看类加载信息</vt:lpstr>
      <vt:lpstr>sm-查看方法信息</vt:lpstr>
      <vt:lpstr>jad-反编译代码</vt:lpstr>
      <vt:lpstr>watch-实时监控方法参数、返回值等信息</vt:lpstr>
      <vt:lpstr>PowerPoint 演示文稿</vt:lpstr>
      <vt:lpstr>PowerPoint 演示文稿</vt:lpstr>
      <vt:lpstr>tt-记录每一次调用</vt:lpstr>
      <vt:lpstr>tt-记录每一次调用</vt:lpstr>
      <vt:lpstr>PowerPoint 演示文稿</vt:lpstr>
      <vt:lpstr>PowerPoint 演示文稿</vt:lpstr>
      <vt:lpstr>PowerPoint 演示文稿</vt:lpstr>
      <vt:lpstr>PowerPoint 演示文稿</vt:lpstr>
      <vt:lpstr>arthas实践二：修改某个类的logger level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SI-GZ-1754</cp:lastModifiedBy>
  <cp:revision>48</cp:revision>
  <dcterms:created xsi:type="dcterms:W3CDTF">2019-06-05T05:33:00Z</dcterms:created>
  <dcterms:modified xsi:type="dcterms:W3CDTF">2019-06-05T10:13:40Z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