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64" r:id="rId3"/>
    <p:sldId id="465" r:id="rId4"/>
    <p:sldId id="448" r:id="rId5"/>
    <p:sldId id="472" r:id="rId7"/>
    <p:sldId id="466" r:id="rId8"/>
    <p:sldId id="473" r:id="rId9"/>
    <p:sldId id="467" r:id="rId10"/>
    <p:sldId id="468" r:id="rId11"/>
    <p:sldId id="469" r:id="rId12"/>
    <p:sldId id="470" r:id="rId13"/>
    <p:sldId id="471" r:id="rId14"/>
    <p:sldId id="474" r:id="rId15"/>
    <p:sldId id="475" r:id="rId16"/>
    <p:sldId id="476" r:id="rId17"/>
    <p:sldId id="477" r:id="rId18"/>
    <p:sldId id="483" r:id="rId19"/>
    <p:sldId id="479" r:id="rId20"/>
    <p:sldId id="480" r:id="rId21"/>
    <p:sldId id="484" r:id="rId22"/>
    <p:sldId id="485" r:id="rId23"/>
    <p:sldId id="482" r:id="rId24"/>
    <p:sldId id="478" r:id="rId25"/>
    <p:sldId id="481" r:id="rId26"/>
    <p:sldId id="492" r:id="rId2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4" d="100"/>
          <a:sy n="144" d="100"/>
        </p:scale>
        <p:origin x="-864" y="-96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804248" y="40839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ucene.apache.org/cor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1331640" y="1890779"/>
            <a:ext cx="655272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spc="3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Elasticsearch</a:t>
            </a:r>
            <a:r>
              <a:rPr lang="zh-CN" altLang="en-US" sz="36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入门</a:t>
            </a:r>
            <a:endParaRPr lang="en-US" altLang="zh-CN" sz="3600" b="1" spc="3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600" b="1" spc="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主讲人：何伟铭</a:t>
            </a:r>
            <a:endParaRPr lang="zh-CN" altLang="en-US" sz="1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80520" cy="578162"/>
            <a:chOff x="323528" y="0"/>
            <a:chExt cx="4680520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427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ElasticSearch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vs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Solr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检索速度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3568" y="699542"/>
            <a:ext cx="73412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随着数据量的增加，</a:t>
            </a:r>
            <a:r>
              <a:rPr lang="en-US" altLang="zh-CN" sz="1600" dirty="0" err="1"/>
              <a:t>Solr</a:t>
            </a:r>
            <a:r>
              <a:rPr lang="zh-CN" altLang="en-US" sz="1600" dirty="0"/>
              <a:t>的搜索效率会变得更低，而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却没有明显的变化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75606"/>
            <a:ext cx="5056994" cy="312690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08512" cy="578162"/>
            <a:chOff x="323528" y="0"/>
            <a:chExt cx="4608512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ElasticSearch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vs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Solr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检索速度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699542"/>
            <a:ext cx="73412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随着数据量的增加，</a:t>
            </a:r>
            <a:r>
              <a:rPr lang="en-US" altLang="zh-CN" sz="1600" dirty="0" err="1"/>
              <a:t>Solr</a:t>
            </a:r>
            <a:r>
              <a:rPr lang="zh-CN" altLang="en-US" sz="1600" dirty="0"/>
              <a:t>的搜索效率会变得更低，而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却没有明显的变化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056994" cy="312690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2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34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5"/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13800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6" name="文本框 6"/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dirty="0" smtClean="0">
                <a:cs typeface="+mn-ea"/>
                <a:sym typeface="+mn-lt"/>
              </a:rPr>
              <a:t>怎么用？</a:t>
            </a:r>
            <a:endParaRPr lang="en-US" altLang="zh-CN" sz="44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08512" cy="578162"/>
            <a:chOff x="323528" y="0"/>
            <a:chExt cx="4608512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交互方式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7584" y="987574"/>
            <a:ext cx="23176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/>
              <a:t>节点客户端</a:t>
            </a:r>
            <a:r>
              <a:rPr lang="en-US" altLang="zh-CN" sz="1600" b="1" dirty="0"/>
              <a:t>(node client)</a:t>
            </a:r>
            <a:r>
              <a:rPr lang="zh-CN" altLang="en-US" sz="1600" b="1" dirty="0"/>
              <a:t>：</a:t>
            </a:r>
            <a:endParaRPr lang="zh-CN" altLang="en-US" sz="1600" b="1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211710"/>
            <a:ext cx="27017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/>
              <a:t>传输客户端</a:t>
            </a:r>
            <a:r>
              <a:rPr lang="en-US" altLang="zh-CN" sz="1600" b="1" dirty="0"/>
              <a:t>(Transport client)</a:t>
            </a:r>
            <a:r>
              <a:rPr lang="zh-CN" altLang="en-US" sz="1600" b="1" dirty="0"/>
              <a:t>：</a:t>
            </a:r>
            <a:endParaRPr lang="zh-CN" altLang="en-US" sz="1600" b="1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347614"/>
            <a:ext cx="74888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节点客户端以无数据节点</a:t>
            </a:r>
            <a:r>
              <a:rPr lang="en-US" altLang="zh-CN" sz="1600" dirty="0"/>
              <a:t>(none data node)</a:t>
            </a:r>
            <a:r>
              <a:rPr lang="zh-CN" altLang="en-US" sz="1600" dirty="0"/>
              <a:t>身份加入集群，换言之，它自己不存储任何数据，但是它知道数据在集群中的具体位置，并且能够直接转发请求到对应的节点上。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71750"/>
            <a:ext cx="74168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更轻量的传输客户端能够发送请求到远程集群。它自己不加入集群，只是简单转发请求给集群中的节点。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5" y="3507854"/>
            <a:ext cx="784887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两个</a:t>
            </a:r>
            <a:r>
              <a:rPr lang="en-US" altLang="zh-CN" sz="1600" dirty="0"/>
              <a:t>Java</a:t>
            </a:r>
            <a:r>
              <a:rPr lang="zh-CN" altLang="en-US" sz="1600" dirty="0"/>
              <a:t>客户端都通过</a:t>
            </a:r>
            <a:r>
              <a:rPr lang="en-US" altLang="zh-CN" sz="1600" dirty="0"/>
              <a:t>9300</a:t>
            </a:r>
            <a:r>
              <a:rPr lang="zh-CN" altLang="en-US" sz="1600" dirty="0"/>
              <a:t>端口与集群交互，使用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传输协议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 Transport Protocol)</a:t>
            </a:r>
            <a:r>
              <a:rPr lang="zh-CN" altLang="en-US" sz="1600" dirty="0"/>
              <a:t>。集群中的节点之间也通过</a:t>
            </a:r>
            <a:r>
              <a:rPr lang="en-US" altLang="zh-CN" sz="1600" dirty="0"/>
              <a:t>9300</a:t>
            </a:r>
            <a:r>
              <a:rPr lang="zh-CN" altLang="en-US" sz="1600" dirty="0"/>
              <a:t>端口进行通信。如果此端口未开放，你的节点将不能组成</a:t>
            </a:r>
            <a:r>
              <a:rPr lang="zh-CN" altLang="en-US" sz="1600" dirty="0" smtClean="0"/>
              <a:t>集群，</a:t>
            </a:r>
            <a:r>
              <a:rPr lang="en-US" altLang="zh-CN" sz="1600" dirty="0"/>
              <a:t>Java</a:t>
            </a:r>
            <a:r>
              <a:rPr lang="zh-CN" altLang="en-US" sz="1600" dirty="0"/>
              <a:t>客户端所在的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版本必须与集群中其他节点一致，否则，它们可能互相无法识别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08512" cy="578162"/>
            <a:chOff x="323528" y="0"/>
            <a:chExt cx="4608512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交互方式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5576" y="987574"/>
            <a:ext cx="51125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/>
              <a:t>基于</a:t>
            </a:r>
            <a:r>
              <a:rPr lang="en-US" altLang="zh-CN" sz="1600" b="1" dirty="0"/>
              <a:t>HTTP</a:t>
            </a:r>
            <a:r>
              <a:rPr lang="zh-CN" altLang="en-US" sz="1600" b="1" dirty="0"/>
              <a:t>协议，以</a:t>
            </a:r>
            <a:r>
              <a:rPr lang="en-US" altLang="zh-CN" sz="1600" b="1" dirty="0"/>
              <a:t>JSON</a:t>
            </a:r>
            <a:r>
              <a:rPr lang="zh-CN" altLang="en-US" sz="1600" b="1" dirty="0"/>
              <a:t>为数据交互格式的</a:t>
            </a:r>
            <a:r>
              <a:rPr lang="en-US" altLang="zh-CN" sz="1600" b="1" dirty="0" err="1"/>
              <a:t>RESTful</a:t>
            </a:r>
            <a:r>
              <a:rPr lang="en-US" altLang="zh-CN" sz="1600" b="1" dirty="0"/>
              <a:t> API</a:t>
            </a:r>
            <a:endParaRPr lang="en-US" altLang="zh-CN" sz="1600" b="1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473272"/>
            <a:ext cx="6480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/>
              <a:t>其他所有程序语言都可以使用</a:t>
            </a:r>
            <a:r>
              <a:rPr lang="en-US" altLang="zh-CN" sz="1400" dirty="0" err="1"/>
              <a:t>RESTful</a:t>
            </a:r>
            <a:r>
              <a:rPr lang="en-US" altLang="zh-CN" sz="1400" dirty="0"/>
              <a:t> API</a:t>
            </a:r>
            <a:r>
              <a:rPr lang="zh-CN" altLang="en-US" sz="1400" dirty="0"/>
              <a:t>，通过</a:t>
            </a:r>
            <a:r>
              <a:rPr lang="en-US" altLang="zh-CN" sz="1400" dirty="0"/>
              <a:t>9200</a:t>
            </a:r>
            <a:r>
              <a:rPr lang="zh-CN" altLang="en-US" sz="1400" dirty="0"/>
              <a:t>端口的与</a:t>
            </a:r>
            <a:r>
              <a:rPr lang="en-US" altLang="zh-CN" sz="1400" dirty="0" err="1"/>
              <a:t>Elasticsearch</a:t>
            </a:r>
            <a:r>
              <a:rPr lang="zh-CN" altLang="en-US" sz="1400" dirty="0"/>
              <a:t>进行通信，你可以使用你喜欢的</a:t>
            </a:r>
            <a:r>
              <a:rPr lang="en-US" altLang="zh-CN" sz="1400" dirty="0"/>
              <a:t>WEB</a:t>
            </a:r>
            <a:r>
              <a:rPr lang="zh-CN" altLang="en-US" sz="1400" dirty="0"/>
              <a:t>客户端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028587"/>
            <a:ext cx="51062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 smtClean="0"/>
              <a:t>&lt;PROTOCOL</a:t>
            </a:r>
            <a:r>
              <a:rPr lang="en-US" altLang="zh-CN" sz="1400" dirty="0"/>
              <a:t>&gt;://&lt;HOST&gt;:&lt;PORT&gt;/&lt;PATH&gt;?&lt;QUERY_STRING</a:t>
            </a:r>
            <a:r>
              <a:rPr lang="en-US" altLang="zh-CN" sz="1400" dirty="0" smtClean="0"/>
              <a:t>&gt;  &lt;</a:t>
            </a:r>
            <a:r>
              <a:rPr lang="en-US" altLang="zh-CN" sz="1400" dirty="0"/>
              <a:t>BODY</a:t>
            </a:r>
            <a:r>
              <a:rPr lang="en-US" altLang="zh-CN" sz="1400" dirty="0" smtClean="0"/>
              <a:t>&gt;</a:t>
            </a:r>
            <a:endParaRPr lang="zh-CN" altLang="en-US" sz="14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499742"/>
            <a:ext cx="792088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HTTP</a:t>
            </a:r>
            <a:r>
              <a:rPr lang="zh-CN" altLang="en-US" sz="1400" dirty="0"/>
              <a:t>方法：</a:t>
            </a:r>
            <a:r>
              <a:rPr lang="en-US" altLang="zh-CN" sz="1400" dirty="0"/>
              <a:t>GET, POST, PUT, HEAD, DELETE</a:t>
            </a:r>
            <a:endParaRPr lang="en-US" altLang="zh-CN" sz="1400" dirty="0"/>
          </a:p>
          <a:p>
            <a:r>
              <a:rPr lang="en-US" altLang="zh-CN" sz="1400" dirty="0"/>
              <a:t>PROTOCOL http</a:t>
            </a:r>
            <a:r>
              <a:rPr lang="zh-CN" altLang="en-US" sz="1400" dirty="0"/>
              <a:t>或者</a:t>
            </a:r>
            <a:r>
              <a:rPr lang="en-US" altLang="zh-CN" sz="1400" dirty="0"/>
              <a:t>https</a:t>
            </a:r>
            <a:r>
              <a:rPr lang="zh-CN" altLang="en-US" sz="1400" dirty="0"/>
              <a:t>协议（只有在</a:t>
            </a:r>
            <a:r>
              <a:rPr lang="en-US" altLang="zh-CN" sz="1400" dirty="0" err="1"/>
              <a:t>Elasticsearch</a:t>
            </a:r>
            <a:r>
              <a:rPr lang="zh-CN" altLang="en-US" sz="1400" dirty="0"/>
              <a:t>前面有</a:t>
            </a:r>
            <a:r>
              <a:rPr lang="en-US" altLang="zh-CN" sz="1400" dirty="0"/>
              <a:t>https</a:t>
            </a:r>
            <a:r>
              <a:rPr lang="zh-CN" altLang="en-US" sz="1400" dirty="0"/>
              <a:t>代理的时候可用）</a:t>
            </a:r>
            <a:endParaRPr lang="zh-CN" altLang="en-US" sz="1400" dirty="0"/>
          </a:p>
          <a:p>
            <a:r>
              <a:rPr lang="en-US" altLang="zh-CN" sz="1400" dirty="0"/>
              <a:t>HOST </a:t>
            </a:r>
            <a:r>
              <a:rPr lang="en-US" altLang="zh-CN" sz="1400" dirty="0" err="1"/>
              <a:t>Elasticsearch</a:t>
            </a:r>
            <a:r>
              <a:rPr lang="zh-CN" altLang="en-US" sz="1400" dirty="0"/>
              <a:t>集群中的任何一个节点的主机名，如果是在本地的节点，那么就叫</a:t>
            </a:r>
            <a:r>
              <a:rPr lang="en-US" altLang="zh-CN" sz="1400" dirty="0" err="1"/>
              <a:t>localhost</a:t>
            </a:r>
            <a:endParaRPr lang="en-US" altLang="zh-CN" sz="1400" dirty="0"/>
          </a:p>
          <a:p>
            <a:r>
              <a:rPr lang="en-US" altLang="zh-CN" sz="1400" dirty="0"/>
              <a:t>PORT </a:t>
            </a:r>
            <a:r>
              <a:rPr lang="en-US" altLang="zh-CN" sz="1400" dirty="0" err="1"/>
              <a:t>Elasticsearch</a:t>
            </a:r>
            <a:r>
              <a:rPr lang="en-US" altLang="zh-CN" sz="1400" dirty="0"/>
              <a:t> HTTP</a:t>
            </a:r>
            <a:r>
              <a:rPr lang="zh-CN" altLang="en-US" sz="1400" dirty="0"/>
              <a:t>服务所在的端口，默认为</a:t>
            </a:r>
            <a:r>
              <a:rPr lang="en-US" altLang="zh-CN" sz="1400" dirty="0"/>
              <a:t>9200</a:t>
            </a:r>
            <a:endParaRPr lang="en-US" altLang="zh-CN" sz="1400" dirty="0"/>
          </a:p>
          <a:p>
            <a:r>
              <a:rPr lang="en-US" altLang="zh-CN" sz="1400" dirty="0"/>
              <a:t>PATH API</a:t>
            </a:r>
            <a:r>
              <a:rPr lang="zh-CN" altLang="en-US" sz="1400" dirty="0"/>
              <a:t>路径（例如</a:t>
            </a:r>
            <a:r>
              <a:rPr lang="en-US" altLang="zh-CN" sz="1400" dirty="0"/>
              <a:t>_count</a:t>
            </a:r>
            <a:r>
              <a:rPr lang="zh-CN" altLang="en-US" sz="1400" dirty="0"/>
              <a:t>将返回集群中文档的数量），</a:t>
            </a:r>
            <a:r>
              <a:rPr lang="en-US" altLang="zh-CN" sz="1400" dirty="0"/>
              <a:t>PATH</a:t>
            </a:r>
            <a:r>
              <a:rPr lang="zh-CN" altLang="en-US" sz="1400" dirty="0"/>
              <a:t>可以包含多个组件，例如</a:t>
            </a:r>
            <a:r>
              <a:rPr lang="en-US" altLang="zh-CN" sz="1400" dirty="0"/>
              <a:t>_cluster/stats</a:t>
            </a:r>
            <a:r>
              <a:rPr lang="zh-CN" altLang="en-US" sz="1400" dirty="0"/>
              <a:t>或者</a:t>
            </a:r>
            <a:r>
              <a:rPr lang="en-US" altLang="zh-CN" sz="1400" dirty="0"/>
              <a:t>_nodes/stats/</a:t>
            </a:r>
            <a:r>
              <a:rPr lang="en-US" altLang="zh-CN" sz="1400" dirty="0" err="1"/>
              <a:t>jvm</a:t>
            </a:r>
            <a:endParaRPr lang="en-US" altLang="zh-CN" sz="1400" dirty="0"/>
          </a:p>
          <a:p>
            <a:r>
              <a:rPr lang="en-US" altLang="zh-CN" sz="1400" dirty="0"/>
              <a:t>QUERY_STRING </a:t>
            </a:r>
            <a:r>
              <a:rPr lang="zh-CN" altLang="en-US" sz="1400" dirty="0"/>
              <a:t>一些可选的查询请求参数，例如</a:t>
            </a:r>
            <a:r>
              <a:rPr lang="en-US" altLang="zh-CN" sz="1400" dirty="0"/>
              <a:t>?pretty</a:t>
            </a:r>
            <a:r>
              <a:rPr lang="zh-CN" altLang="en-US" sz="1400" dirty="0"/>
              <a:t>参数将使请求返回更加美观易读的</a:t>
            </a:r>
            <a:r>
              <a:rPr lang="en-US" altLang="zh-CN" sz="1400" dirty="0"/>
              <a:t>JSON</a:t>
            </a:r>
            <a:r>
              <a:rPr lang="zh-CN" altLang="en-US" sz="1400" dirty="0"/>
              <a:t>数据</a:t>
            </a:r>
            <a:endParaRPr lang="zh-CN" altLang="en-US" sz="1400" dirty="0"/>
          </a:p>
          <a:p>
            <a:r>
              <a:rPr lang="en-US" altLang="zh-CN" sz="1400" dirty="0"/>
              <a:t>BODY </a:t>
            </a:r>
            <a:r>
              <a:rPr lang="zh-CN" altLang="en-US" sz="1400" dirty="0"/>
              <a:t>一个</a:t>
            </a:r>
            <a:r>
              <a:rPr lang="en-US" altLang="zh-CN" sz="1400" dirty="0"/>
              <a:t>JSON</a:t>
            </a:r>
            <a:r>
              <a:rPr lang="zh-CN" altLang="en-US" sz="1400" dirty="0"/>
              <a:t>格式的请求主体（如果请求需要的话）</a:t>
            </a:r>
            <a:endParaRPr lang="zh-CN" altLang="en-US" sz="1400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43876" cy="578162"/>
            <a:chOff x="323528" y="0"/>
            <a:chExt cx="464387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例子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7584" y="843558"/>
            <a:ext cx="49757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/>
              <a:t>http</a:t>
            </a:r>
            <a:r>
              <a:rPr lang="en-US" altLang="zh-CN" sz="1600" dirty="0"/>
              <a:t>://</a:t>
            </a:r>
            <a:r>
              <a:rPr lang="en-US" altLang="zh-CN" sz="1600" dirty="0" smtClean="0"/>
              <a:t>localhost:9200 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megacorp</a:t>
            </a:r>
            <a:r>
              <a:rPr lang="en-US" altLang="zh-CN" sz="1600" dirty="0"/>
              <a:t>/employee/_</a:t>
            </a:r>
            <a:r>
              <a:rPr lang="en-US" altLang="zh-CN" sz="1600" dirty="0" err="1"/>
              <a:t>count?pretty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350132"/>
            <a:ext cx="62299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err="1"/>
              <a:t>Elasticsearch</a:t>
            </a:r>
            <a:r>
              <a:rPr lang="zh-CN" altLang="en-US" sz="1600" dirty="0"/>
              <a:t>返回一个类似</a:t>
            </a:r>
            <a:r>
              <a:rPr lang="en-US" altLang="zh-CN" sz="1600" dirty="0"/>
              <a:t>200 OK</a:t>
            </a:r>
            <a:r>
              <a:rPr lang="zh-CN" altLang="en-US" sz="1600" dirty="0"/>
              <a:t>的</a:t>
            </a:r>
            <a:r>
              <a:rPr lang="en-US" altLang="zh-CN" sz="1600" dirty="0"/>
              <a:t>HTTP</a:t>
            </a:r>
            <a:r>
              <a:rPr lang="zh-CN" altLang="en-US" sz="1600" dirty="0"/>
              <a:t>状态码和</a:t>
            </a:r>
            <a:r>
              <a:rPr lang="en-US" altLang="zh-CN" sz="1600" dirty="0"/>
              <a:t>JSON</a:t>
            </a:r>
            <a:r>
              <a:rPr lang="zh-CN" altLang="en-US" sz="1600" dirty="0"/>
              <a:t>格式的响应主体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01683"/>
            <a:ext cx="21336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43876" cy="578162"/>
            <a:chOff x="323528" y="0"/>
            <a:chExt cx="464387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27584" y="987574"/>
            <a:ext cx="2667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关系型数据库使用的是悲观锁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491630"/>
            <a:ext cx="25049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err="1" smtClean="0"/>
              <a:t>Elasticsearch</a:t>
            </a:r>
            <a:r>
              <a:rPr lang="zh-CN" altLang="en-US" sz="1600" dirty="0" smtClean="0"/>
              <a:t>使用的是乐观锁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95686"/>
            <a:ext cx="75608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每个文档都有一个</a:t>
            </a:r>
            <a:r>
              <a:rPr lang="en-US" altLang="zh-CN" sz="1600" dirty="0"/>
              <a:t>_version</a:t>
            </a:r>
            <a:r>
              <a:rPr lang="zh-CN" altLang="en-US" sz="1600" dirty="0"/>
              <a:t>号码，这个号码在文档被改变时加一。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使用这个</a:t>
            </a:r>
            <a:r>
              <a:rPr lang="en-US" altLang="zh-CN" sz="1600" dirty="0"/>
              <a:t>_version</a:t>
            </a:r>
            <a:r>
              <a:rPr lang="zh-CN" altLang="en-US" sz="1600" dirty="0"/>
              <a:t>保证所有修改都被正确排序。当一个旧版本出现在新版本之后</a:t>
            </a:r>
            <a:r>
              <a:rPr lang="zh-CN" altLang="en-US" sz="1600" dirty="0" smtClean="0"/>
              <a:t>，它会更新失败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43876" cy="578162"/>
            <a:chOff x="323528" y="0"/>
            <a:chExt cx="464387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71600" y="1059582"/>
            <a:ext cx="29153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文档在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中是不可变的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427887"/>
            <a:ext cx="74888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在内部，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已经标记旧文档为删除并添加了一个完整的新文档。旧版本文档不会立即消失，但你也不能去访问它。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会在你继续索引更多数据时清理被删除的文档。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520" y="2931790"/>
            <a:ext cx="2212144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从旧文档中检索</a:t>
            </a:r>
            <a:r>
              <a:rPr lang="en-US" altLang="zh-CN" sz="1600" dirty="0"/>
              <a:t>JSON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修改它</a:t>
            </a:r>
            <a:endParaRPr lang="zh-CN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删除旧文档</a:t>
            </a:r>
            <a:endParaRPr lang="zh-CN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索引新文档</a:t>
            </a:r>
            <a:endParaRPr lang="zh-CN" altLang="en-US" sz="1600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571750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更新流程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43876" cy="578162"/>
            <a:chOff x="323528" y="0"/>
            <a:chExt cx="464387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局部更新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872107"/>
            <a:ext cx="748883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文档是不可变的</a:t>
            </a:r>
            <a:r>
              <a:rPr lang="en-US" altLang="zh-CN" sz="1600" dirty="0"/>
              <a:t>——</a:t>
            </a:r>
            <a:r>
              <a:rPr lang="zh-CN" altLang="en-US" sz="1600" dirty="0"/>
              <a:t>它们不能被更改，只能被替换。</a:t>
            </a:r>
            <a:r>
              <a:rPr lang="en-US" altLang="zh-CN" sz="1600" dirty="0"/>
              <a:t>update</a:t>
            </a:r>
            <a:r>
              <a:rPr lang="zh-CN" altLang="en-US" sz="1600" dirty="0"/>
              <a:t> </a:t>
            </a:r>
            <a:r>
              <a:rPr lang="en-US" altLang="zh-CN" sz="1600" dirty="0"/>
              <a:t>API</a:t>
            </a:r>
            <a:r>
              <a:rPr lang="zh-CN" altLang="en-US" sz="1600" b="1" dirty="0"/>
              <a:t>必须</a:t>
            </a:r>
            <a:r>
              <a:rPr lang="zh-CN" altLang="en-US" sz="1600" dirty="0"/>
              <a:t>遵循相同的规则。表面看来，我们似乎是局部更新了文档的位置，内部却是像我们之前说的一样简单的使用</a:t>
            </a:r>
            <a:r>
              <a:rPr lang="en-US" altLang="zh-CN" sz="1600" dirty="0"/>
              <a:t>update</a:t>
            </a:r>
            <a:r>
              <a:rPr lang="zh-CN" altLang="en-US" sz="1600" dirty="0"/>
              <a:t> </a:t>
            </a:r>
            <a:r>
              <a:rPr lang="en-US" altLang="zh-CN" sz="1600" dirty="0"/>
              <a:t>API</a:t>
            </a:r>
            <a:r>
              <a:rPr lang="zh-CN" altLang="en-US" sz="1600" dirty="0"/>
              <a:t>处理相同的</a:t>
            </a:r>
            <a:r>
              <a:rPr lang="zh-CN" altLang="en-US" sz="1600" i="1" dirty="0"/>
              <a:t>检索</a:t>
            </a:r>
            <a:r>
              <a:rPr lang="en-US" altLang="zh-CN" sz="1600" i="1" dirty="0"/>
              <a:t>-</a:t>
            </a:r>
            <a:r>
              <a:rPr lang="zh-CN" altLang="en-US" sz="1600" i="1" dirty="0"/>
              <a:t>修改</a:t>
            </a:r>
            <a:r>
              <a:rPr lang="en-US" altLang="zh-CN" sz="1600" i="1" dirty="0"/>
              <a:t>-</a:t>
            </a:r>
            <a:r>
              <a:rPr lang="zh-CN" altLang="en-US" sz="1600" i="1" dirty="0"/>
              <a:t>重建索引</a:t>
            </a:r>
            <a:r>
              <a:rPr lang="zh-CN" altLang="en-US" sz="1600" dirty="0"/>
              <a:t>流程，我们也减少了其他进程可能导致冲突的修改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9" y="2139702"/>
            <a:ext cx="74168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/>
              <a:t>update</a:t>
            </a:r>
            <a:r>
              <a:rPr lang="zh-CN" altLang="en-US" sz="1600" dirty="0"/>
              <a:t>请求表单接受一个局部文档参数</a:t>
            </a:r>
            <a:r>
              <a:rPr lang="en-US" altLang="zh-CN" sz="1600" dirty="0"/>
              <a:t>doc</a:t>
            </a:r>
            <a:r>
              <a:rPr lang="zh-CN" altLang="en-US" sz="1600" dirty="0"/>
              <a:t>，它会合并到现有文档中</a:t>
            </a:r>
            <a:r>
              <a:rPr lang="en-US" altLang="zh-CN" sz="1600" dirty="0"/>
              <a:t>——</a:t>
            </a:r>
            <a:r>
              <a:rPr lang="zh-CN" altLang="en-US" sz="1600" dirty="0"/>
              <a:t>对象合并在一起，存在</a:t>
            </a:r>
            <a:r>
              <a:rPr lang="zh-CN" altLang="en-US" sz="1600" dirty="0" smtClean="0"/>
              <a:t>的字段</a:t>
            </a:r>
            <a:r>
              <a:rPr lang="zh-CN" altLang="en-US" sz="1600" dirty="0"/>
              <a:t>被覆盖，新字段被添加。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774"/>
            <a:ext cx="4320480" cy="20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43876" cy="578162"/>
            <a:chOff x="323528" y="0"/>
            <a:chExt cx="464387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55576" y="915566"/>
            <a:ext cx="46965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/>
              <a:t>分片</a:t>
            </a:r>
            <a:r>
              <a:rPr lang="en-US" altLang="zh-CN" sz="1600" b="1" dirty="0"/>
              <a:t>(shard)</a:t>
            </a:r>
            <a:r>
              <a:rPr lang="zh-CN" altLang="en-US" sz="1600" dirty="0"/>
              <a:t>是一个最小级别</a:t>
            </a:r>
            <a:r>
              <a:rPr lang="zh-CN" altLang="en-US" sz="1600" b="1" dirty="0"/>
              <a:t>“工作单元</a:t>
            </a:r>
            <a:r>
              <a:rPr lang="en-US" altLang="zh-CN" sz="1600" b="1" dirty="0"/>
              <a:t>(worker unit)”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347614"/>
            <a:ext cx="19444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/>
              <a:t>主分片</a:t>
            </a:r>
            <a:r>
              <a:rPr lang="en-US" altLang="zh-CN" sz="1600" b="1" dirty="0"/>
              <a:t>(primary shard)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854662"/>
            <a:ext cx="20474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/>
              <a:t>复制分片</a:t>
            </a:r>
            <a:r>
              <a:rPr lang="en-US" altLang="zh-CN" sz="1600" b="1" dirty="0"/>
              <a:t>(replica shard)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345939"/>
            <a:ext cx="77768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复制分片只是主分片的一个副本，它可以防止硬件故障导致的数据丢失，同时可以提供读请求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7814"/>
            <a:ext cx="7386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索引创建完成的时候，主分片的数量就固定了，但是复制分片的数量可以随时调整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499992" y="1131590"/>
            <a:ext cx="2435087" cy="504056"/>
            <a:chOff x="4499992" y="1131590"/>
            <a:chExt cx="2435087" cy="504056"/>
          </a:xfrm>
        </p:grpSpPr>
        <p:sp>
          <p:nvSpPr>
            <p:cNvPr id="15" name="矩形: 圆角 1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278896" y="1229729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是什么？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99992" y="1840862"/>
            <a:ext cx="2448271" cy="504056"/>
            <a:chOff x="4499992" y="1131590"/>
            <a:chExt cx="2448271" cy="504056"/>
          </a:xfrm>
        </p:grpSpPr>
        <p:sp>
          <p:nvSpPr>
            <p:cNvPr id="21" name="矩形: 圆角 20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92080" y="1229729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为什么？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99992" y="2550134"/>
            <a:ext cx="2463822" cy="504056"/>
            <a:chOff x="4499992" y="1131590"/>
            <a:chExt cx="2463822" cy="504056"/>
          </a:xfrm>
        </p:grpSpPr>
        <p:sp>
          <p:nvSpPr>
            <p:cNvPr id="26" name="矩形: 圆角 25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07631" y="1229729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怎么用？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644008" y="3265213"/>
            <a:ext cx="2160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643876" cy="578162"/>
            <a:chOff x="323528" y="0"/>
            <a:chExt cx="464387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横向扩展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 descr="https://raw.githubusercontent.com/looly/elasticsearch-definitive-guide-cn/master/images/elas_020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6" y="699542"/>
            <a:ext cx="7143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5" y="3219822"/>
            <a:ext cx="74168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当节点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启动时，</a:t>
            </a:r>
            <a:r>
              <a:rPr lang="en-US" altLang="zh-CN" sz="1600" dirty="0" err="1" smtClean="0"/>
              <a:t>elasticsearch</a:t>
            </a:r>
            <a:r>
              <a:rPr lang="zh-CN" altLang="en-US" sz="1600" dirty="0" smtClean="0"/>
              <a:t>会自动将复制分片分配到节点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上，</a:t>
            </a:r>
            <a:r>
              <a:rPr lang="zh-CN" altLang="en-US" sz="1600" dirty="0"/>
              <a:t>这意味着在丢失任意一个节点的情况下依旧可以保证数据的完整性。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590258" cy="578162"/>
            <a:chOff x="323528" y="0"/>
            <a:chExt cx="459025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57942" y="58248"/>
              <a:ext cx="4355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3568" y="813361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路由算法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284898"/>
            <a:ext cx="435542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/>
              <a:t>shard = hash(routing) % </a:t>
            </a:r>
            <a:r>
              <a:rPr lang="en-US" altLang="zh-CN" sz="1600" dirty="0" err="1"/>
              <a:t>number_of_primary_shards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779662"/>
            <a:ext cx="784887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routing</a:t>
            </a:r>
            <a:r>
              <a:rPr lang="zh-CN" altLang="en-US" sz="1600" dirty="0"/>
              <a:t>值是一个任意字符串，它默认是</a:t>
            </a:r>
            <a:r>
              <a:rPr lang="en-US" altLang="zh-CN" sz="1600" dirty="0"/>
              <a:t>_id</a:t>
            </a:r>
            <a:r>
              <a:rPr lang="zh-CN" altLang="en-US" sz="1600" dirty="0"/>
              <a:t>但也可以自定义。这个</a:t>
            </a:r>
            <a:r>
              <a:rPr lang="en-US" altLang="zh-CN" sz="1600" dirty="0"/>
              <a:t>routing</a:t>
            </a:r>
            <a:r>
              <a:rPr lang="zh-CN" altLang="en-US" sz="1600" dirty="0"/>
              <a:t>字符串通过哈希函数生成一个数字，然后除以主切片的数量得到一个</a:t>
            </a:r>
            <a:r>
              <a:rPr lang="zh-CN" altLang="en-US" sz="1600" b="1" dirty="0"/>
              <a:t>余数</a:t>
            </a:r>
            <a:r>
              <a:rPr lang="en-US" altLang="zh-CN" sz="1600" b="1" dirty="0"/>
              <a:t>(remainder)</a:t>
            </a:r>
            <a:r>
              <a:rPr lang="zh-CN" altLang="en-US" sz="1600" dirty="0"/>
              <a:t>，余数的范围永远是</a:t>
            </a:r>
            <a:r>
              <a:rPr lang="en-US" altLang="zh-CN" sz="1600" dirty="0"/>
              <a:t>0</a:t>
            </a:r>
            <a:r>
              <a:rPr lang="zh-CN" altLang="en-US" sz="1600" dirty="0"/>
              <a:t>到</a:t>
            </a:r>
            <a:r>
              <a:rPr lang="en-US" altLang="zh-CN" sz="1600" dirty="0" err="1"/>
              <a:t>number_of_primary_shards</a:t>
            </a:r>
            <a:r>
              <a:rPr lang="en-US" altLang="zh-CN" sz="1600" dirty="0"/>
              <a:t> - 1</a:t>
            </a:r>
            <a:r>
              <a:rPr lang="zh-CN" altLang="en-US" sz="1600" dirty="0"/>
              <a:t>，这个数字就是特定文档所在的分片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5832648" cy="578162"/>
            <a:chOff x="323528" y="0"/>
            <a:chExt cx="583264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554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新建、索引和删除</a:t>
              </a:r>
              <a:r>
                <a:rPr lang="zh-CN" altLang="en-US" sz="2400" b="1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文档内部执行流程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2" descr="https://raw.githubusercontent.com/looly/elasticsearch-definitive-guide-cn/master/images/elas_040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3558"/>
            <a:ext cx="71437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4048227"/>
            <a:ext cx="684076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/>
              <a:t>注意</a:t>
            </a:r>
            <a:r>
              <a:rPr lang="en-US" altLang="zh-CN" sz="1600" dirty="0" smtClean="0"/>
              <a:t>:document</a:t>
            </a:r>
            <a:r>
              <a:rPr lang="zh-CN" altLang="en-US" sz="1600" dirty="0"/>
              <a:t>如果还在建立索引过程中，可能只有</a:t>
            </a:r>
            <a:r>
              <a:rPr lang="en-US" altLang="zh-CN" sz="1600" dirty="0"/>
              <a:t>primary shard</a:t>
            </a:r>
            <a:r>
              <a:rPr lang="zh-CN" altLang="en-US" sz="1600" dirty="0"/>
              <a:t>有，任何一个</a:t>
            </a:r>
            <a:r>
              <a:rPr lang="en-US" altLang="zh-CN" sz="1600" dirty="0"/>
              <a:t>replica shard</a:t>
            </a:r>
            <a:r>
              <a:rPr lang="zh-CN" altLang="en-US" sz="1600" dirty="0"/>
              <a:t>都没有，此时请求如果作用到</a:t>
            </a:r>
            <a:r>
              <a:rPr lang="en-US" altLang="zh-CN" sz="1600" dirty="0"/>
              <a:t>replica shard</a:t>
            </a:r>
            <a:r>
              <a:rPr lang="zh-CN" altLang="en-US" sz="1600" dirty="0"/>
              <a:t>上可能会导致无法读取到</a:t>
            </a:r>
            <a:r>
              <a:rPr lang="en-US" altLang="zh-CN" sz="1600" dirty="0"/>
              <a:t>document</a:t>
            </a:r>
            <a:r>
              <a:rPr lang="zh-CN" altLang="en-US" sz="1600" dirty="0"/>
              <a:t>信息。但是</a:t>
            </a:r>
            <a:r>
              <a:rPr lang="en-US" altLang="zh-CN" sz="1600" dirty="0"/>
              <a:t>document</a:t>
            </a:r>
            <a:r>
              <a:rPr lang="zh-CN" altLang="en-US" sz="1600" dirty="0"/>
              <a:t>完成索引建立之后，</a:t>
            </a:r>
            <a:r>
              <a:rPr lang="en-US" altLang="zh-CN" sz="1600" dirty="0"/>
              <a:t>primary shard</a:t>
            </a:r>
            <a:r>
              <a:rPr lang="zh-CN" altLang="en-US" sz="1600" dirty="0"/>
              <a:t>和</a:t>
            </a:r>
            <a:r>
              <a:rPr lang="en-US" altLang="zh-CN" sz="1600" dirty="0"/>
              <a:t>replica shard</a:t>
            </a:r>
            <a:r>
              <a:rPr lang="zh-CN" altLang="en-US" sz="1600" dirty="0"/>
              <a:t>就都有了。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5832648" cy="578162"/>
            <a:chOff x="323528" y="0"/>
            <a:chExt cx="583264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55446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检索文档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AutoShape 2" descr="https://raw.githubusercontent.com/looly/elasticsearch-definitive-guide-cn/master/images/elas_040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2" name="Picture 4" descr="https://raw.githubusercontent.com/looly/elasticsearch-definitive-guide-cn/master/images/elas_040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03598"/>
            <a:ext cx="71437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3784874"/>
            <a:ext cx="705678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注意：当检索的数据存在多个分片上时，当存在其中某几个分片读取失败的情况，这并不会导致整个请求失败，协调节点收到所有所有分片的响应后，会把已经检索出来的数据响应给客户端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5832648" cy="578162"/>
            <a:chOff x="323528" y="0"/>
            <a:chExt cx="583264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611560" y="69032"/>
              <a:ext cx="554461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AutoShape 2" descr="https://raw.githubusercontent.com/looly/elasticsearch-definitive-guide-cn/master/images/elas_040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7560" y="1123950"/>
            <a:ext cx="4172585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elastic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search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官方文档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https://www.elastic.co/guide/index.html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560" y="1951355"/>
            <a:ext cx="771398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 权威指南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https://elasticsearch.cn/book/elasticsearch_definitive_guide_2.x/index.html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7560" y="2778760"/>
            <a:ext cx="568833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倒排索引原理介绍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https://www.cnblogs.com/dreamroute/p/8484457.html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2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34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5"/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6" name="文本框 6"/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dirty="0">
                <a:cs typeface="+mn-ea"/>
                <a:sym typeface="+mn-lt"/>
              </a:rPr>
              <a:t>是什么？</a:t>
            </a:r>
            <a:endParaRPr lang="en-US" altLang="zh-CN" sz="44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是什么？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27584" y="1131590"/>
            <a:ext cx="51900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err="1"/>
              <a:t>Elasticsearch</a:t>
            </a:r>
            <a:r>
              <a:rPr lang="zh-CN" altLang="en-US" sz="1600" dirty="0"/>
              <a:t>是一个基于</a:t>
            </a:r>
            <a:r>
              <a:rPr lang="en-US" altLang="zh-CN" sz="1600" dirty="0">
                <a:hlinkClick r:id="rId1"/>
              </a:rPr>
              <a:t>Apache </a:t>
            </a:r>
            <a:r>
              <a:rPr lang="en-US" altLang="zh-CN" sz="1600" dirty="0" err="1">
                <a:hlinkClick r:id="rId1"/>
              </a:rPr>
              <a:t>Lucene</a:t>
            </a:r>
            <a:r>
              <a:rPr lang="en-US" altLang="zh-CN" sz="1600" dirty="0">
                <a:hlinkClick r:id="rId1"/>
              </a:rPr>
              <a:t>(TM)</a:t>
            </a:r>
            <a:r>
              <a:rPr lang="zh-CN" altLang="en-US" sz="1600" dirty="0"/>
              <a:t>的开源搜索引擎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584" y="1563638"/>
            <a:ext cx="563615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分布式的实时文件存储，每个字段都被索引并可被搜索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分布式的实时分析搜索引擎</a:t>
            </a:r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可以扩展到上百台服务器，处理</a:t>
            </a:r>
            <a:r>
              <a:rPr lang="en-US" altLang="zh-CN" sz="1600" dirty="0"/>
              <a:t>PB</a:t>
            </a:r>
            <a:r>
              <a:rPr lang="zh-CN" altLang="en-US" sz="1600" dirty="0"/>
              <a:t>级结构化或非结构化数据</a:t>
            </a:r>
            <a:endParaRPr lang="zh-CN" altLang="en-US" sz="1600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7583" y="2555572"/>
            <a:ext cx="61539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Java</a:t>
            </a:r>
            <a:r>
              <a:rPr lang="zh-CN" altLang="en-US" sz="1600" dirty="0"/>
              <a:t>开发并使用</a:t>
            </a:r>
            <a:r>
              <a:rPr lang="en-US" altLang="zh-CN" sz="1600" dirty="0" err="1"/>
              <a:t>Lucene</a:t>
            </a:r>
            <a:r>
              <a:rPr lang="zh-CN" altLang="en-US" sz="1600" dirty="0"/>
              <a:t>作为其核心来实现所有索引和搜索的功能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</a:t>
            </a:r>
            <a:r>
              <a:rPr lang="zh-CN" altLang="en-US" sz="1600" dirty="0"/>
              <a:t>简单的</a:t>
            </a:r>
            <a:r>
              <a:rPr lang="en-US" altLang="zh-CN" sz="1600" dirty="0" err="1"/>
              <a:t>RESTful</a:t>
            </a:r>
            <a:r>
              <a:rPr lang="en-US" altLang="zh-CN" sz="1600" dirty="0"/>
              <a:t> API</a:t>
            </a:r>
            <a:r>
              <a:rPr lang="zh-CN" altLang="en-US" sz="1600" dirty="0"/>
              <a:t>来隐藏</a:t>
            </a:r>
            <a:r>
              <a:rPr lang="en-US" altLang="zh-CN" sz="1600" dirty="0" err="1"/>
              <a:t>Lucene</a:t>
            </a:r>
            <a:r>
              <a:rPr lang="zh-CN" altLang="en-US" sz="1600" dirty="0"/>
              <a:t>的复杂性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+mn-lt"/>
                  <a:ea typeface="+mn-ea"/>
                  <a:cs typeface="+mn-ea"/>
                  <a:sym typeface="+mn-lt"/>
                </a:rPr>
                <a:t>小历史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9592" y="1059582"/>
            <a:ext cx="1584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 smtClean="0"/>
              <a:t>作者：</a:t>
            </a:r>
            <a:r>
              <a:rPr lang="en-US" altLang="zh-CN" sz="1600" dirty="0" smtClean="0"/>
              <a:t>Shay </a:t>
            </a:r>
            <a:r>
              <a:rPr lang="en-US" altLang="zh-CN" sz="1600" dirty="0" err="1"/>
              <a:t>Banon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419622"/>
            <a:ext cx="177292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 smtClean="0"/>
              <a:t>早期版本：</a:t>
            </a:r>
            <a:r>
              <a:rPr lang="en-US" altLang="zh-CN" sz="1600" dirty="0" smtClean="0"/>
              <a:t>Compass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838" y="1829184"/>
            <a:ext cx="29831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第一个公开版本出现在</a:t>
            </a:r>
            <a:r>
              <a:rPr lang="en-US" altLang="zh-CN" sz="1600" dirty="0"/>
              <a:t>2010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2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34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5"/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6" name="文本框 6"/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dirty="0">
                <a:cs typeface="+mn-ea"/>
                <a:sym typeface="+mn-lt"/>
              </a:rPr>
              <a:t>为</a:t>
            </a:r>
            <a:r>
              <a:rPr lang="zh-CN" altLang="en-US" sz="4400" dirty="0" smtClean="0">
                <a:cs typeface="+mn-ea"/>
                <a:sym typeface="+mn-lt"/>
              </a:rPr>
              <a:t>什么</a:t>
            </a:r>
            <a:r>
              <a:rPr lang="zh-CN" altLang="en-US" sz="4400" dirty="0">
                <a:cs typeface="+mn-ea"/>
                <a:sym typeface="+mn-lt"/>
              </a:rPr>
              <a:t>？</a:t>
            </a:r>
            <a:endParaRPr lang="en-US" altLang="zh-CN" sz="44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536505" cy="578162"/>
            <a:chOff x="323528" y="0"/>
            <a:chExt cx="313185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2879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ElasticSearch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vs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Solr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优缺点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77155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03598"/>
            <a:ext cx="6810375" cy="326707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320480" cy="578162"/>
            <a:chOff x="323528" y="0"/>
            <a:chExt cx="4320480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067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ElasticSearch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vs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Solr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检索速度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14" y="1563638"/>
            <a:ext cx="5715000" cy="2419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084763"/>
            <a:ext cx="38103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当单纯的对已有数据进行搜索时，</a:t>
            </a:r>
            <a:r>
              <a:rPr lang="en-US" altLang="zh-CN" sz="1600" dirty="0" err="1"/>
              <a:t>Solr</a:t>
            </a:r>
            <a:r>
              <a:rPr lang="zh-CN" altLang="en-US" sz="1600" dirty="0"/>
              <a:t>更快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23528" y="0"/>
            <a:ext cx="4392488" cy="578162"/>
            <a:chOff x="323528" y="0"/>
            <a:chExt cx="439248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1398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ElasticSearch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vs</a:t>
              </a:r>
              <a:r>
                <a:rPr lang="en-US" altLang="zh-CN" sz="2400" b="1" dirty="0"/>
                <a:t> </a:t>
              </a:r>
              <a:r>
                <a:rPr lang="en-US" altLang="zh-CN" sz="2400" b="1" dirty="0" err="1"/>
                <a:t>Solr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检索速度</a:t>
              </a:r>
              <a:endPara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55576" y="699542"/>
            <a:ext cx="66663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dirty="0"/>
              <a:t>建立索引时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Solr</a:t>
            </a:r>
            <a:r>
              <a:rPr lang="zh-CN" altLang="en-US" sz="1600" dirty="0"/>
              <a:t>会产生</a:t>
            </a:r>
            <a:r>
              <a:rPr lang="en-US" altLang="zh-CN" sz="1600" dirty="0" err="1"/>
              <a:t>io</a:t>
            </a:r>
            <a:r>
              <a:rPr lang="zh-CN" altLang="en-US" sz="1600" dirty="0"/>
              <a:t>阻塞，查询性能较差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具有明显的优势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9582"/>
            <a:ext cx="4994920" cy="308852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2885</Words>
  <Application>WPS 演示</Application>
  <PresentationFormat>全屏显示(16:9)</PresentationFormat>
  <Paragraphs>180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简洁大气</dc:title>
  <dc:creator>第一PPT</dc:creator>
  <cp:keywords>www.1ppt.com</cp:keywords>
  <dc:description>www.1ppt.com</dc:description>
  <cp:lastModifiedBy>SI-GZ-1182</cp:lastModifiedBy>
  <cp:revision>1013</cp:revision>
  <dcterms:created xsi:type="dcterms:W3CDTF">2015-04-24T01:01:00Z</dcterms:created>
  <dcterms:modified xsi:type="dcterms:W3CDTF">2019-01-25T06:03:10Z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