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9" r:id="rId4"/>
    <p:sldId id="261" r:id="rId5"/>
    <p:sldId id="270" r:id="rId7"/>
    <p:sldId id="259" r:id="rId8"/>
    <p:sldId id="268" r:id="rId9"/>
    <p:sldId id="263" r:id="rId10"/>
    <p:sldId id="262" r:id="rId11"/>
    <p:sldId id="258" r:id="rId12"/>
    <p:sldId id="265" r:id="rId13"/>
    <p:sldId id="272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391410"/>
            <a:ext cx="10515600" cy="1118870"/>
          </a:xfrm>
        </p:spPr>
        <p:txBody>
          <a:bodyPr/>
          <a:p>
            <a:r>
              <a:rPr lang="en-US" sz="4800"/>
              <a:t>Apereo </a:t>
            </a:r>
            <a:r>
              <a:rPr lang="en-US" altLang="zh-CN" sz="4800"/>
              <a:t>CAS</a:t>
            </a:r>
            <a:r>
              <a:rPr lang="zh-CN" altLang="en-US" sz="4800"/>
              <a:t>单点登录</a:t>
            </a:r>
            <a:r>
              <a:rPr lang="en-US" altLang="zh-CN" sz="4800"/>
              <a:t>(SSO)</a:t>
            </a:r>
            <a:endParaRPr lang="zh-CN" altLang="en-US" sz="4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单点登出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9560"/>
            <a:ext cx="10412095" cy="544830"/>
          </a:xfrm>
        </p:spPr>
        <p:txBody>
          <a:bodyPr/>
          <a:p>
            <a:pPr>
              <a:buFont typeface="Wingdings" panose="05000000000000000000" charset="0"/>
              <a:buChar char="l"/>
            </a:pPr>
            <a:r>
              <a:rPr lang="en-US" altLang="zh-CN"/>
              <a:t>CAS</a:t>
            </a:r>
            <a:r>
              <a:rPr lang="zh-CN" altLang="en-US"/>
              <a:t>服务清除</a:t>
            </a:r>
            <a:r>
              <a:rPr lang="en-US" altLang="zh-CN"/>
              <a:t>Cookie</a:t>
            </a:r>
            <a:r>
              <a:rPr lang="zh-CN" altLang="en-US"/>
              <a:t>里的</a:t>
            </a:r>
            <a:r>
              <a:rPr lang="en-US" altLang="zh-CN"/>
              <a:t>TGC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2293620"/>
            <a:ext cx="10412095" cy="1303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l"/>
            </a:pPr>
            <a:r>
              <a:rPr lang="en-US" altLang="zh-CN"/>
              <a:t>CAS</a:t>
            </a:r>
            <a:r>
              <a:rPr lang="zh-CN" altLang="en-US"/>
              <a:t>服务通过</a:t>
            </a:r>
            <a:r>
              <a:rPr lang="en-US" altLang="zh-CN"/>
              <a:t>Http/Https</a:t>
            </a:r>
            <a:r>
              <a:rPr lang="zh-CN" altLang="en-US"/>
              <a:t>的方式给所有通过该</a:t>
            </a:r>
            <a:r>
              <a:rPr lang="en-US" altLang="zh-CN"/>
              <a:t>TGC</a:t>
            </a:r>
            <a:r>
              <a:rPr lang="zh-CN" altLang="en-US"/>
              <a:t>登录过的</a:t>
            </a:r>
            <a:r>
              <a:rPr lang="en-US" altLang="zh-CN"/>
              <a:t>web</a:t>
            </a:r>
            <a:r>
              <a:rPr lang="zh-CN" altLang="en-US"/>
              <a:t>服务器发送登出请求，清除每个</a:t>
            </a:r>
            <a:r>
              <a:rPr lang="en-US" altLang="zh-CN"/>
              <a:t>web</a:t>
            </a:r>
            <a:r>
              <a:rPr lang="zh-CN" altLang="en-US"/>
              <a:t>服务器的</a:t>
            </a:r>
            <a:r>
              <a:rPr lang="en-US" altLang="zh-CN"/>
              <a:t>httpS</a:t>
            </a:r>
            <a:r>
              <a:rPr lang="en-US" altLang="zh-CN"/>
              <a:t>ession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8550" y="3219450"/>
            <a:ext cx="9494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sso client应用中存在一个Map&lt;Ticket,HttpSession&gt;</a:t>
            </a:r>
            <a:endParaRPr lang="en-US" altLang="zh-CN"/>
          </a:p>
          <a:p>
            <a:r>
              <a:rPr lang="en-US" altLang="zh-CN"/>
              <a:t>2 sso server认证用户名密码成功后，会redirect一个带有ticket的请求到sso client,ticket和当前session会被缓存到Map</a:t>
            </a:r>
            <a:endParaRPr lang="en-US" altLang="zh-CN"/>
          </a:p>
          <a:p>
            <a:r>
              <a:rPr lang="en-US" altLang="zh-CN"/>
              <a:t>3 退出时，sso server发送带logoutRequest参数的http请求到每一个sso client </a:t>
            </a:r>
            <a:endParaRPr lang="en-US" altLang="zh-CN"/>
          </a:p>
          <a:p>
            <a:r>
              <a:rPr lang="en-US" altLang="zh-CN"/>
              <a:t>,这时</a:t>
            </a:r>
            <a:r>
              <a:rPr lang="zh-CN" altLang="en-US"/>
              <a:t>就会找到</a:t>
            </a:r>
            <a:r>
              <a:rPr lang="en-US" altLang="zh-CN"/>
              <a:t>ticket对应的session 然后销毁session 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谢谢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370" y="520700"/>
            <a:ext cx="11096625" cy="5614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8895" y="1035050"/>
            <a:ext cx="9554210" cy="4787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481070" y="461010"/>
            <a:ext cx="5015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听说</a:t>
            </a:r>
            <a:r>
              <a:rPr lang="en-US" altLang="zh-CN" sz="2400"/>
              <a:t>Spring Session</a:t>
            </a:r>
            <a:r>
              <a:rPr lang="zh-CN" altLang="en-US" sz="2400"/>
              <a:t>能做单点登录？</a:t>
            </a:r>
            <a:endParaRPr lang="zh-CN" altLang="en-US" sz="2400"/>
          </a:p>
        </p:txBody>
      </p:sp>
      <p:sp>
        <p:nvSpPr>
          <p:cNvPr id="47" name="文本框 46"/>
          <p:cNvSpPr txBox="1"/>
          <p:nvPr/>
        </p:nvSpPr>
        <p:spPr>
          <a:xfrm>
            <a:off x="1369695" y="1022985"/>
            <a:ext cx="9563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第一步</a:t>
            </a:r>
            <a:r>
              <a:rPr lang="en-US" altLang="zh-CN" sz="1600"/>
              <a:t>(Session</a:t>
            </a:r>
            <a:r>
              <a:rPr lang="zh-CN" altLang="en-US" sz="1600"/>
              <a:t>共享</a:t>
            </a:r>
            <a:r>
              <a:rPr lang="en-US" altLang="zh-CN" sz="1600"/>
              <a:t>)</a:t>
            </a:r>
            <a:r>
              <a:rPr lang="zh-CN" altLang="en-US" sz="1600"/>
              <a:t>：保证第一次生成的</a:t>
            </a:r>
            <a:r>
              <a:rPr lang="en-US" altLang="zh-CN" sz="1600"/>
              <a:t>session</a:t>
            </a:r>
            <a:r>
              <a:rPr lang="zh-CN" altLang="en-US" sz="1600"/>
              <a:t>能在多个</a:t>
            </a:r>
            <a:r>
              <a:rPr lang="en-US" altLang="zh-CN" sz="1600"/>
              <a:t>web</a:t>
            </a:r>
            <a:r>
              <a:rPr lang="zh-CN" altLang="en-US" sz="1600"/>
              <a:t>应用上共享</a:t>
            </a:r>
            <a:r>
              <a:rPr lang="en-US" altLang="zh-CN" sz="1600"/>
              <a:t>	</a:t>
            </a:r>
            <a:endParaRPr lang="en-US" altLang="zh-CN" sz="1600"/>
          </a:p>
          <a:p>
            <a:r>
              <a:rPr lang="zh-CN" altLang="en-US" sz="1600">
                <a:sym typeface="+mn-ea"/>
              </a:rPr>
              <a:t>第二步</a:t>
            </a:r>
            <a:r>
              <a:rPr lang="en-US" altLang="zh-CN" sz="1600">
                <a:sym typeface="+mn-ea"/>
              </a:rPr>
              <a:t>(</a:t>
            </a:r>
            <a:r>
              <a:rPr lang="zh-CN" altLang="en-US" sz="1600">
                <a:sym typeface="+mn-ea"/>
              </a:rPr>
              <a:t>不跨域</a:t>
            </a:r>
            <a:r>
              <a:rPr lang="en-US" altLang="zh-CN" sz="1600">
                <a:sym typeface="+mn-ea"/>
              </a:rPr>
              <a:t>)</a:t>
            </a:r>
            <a:r>
              <a:rPr lang="zh-CN" altLang="en-US" sz="1600">
                <a:sym typeface="+mn-ea"/>
              </a:rPr>
              <a:t>：保证</a:t>
            </a:r>
            <a:r>
              <a:rPr lang="en-US" altLang="zh-CN" sz="1600">
                <a:sym typeface="+mn-ea"/>
              </a:rPr>
              <a:t>cookie</a:t>
            </a:r>
            <a:r>
              <a:rPr lang="zh-CN" altLang="en-US" sz="1600">
                <a:sym typeface="+mn-ea"/>
              </a:rPr>
              <a:t>不丢失</a:t>
            </a:r>
            <a:r>
              <a:rPr lang="en-US" altLang="zh-CN" sz="1600">
                <a:sym typeface="+mn-ea"/>
              </a:rPr>
              <a:t>session(</a:t>
            </a:r>
            <a:r>
              <a:rPr lang="zh-CN" altLang="en-US" sz="1600">
                <a:sym typeface="+mn-ea"/>
              </a:rPr>
              <a:t>跨域就会丢失</a:t>
            </a:r>
            <a:r>
              <a:rPr lang="en-US" altLang="zh-CN" sz="1600">
                <a:sym typeface="+mn-ea"/>
              </a:rPr>
              <a:t>)</a:t>
            </a:r>
            <a:endParaRPr lang="en-US" altLang="zh-CN" sz="1600">
              <a:sym typeface="+mn-ea"/>
            </a:endParaRPr>
          </a:p>
        </p:txBody>
      </p:sp>
      <p:pic>
        <p:nvPicPr>
          <p:cNvPr id="3" name="图片 2" descr="企业微信截图_157233318487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9695" y="1665605"/>
            <a:ext cx="10058400" cy="4417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791210"/>
            <a:ext cx="10515600" cy="1385570"/>
          </a:xfrm>
        </p:spPr>
        <p:txBody>
          <a:bodyPr/>
          <a:p>
            <a:r>
              <a:rPr lang="en-US" altLang="zh-CN" sz="4800"/>
              <a:t>CAS （中央认证服务）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2366645"/>
            <a:ext cx="10515600" cy="1655445"/>
          </a:xfrm>
        </p:spPr>
        <p:txBody>
          <a:bodyPr/>
          <a:p>
            <a:r>
              <a:rPr lang="zh-CN" altLang="en-US"/>
              <a:t>CAS是Central Authentication Service的缩写，中央认证服务，一种独立开放指令协议。CAS 是 Yale 大学发起的一个开源项目，旨在为 Web 应用系统提供一种可靠的单点登录方法，CAS 在 2004 年 12 月正式成为 JA-SIG 的一个项目。</a:t>
            </a:r>
            <a:endParaRPr lang="zh-CN" altLang="en-US"/>
          </a:p>
          <a:p>
            <a:pPr algn="l"/>
            <a:r>
              <a:rPr lang="zh-CN" altLang="en-US"/>
              <a:t>https://www.apereo.org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引用项目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p>
            <a:r>
              <a:rPr lang="en-US" altLang="zh-CN"/>
              <a:t>Shiro</a:t>
            </a:r>
            <a:r>
              <a:rPr lang="zh-CN" altLang="en-US"/>
              <a:t>的</a:t>
            </a:r>
            <a:r>
              <a:rPr lang="en-US" altLang="zh-CN"/>
              <a:t>demo:https://gitee.com/yadong.zhang/shiro</a:t>
            </a:r>
            <a:endParaRPr lang="en-US" altLang="zh-CN"/>
          </a:p>
          <a:p>
            <a:r>
              <a:rPr lang="en-US" altLang="zh-CN"/>
              <a:t>CAS:https://github.com/apereo/cas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8795"/>
            <a:ext cx="10515600" cy="1004570"/>
          </a:xfrm>
        </p:spPr>
        <p:txBody>
          <a:bodyPr/>
          <a:p>
            <a:r>
              <a:rPr lang="zh-CN" altLang="en-US"/>
              <a:t>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sz="2400"/>
              <a:t>CAS</a:t>
            </a:r>
            <a:r>
              <a:rPr lang="zh-CN" altLang="en-US" sz="2400"/>
              <a:t>服务：</a:t>
            </a:r>
            <a:r>
              <a:rPr lang="en-US" altLang="zh-CN" sz="2400"/>
              <a:t>http://cas.lcy.com:9000</a:t>
            </a:r>
            <a:endParaRPr lang="en-US" altLang="zh-CN" sz="2400"/>
          </a:p>
          <a:p>
            <a:r>
              <a:rPr lang="en-US" altLang="zh-CN" sz="2400"/>
              <a:t>web1</a:t>
            </a:r>
            <a:r>
              <a:rPr lang="zh-CN" altLang="en-US" sz="2400"/>
              <a:t>：</a:t>
            </a:r>
            <a:r>
              <a:rPr lang="en-US" altLang="zh-CN" sz="2400"/>
              <a:t>http://www.qiandu.com:8081</a:t>
            </a:r>
            <a:r>
              <a:rPr lang="en-US" altLang="zh-CN" sz="1800">
                <a:solidFill>
                  <a:srgbClr val="92D050"/>
                </a:solidFill>
              </a:rPr>
              <a:t>(</a:t>
            </a:r>
            <a:r>
              <a:rPr lang="zh-CN" altLang="en-US" sz="1800">
                <a:solidFill>
                  <a:srgbClr val="92D050"/>
                </a:solidFill>
              </a:rPr>
              <a:t>登记</a:t>
            </a:r>
            <a:r>
              <a:rPr lang="en-US" altLang="zh-CN" sz="1800">
                <a:solidFill>
                  <a:srgbClr val="92D050"/>
                </a:solidFill>
              </a:rPr>
              <a:t>cas</a:t>
            </a:r>
            <a:r>
              <a:rPr lang="zh-CN" altLang="en-US" sz="1800">
                <a:solidFill>
                  <a:srgbClr val="92D050"/>
                </a:solidFill>
              </a:rPr>
              <a:t>服务器为</a:t>
            </a:r>
            <a:r>
              <a:rPr lang="en-US" altLang="zh-CN" sz="1800">
                <a:solidFill>
                  <a:srgbClr val="92D050"/>
                </a:solidFill>
                <a:sym typeface="+mn-ea"/>
              </a:rPr>
              <a:t>http://cas.lcy.com:9000</a:t>
            </a:r>
            <a:r>
              <a:rPr lang="en-US" altLang="zh-CN" sz="1800">
                <a:solidFill>
                  <a:srgbClr val="92D050"/>
                </a:solidFill>
              </a:rPr>
              <a:t>)</a:t>
            </a:r>
            <a:endParaRPr lang="en-US" altLang="zh-CN" sz="2400"/>
          </a:p>
          <a:p>
            <a:r>
              <a:rPr lang="en-US" altLang="zh-CN" sz="2400"/>
              <a:t>web2</a:t>
            </a:r>
            <a:r>
              <a:rPr lang="zh-CN" altLang="en-US" sz="2400"/>
              <a:t>：</a:t>
            </a:r>
            <a:r>
              <a:rPr lang="en-US" altLang="zh-CN" sz="2400"/>
              <a:t>http://www.wandu.com:8083</a:t>
            </a:r>
            <a:r>
              <a:rPr lang="en-US" altLang="zh-CN" sz="1800">
                <a:solidFill>
                  <a:srgbClr val="92D050"/>
                </a:solidFill>
                <a:sym typeface="+mn-ea"/>
              </a:rPr>
              <a:t>(</a:t>
            </a:r>
            <a:r>
              <a:rPr lang="zh-CN" altLang="en-US" sz="1800">
                <a:solidFill>
                  <a:srgbClr val="92D050"/>
                </a:solidFill>
                <a:sym typeface="+mn-ea"/>
              </a:rPr>
              <a:t>登记</a:t>
            </a:r>
            <a:r>
              <a:rPr lang="en-US" altLang="zh-CN" sz="1800">
                <a:solidFill>
                  <a:srgbClr val="92D050"/>
                </a:solidFill>
                <a:sym typeface="+mn-ea"/>
              </a:rPr>
              <a:t>cas</a:t>
            </a:r>
            <a:r>
              <a:rPr lang="zh-CN" altLang="en-US" sz="1800">
                <a:solidFill>
                  <a:srgbClr val="92D050"/>
                </a:solidFill>
                <a:sym typeface="+mn-ea"/>
              </a:rPr>
              <a:t>服务器为</a:t>
            </a:r>
            <a:r>
              <a:rPr lang="en-US" altLang="zh-CN" sz="1800">
                <a:solidFill>
                  <a:srgbClr val="92D050"/>
                </a:solidFill>
                <a:sym typeface="+mn-ea"/>
              </a:rPr>
              <a:t>http://cas.lcy.com:9000)</a:t>
            </a:r>
            <a:endParaRPr lang="en-US" altLang="zh-CN" sz="1800">
              <a:solidFill>
                <a:srgbClr val="92D05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Ticket</a:t>
            </a:r>
            <a:r>
              <a:rPr lang="zh-CN" altLang="en-US" sz="4000"/>
              <a:t>和</a:t>
            </a:r>
            <a:r>
              <a:rPr lang="en-US" altLang="zh-CN" sz="4000"/>
              <a:t>TGC</a:t>
            </a:r>
            <a:r>
              <a:rPr lang="zh-CN" altLang="en-US" sz="4000"/>
              <a:t>是用来干嘛的？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5510" y="1702435"/>
            <a:ext cx="10448290" cy="852170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Ticket:</a:t>
            </a:r>
            <a:r>
              <a:rPr lang="zh-CN" altLang="en-US">
                <a:sym typeface="+mn-ea"/>
              </a:rPr>
              <a:t>每个</a:t>
            </a:r>
            <a:r>
              <a:rPr lang="en-US" altLang="zh-CN">
                <a:sym typeface="+mn-ea"/>
              </a:rPr>
              <a:t>web</a:t>
            </a:r>
            <a:r>
              <a:rPr lang="zh-CN" altLang="en-US">
                <a:sym typeface="+mn-ea"/>
              </a:rPr>
              <a:t>服务器</a:t>
            </a:r>
            <a:r>
              <a:rPr lang="zh-CN" altLang="en-US">
                <a:sym typeface="+mn-ea"/>
              </a:rPr>
              <a:t>每一次登录完成后的票据，</a:t>
            </a:r>
            <a:r>
              <a:rPr lang="en-US" altLang="zh-CN">
                <a:sym typeface="+mn-ea"/>
              </a:rPr>
              <a:t>cas</a:t>
            </a:r>
            <a:r>
              <a:rPr lang="zh-CN" altLang="en-US">
                <a:sym typeface="+mn-ea"/>
              </a:rPr>
              <a:t>颁发给子系统用于</a:t>
            </a:r>
            <a:r>
              <a:rPr lang="en-US" altLang="zh-CN">
                <a:sym typeface="+mn-ea"/>
              </a:rPr>
              <a:t>cas client</a:t>
            </a:r>
            <a:r>
              <a:rPr lang="zh-CN" altLang="en-US">
                <a:sym typeface="+mn-ea"/>
              </a:rPr>
              <a:t>认证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89635" y="2496185"/>
            <a:ext cx="10486390" cy="1222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TGC:</a:t>
            </a:r>
            <a:r>
              <a:rPr lang="zh-CN" altLang="en-US"/>
              <a:t>第一个</a:t>
            </a:r>
            <a:r>
              <a:rPr lang="en-US" altLang="zh-CN"/>
              <a:t>web</a:t>
            </a:r>
            <a:r>
              <a:rPr lang="zh-CN" altLang="en-US"/>
              <a:t>服务器</a:t>
            </a:r>
            <a:r>
              <a:rPr lang="zh-CN" altLang="en-US"/>
              <a:t>第一次登录（用户名密码方式）完成后的证明</a:t>
            </a:r>
            <a:r>
              <a:rPr lang="en-US" altLang="zh-CN"/>
              <a:t>,cas</a:t>
            </a:r>
            <a:r>
              <a:rPr lang="zh-CN" altLang="en-US"/>
              <a:t>颁发给浏览器存储在</a:t>
            </a:r>
            <a:r>
              <a:rPr lang="en-US" altLang="zh-CN"/>
              <a:t>cookie</a:t>
            </a:r>
            <a:r>
              <a:rPr lang="zh-CN" altLang="en-US"/>
              <a:t>。在访问其它子系统的时候就用</a:t>
            </a:r>
            <a:r>
              <a:rPr lang="en-US" altLang="zh-CN"/>
              <a:t>TGC</a:t>
            </a:r>
            <a:r>
              <a:rPr lang="zh-CN" altLang="en-US"/>
              <a:t>去兑换</a:t>
            </a:r>
            <a:r>
              <a:rPr lang="en-US" altLang="zh-CN"/>
              <a:t>Ticket</a:t>
            </a:r>
            <a:r>
              <a:rPr lang="zh-CN" altLang="en-US"/>
              <a:t>而不是用户名密码兑换。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微信图片_201910291508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1820" y="619125"/>
            <a:ext cx="5928995" cy="5620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</Words>
  <Application>WPS 演示</Application>
  <PresentationFormat>宽屏</PresentationFormat>
  <Paragraphs>44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Franklin Gothic Medium</vt:lpstr>
      <vt:lpstr>微软雅黑</vt:lpstr>
      <vt:lpstr>Arial Unicode MS</vt:lpstr>
      <vt:lpstr>Calibri</vt:lpstr>
      <vt:lpstr>Office 主题</vt:lpstr>
      <vt:lpstr>Apereo CAS单点登录(SSO)</vt:lpstr>
      <vt:lpstr>PowerPoint 演示文稿</vt:lpstr>
      <vt:lpstr>PowerPoint 演示文稿</vt:lpstr>
      <vt:lpstr>PowerPoint 演示文稿</vt:lpstr>
      <vt:lpstr>CAS （中央认证服务）</vt:lpstr>
      <vt:lpstr>引用项目</vt:lpstr>
      <vt:lpstr>演示</vt:lpstr>
      <vt:lpstr>Ticket和TGC是用来干嘛的？</vt:lpstr>
      <vt:lpstr>PowerPoint 演示文稿</vt:lpstr>
      <vt:lpstr>单点登出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void</dc:creator>
  <cp:lastModifiedBy>SI-GZ-1114</cp:lastModifiedBy>
  <cp:revision>144</cp:revision>
  <dcterms:created xsi:type="dcterms:W3CDTF">2017-08-03T09:01:00Z</dcterms:created>
  <dcterms:modified xsi:type="dcterms:W3CDTF">2019-12-06T08:47:34Z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