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07" r:id="rId3"/>
    <p:sldId id="872" r:id="rId5"/>
    <p:sldId id="877" r:id="rId6"/>
    <p:sldId id="1056" r:id="rId7"/>
    <p:sldId id="1125" r:id="rId8"/>
    <p:sldId id="1124" r:id="rId9"/>
    <p:sldId id="1127" r:id="rId10"/>
    <p:sldId id="1128" r:id="rId11"/>
    <p:sldId id="1129" r:id="rId12"/>
    <p:sldId id="1130" r:id="rId13"/>
    <p:sldId id="1131" r:id="rId14"/>
    <p:sldId id="1132" r:id="rId15"/>
    <p:sldId id="1133" r:id="rId16"/>
    <p:sldId id="1134" r:id="rId17"/>
    <p:sldId id="1135" r:id="rId18"/>
    <p:sldId id="1136" r:id="rId19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son Zhang" initials="WZ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AC07"/>
    <a:srgbClr val="FFFFFF"/>
    <a:srgbClr val="0075BF"/>
    <a:srgbClr val="034EA2"/>
    <a:srgbClr val="0087CD"/>
    <a:srgbClr val="C68F06"/>
    <a:srgbClr val="DB2C03"/>
    <a:srgbClr val="008487"/>
    <a:srgbClr val="163C46"/>
    <a:srgbClr val="008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05" autoAdjust="0"/>
    <p:restoredTop sz="94676"/>
  </p:normalViewPr>
  <p:slideViewPr>
    <p:cSldViewPr>
      <p:cViewPr varScale="1">
        <p:scale>
          <a:sx n="84" d="100"/>
          <a:sy n="84" d="100"/>
        </p:scale>
        <p:origin x="90" y="168"/>
      </p:cViewPr>
      <p:guideLst>
        <p:guide orient="horz" pos="1555"/>
        <p:guide pos="28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765"/>
        <p:guide pos="21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467550" y="289470"/>
            <a:ext cx="1990115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467544" y="482769"/>
            <a:ext cx="1731549" cy="25895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20" y="257096"/>
            <a:ext cx="1138781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年度工作概述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14" y="464998"/>
            <a:ext cx="1195174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Annual work summary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096"/>
            <a:ext cx="160338" cy="417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16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24" y="257096"/>
            <a:ext cx="1138781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工作完成情况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23" y="465000"/>
            <a:ext cx="855125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Job completion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096"/>
            <a:ext cx="160338" cy="417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16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24" y="257096"/>
            <a:ext cx="1138781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成功项目展示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13" y="465000"/>
            <a:ext cx="1607528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Successful project presentation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096"/>
            <a:ext cx="160338" cy="417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16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24" y="257096"/>
            <a:ext cx="1138781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明年工作计划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23" y="465000"/>
            <a:ext cx="1210165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Work plan for next yea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096"/>
            <a:ext cx="160338" cy="417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16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3499" cy="5143500"/>
          </a:xfrm>
          <a:prstGeom prst="rect">
            <a:avLst/>
          </a:prstGeom>
        </p:spPr>
      </p:pic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183622" y="195486"/>
            <a:ext cx="1796090" cy="250323"/>
          </a:xfrm>
          <a:prstGeom prst="rect">
            <a:avLst/>
          </a:prstGeom>
          <a:noFill/>
          <a:ln>
            <a:noFill/>
          </a:ln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6"/>
          <p:cNvSpPr txBox="1"/>
          <p:nvPr/>
        </p:nvSpPr>
        <p:spPr>
          <a:xfrm>
            <a:off x="1399140" y="2053940"/>
            <a:ext cx="6346292" cy="61849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algn="ctr">
              <a:buNone/>
            </a:pPr>
            <a:r>
              <a:rPr lang="en-US" sz="3600" b="1" cap="all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Spark</a:t>
            </a:r>
            <a:r>
              <a:rPr lang="zh-CN" altLang="en-US" sz="3600" b="1" cap="all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基础学习</a:t>
            </a:r>
            <a:endParaRPr lang="zh-CN" altLang="en-US" sz="3600" b="1" cap="all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8787" y="1212510"/>
            <a:ext cx="1869518" cy="49514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51920" y="4731990"/>
            <a:ext cx="13388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SHEIN GROUP LIMITED</a:t>
            </a:r>
            <a:endParaRPr kumimoji="1" lang="en-US" altLang="zh-CN" sz="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grpSp>
        <p:nvGrpSpPr>
          <p:cNvPr id="7" name="Group 27"/>
          <p:cNvGrpSpPr/>
          <p:nvPr/>
        </p:nvGrpSpPr>
        <p:grpSpPr>
          <a:xfrm>
            <a:off x="-2061943" y="-596603"/>
            <a:ext cx="11818519" cy="7778790"/>
            <a:chOff x="-8461332" y="-2095491"/>
            <a:chExt cx="31420135" cy="20680308"/>
          </a:xfrm>
        </p:grpSpPr>
        <p:grpSp>
          <p:nvGrpSpPr>
            <p:cNvPr id="8" name="Group 4"/>
            <p:cNvGrpSpPr/>
            <p:nvPr/>
          </p:nvGrpSpPr>
          <p:grpSpPr>
            <a:xfrm>
              <a:off x="9942173" y="6849776"/>
              <a:ext cx="13016630" cy="11735041"/>
              <a:chOff x="6435123" y="6774991"/>
              <a:chExt cx="15750123" cy="14199397"/>
            </a:xfrm>
          </p:grpSpPr>
          <p:cxnSp>
            <p:nvCxnSpPr>
              <p:cNvPr id="15" name="Straight Connector 17"/>
              <p:cNvCxnSpPr/>
              <p:nvPr/>
            </p:nvCxnSpPr>
            <p:spPr>
              <a:xfrm flipV="1">
                <a:off x="11263247" y="6774991"/>
                <a:ext cx="10921999" cy="10922001"/>
              </a:xfrm>
              <a:prstGeom prst="line">
                <a:avLst/>
              </a:prstGeom>
              <a:ln w="9525" cmpd="sng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8"/>
              <p:cNvCxnSpPr/>
              <p:nvPr/>
            </p:nvCxnSpPr>
            <p:spPr>
              <a:xfrm flipV="1">
                <a:off x="6435123" y="10052388"/>
                <a:ext cx="10922000" cy="10922000"/>
              </a:xfrm>
              <a:prstGeom prst="line">
                <a:avLst/>
              </a:prstGeom>
              <a:ln w="9525" cmpd="sng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21"/>
            <p:cNvGrpSpPr/>
            <p:nvPr/>
          </p:nvGrpSpPr>
          <p:grpSpPr>
            <a:xfrm rot="16200000" flipH="1">
              <a:off x="-8927418" y="-1629405"/>
              <a:ext cx="11514591" cy="10582419"/>
              <a:chOff x="8935832" y="-5250100"/>
              <a:chExt cx="14469241" cy="12804728"/>
            </a:xfrm>
          </p:grpSpPr>
          <p:cxnSp>
            <p:nvCxnSpPr>
              <p:cNvPr id="13" name="Straight Connector 22"/>
              <p:cNvCxnSpPr/>
              <p:nvPr/>
            </p:nvCxnSpPr>
            <p:spPr>
              <a:xfrm flipV="1">
                <a:off x="12483074" y="-5250100"/>
                <a:ext cx="10921999" cy="10921999"/>
              </a:xfrm>
              <a:prstGeom prst="line">
                <a:avLst/>
              </a:prstGeom>
              <a:ln w="9525" cmpd="sng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23"/>
              <p:cNvCxnSpPr/>
              <p:nvPr/>
            </p:nvCxnSpPr>
            <p:spPr>
              <a:xfrm flipV="1">
                <a:off x="8935832" y="-3367371"/>
                <a:ext cx="10922001" cy="10921999"/>
              </a:xfrm>
              <a:prstGeom prst="line">
                <a:avLst/>
              </a:prstGeom>
              <a:ln w="9525" cmpd="sng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7596336" y="4731990"/>
            <a:ext cx="13388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800" dirty="0">
                <a:solidFill>
                  <a:schemeClr val="bg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SHEIN GROUP LIMITED</a:t>
            </a:r>
            <a:endParaRPr kumimoji="1" lang="zh-CN" altLang="en-US" sz="800" dirty="0">
              <a:solidFill>
                <a:schemeClr val="bg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椭圆 3079"/>
          <p:cNvSpPr>
            <a:spLocks noChangeArrowheads="1"/>
          </p:cNvSpPr>
          <p:nvPr/>
        </p:nvSpPr>
        <p:spPr bwMode="auto">
          <a:xfrm>
            <a:off x="1803184" y="1780537"/>
            <a:ext cx="1580759" cy="15808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65023" tIns="32511" rIns="65023" bIns="32511"/>
          <a:lstStyle/>
          <a:p>
            <a:endParaRPr lang="zh-CN" altLang="en-US" sz="19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3080"/>
          <p:cNvSpPr txBox="1">
            <a:spLocks noChangeArrowheads="1"/>
          </p:cNvSpPr>
          <p:nvPr/>
        </p:nvSpPr>
        <p:spPr bwMode="auto">
          <a:xfrm>
            <a:off x="3355366" y="2208552"/>
            <a:ext cx="1252230" cy="988060"/>
          </a:xfrm>
          <a:prstGeom prst="rect">
            <a:avLst/>
          </a:prstGeom>
          <a:noFill/>
          <a:ln>
            <a:noFill/>
          </a:ln>
        </p:spPr>
        <p:txBody>
          <a:bodyPr lIns="65023" tIns="32511" rIns="65023" bIns="32511">
            <a:spAutoFit/>
          </a:bodyPr>
          <a:lstStyle/>
          <a:p>
            <a:pPr algn="ctr"/>
            <a:r>
              <a:rPr lang="en-US" altLang="zh-CN" sz="6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n-US" altLang="zh-CN" sz="6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椭圆 3088"/>
          <p:cNvSpPr>
            <a:spLocks noChangeArrowheads="1"/>
          </p:cNvSpPr>
          <p:nvPr/>
        </p:nvSpPr>
        <p:spPr bwMode="auto">
          <a:xfrm>
            <a:off x="1157228" y="3075686"/>
            <a:ext cx="120620" cy="1206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65023" tIns="32511" rIns="65023" bIns="32511"/>
          <a:lstStyle/>
          <a:p>
            <a:endParaRPr lang="zh-CN" altLang="en-US" sz="19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椭圆 3087"/>
          <p:cNvSpPr>
            <a:spLocks noChangeArrowheads="1"/>
          </p:cNvSpPr>
          <p:nvPr/>
        </p:nvSpPr>
        <p:spPr bwMode="auto">
          <a:xfrm>
            <a:off x="3517264" y="1591666"/>
            <a:ext cx="342815" cy="3428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65023" tIns="32511" rIns="65023" bIns="32511"/>
          <a:lstStyle/>
          <a:p>
            <a:endParaRPr lang="zh-CN" altLang="en-US" sz="19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07560" y="2571115"/>
            <a:ext cx="3633470" cy="368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zh-CN" sz="2400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Streaming介绍</a:t>
            </a:r>
            <a:endParaRPr lang="zh-CN" altLang="zh-CN" sz="2400" b="1" dirty="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sheinlogowhite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283718"/>
            <a:ext cx="1285343" cy="5040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7609478" y="4731990"/>
            <a:ext cx="131254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SHEIN GROUP LIMITED</a:t>
            </a:r>
            <a:endParaRPr kumimoji="1" lang="en-US" altLang="zh-CN" sz="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267494"/>
            <a:ext cx="179512" cy="43204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95536" y="267494"/>
            <a:ext cx="3254373" cy="276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zh-CN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Spark Streaming介绍</a:t>
            </a:r>
            <a:endParaRPr lang="zh-CN" altLang="en-US" b="1" dirty="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605" y="1071245"/>
            <a:ext cx="74237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Spark Streaming 是在 Spark 上建立的可扩展的高吞吐量实时处理流数据的框架，数据可以是来自多种不同的源，例如 kafka、Flume、Twitter、ZeroMQ 或者 TCP Socket 等。在这个框架下，支持对流数据的各种运算，比如 map、reduce、join 等。处理过后的数据可以存储到文件系统或数据库。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7609478" y="4731990"/>
            <a:ext cx="131254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SHEIN GROUP LIMITED</a:t>
            </a:r>
            <a:endParaRPr kumimoji="1" lang="en-US" altLang="zh-CN" sz="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267494"/>
            <a:ext cx="179512" cy="43204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95536" y="267494"/>
            <a:ext cx="3254373" cy="276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zh-CN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Spark Streaming介绍</a:t>
            </a:r>
            <a:endParaRPr lang="zh-CN" altLang="en-US" b="1" dirty="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 descr="w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490" y="1236345"/>
            <a:ext cx="7144385" cy="2670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7609478" y="4731990"/>
            <a:ext cx="131254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SHEIN GROUP LIMITED</a:t>
            </a:r>
            <a:endParaRPr kumimoji="1" lang="en-US" altLang="zh-CN" sz="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267494"/>
            <a:ext cx="179512" cy="43204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95536" y="267494"/>
            <a:ext cx="3254373" cy="276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zh-CN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Spark Streaming介绍</a:t>
            </a:r>
            <a:endParaRPr lang="zh-CN" altLang="en-US" b="1" dirty="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 descr="wm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7465" y="2822575"/>
            <a:ext cx="6529070" cy="14566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13180" y="1323975"/>
            <a:ext cx="65170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Spark Streaming 对数据的处理方式如下图所示，采用的方法是对 Stream 数据进行时间切片，分成小的数据片段，通过类似批处理的方式处理数据片段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7609478" y="4731990"/>
            <a:ext cx="131254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SHEIN GROUP LIMITED</a:t>
            </a:r>
            <a:endParaRPr kumimoji="1" lang="en-US" altLang="zh-CN" sz="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267494"/>
            <a:ext cx="179512" cy="43204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95536" y="267494"/>
            <a:ext cx="3254373" cy="276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zh-CN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Spark Streaming介绍</a:t>
            </a:r>
            <a:endParaRPr lang="zh-CN" altLang="en-US" b="1" dirty="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 descr="wm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3025" y="2943860"/>
            <a:ext cx="6457950" cy="13430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10310" y="975360"/>
            <a:ext cx="67233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DStream(离散化流) 是 Spark Streaming 提供的基本抽象，这就类似于 RDD 是 Spark 的基本抽象。它代表一个随时间推移而受到的连续数据流，这既可以是从数据源中接收的输入数据流，也可以是通过转化输入流生成的已处理数据流。在它的内部，DStream 是由一系列连续的 RDD 表示，每个 RDD 都包含来自特定时间间隔的数据。如下图所示：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7609478" y="4731990"/>
            <a:ext cx="131254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SHEIN GROUP LIMITED</a:t>
            </a:r>
            <a:endParaRPr kumimoji="1" lang="en-US" altLang="zh-CN" sz="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267494"/>
            <a:ext cx="179512" cy="43204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95536" y="267494"/>
            <a:ext cx="3254373" cy="276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zh-CN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Spark Streaming介绍</a:t>
            </a:r>
            <a:endParaRPr lang="zh-CN" altLang="en-US" b="1" dirty="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83030" y="960120"/>
            <a:ext cx="63785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应用于 DStream 上的任何操作都会转换为底层的 RDD 操作。比如下图中把行 DStream 运用 flatMap 操作作用于每一个 RDD 将其转换为单词 DStream。如下图所示：</a:t>
            </a:r>
            <a:endParaRPr lang="zh-CN" altLang="en-US"/>
          </a:p>
        </p:txBody>
      </p:sp>
      <p:pic>
        <p:nvPicPr>
          <p:cNvPr id="3" name="图片 2" descr="w2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6350" y="2292985"/>
            <a:ext cx="6591300" cy="2028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7609478" y="4731990"/>
            <a:ext cx="131254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SHEIN GROUP LIMITED</a:t>
            </a:r>
            <a:endParaRPr kumimoji="1" lang="en-US" altLang="zh-CN" sz="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267494"/>
            <a:ext cx="179512" cy="43204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95536" y="267494"/>
            <a:ext cx="3254373" cy="276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zh-CN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Spark Streaming介绍</a:t>
            </a:r>
            <a:endParaRPr lang="zh-CN" altLang="en-US" b="1" dirty="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9920" y="1197610"/>
            <a:ext cx="6646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Spark Streaming 的处理思路就是：将连续的数据持久化、离散化，然后进行批量处理。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32155" y="2102485"/>
            <a:ext cx="65443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/>
              <a:t>数据持久化：将接收到的数据暂时存储下来，保证处理出错的时候还保留着源数据以供再次处理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/>
              <a:t>离散化：使用特定的时间间隔来存储数据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/>
              <a:t>批量处理：采用 RDD 模式对数据分批处理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7609478" y="4731990"/>
            <a:ext cx="131254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SHEIN GROUP LIMITED</a:t>
            </a:r>
            <a:endParaRPr kumimoji="1" lang="en-US" altLang="zh-CN" sz="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938929" y="1779915"/>
            <a:ext cx="3168352" cy="1584176"/>
            <a:chOff x="2915816" y="1851670"/>
            <a:chExt cx="3168352" cy="1584176"/>
          </a:xfrm>
        </p:grpSpPr>
        <p:sp>
          <p:nvSpPr>
            <p:cNvPr id="47" name="矩形 46"/>
            <p:cNvSpPr/>
            <p:nvPr/>
          </p:nvSpPr>
          <p:spPr>
            <a:xfrm>
              <a:off x="2915816" y="1851670"/>
              <a:ext cx="553720" cy="4318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01</a:t>
              </a:r>
              <a:endParaRPr kumimoji="1"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915816" y="2427615"/>
              <a:ext cx="553720" cy="4318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02</a:t>
              </a:r>
              <a:endParaRPr kumimoji="1"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915816" y="3003560"/>
              <a:ext cx="553720" cy="4318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03</a:t>
              </a:r>
              <a:endParaRPr kumimoji="1"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851920" y="1851670"/>
              <a:ext cx="2232248" cy="43204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基础介绍</a:t>
              </a:r>
              <a:endPara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851920" y="2427734"/>
              <a:ext cx="2232248" cy="43204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RDD</a:t>
              </a:r>
              <a:r>
                <a:rPr kumimoji="1" lang="zh-CN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/>
                </a:rPr>
                <a:t>介绍</a:t>
              </a:r>
              <a:endParaRPr kumimoji="1" lang="zh-CN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851920" y="3003798"/>
              <a:ext cx="2232248" cy="43204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 Streaming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0" y="267494"/>
            <a:ext cx="179512" cy="43204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5536" y="267494"/>
            <a:ext cx="3254373" cy="28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b="1" dirty="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7596336" y="4731990"/>
            <a:ext cx="13388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800" dirty="0">
                <a:solidFill>
                  <a:schemeClr val="bg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SHEIN GROUP LIMITED</a:t>
            </a:r>
            <a:endParaRPr kumimoji="1" lang="zh-CN" altLang="en-US" sz="800" dirty="0">
              <a:solidFill>
                <a:schemeClr val="bg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椭圆 3079"/>
          <p:cNvSpPr>
            <a:spLocks noChangeArrowheads="1"/>
          </p:cNvSpPr>
          <p:nvPr/>
        </p:nvSpPr>
        <p:spPr bwMode="auto">
          <a:xfrm>
            <a:off x="1803184" y="1780537"/>
            <a:ext cx="1580759" cy="15808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65023" tIns="32511" rIns="65023" bIns="32511"/>
          <a:lstStyle/>
          <a:p>
            <a:endParaRPr lang="zh-CN" altLang="en-US" sz="19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3080"/>
          <p:cNvSpPr txBox="1">
            <a:spLocks noChangeArrowheads="1"/>
          </p:cNvSpPr>
          <p:nvPr/>
        </p:nvSpPr>
        <p:spPr bwMode="auto">
          <a:xfrm>
            <a:off x="3383941" y="2216807"/>
            <a:ext cx="1252230" cy="988987"/>
          </a:xfrm>
          <a:prstGeom prst="rect">
            <a:avLst/>
          </a:prstGeom>
          <a:noFill/>
          <a:ln>
            <a:noFill/>
          </a:ln>
        </p:spPr>
        <p:txBody>
          <a:bodyPr lIns="65023" tIns="32511" rIns="65023" bIns="32511">
            <a:spAutoFit/>
          </a:bodyPr>
          <a:lstStyle/>
          <a:p>
            <a:pPr algn="ctr"/>
            <a:r>
              <a:rPr lang="en-US" altLang="zh-CN" sz="6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n-US" altLang="zh-CN" sz="6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椭圆 3088"/>
          <p:cNvSpPr>
            <a:spLocks noChangeArrowheads="1"/>
          </p:cNvSpPr>
          <p:nvPr/>
        </p:nvSpPr>
        <p:spPr bwMode="auto">
          <a:xfrm>
            <a:off x="1157228" y="3075686"/>
            <a:ext cx="120620" cy="1206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65023" tIns="32511" rIns="65023" bIns="32511"/>
          <a:lstStyle/>
          <a:p>
            <a:endParaRPr lang="zh-CN" altLang="en-US" sz="19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椭圆 3087"/>
          <p:cNvSpPr>
            <a:spLocks noChangeArrowheads="1"/>
          </p:cNvSpPr>
          <p:nvPr/>
        </p:nvSpPr>
        <p:spPr bwMode="auto">
          <a:xfrm>
            <a:off x="3517264" y="1591666"/>
            <a:ext cx="342815" cy="3428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65023" tIns="32511" rIns="65023" bIns="32511"/>
          <a:lstStyle/>
          <a:p>
            <a:endParaRPr lang="zh-CN" altLang="en-US" sz="19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07332" y="2570960"/>
            <a:ext cx="2030237" cy="368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zh-CN" sz="2400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基础介绍</a:t>
            </a:r>
            <a:endParaRPr lang="zh-CN" altLang="zh-CN" sz="2400" b="1" dirty="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sheinlogowhite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283718"/>
            <a:ext cx="1285343" cy="5040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7609478" y="4731990"/>
            <a:ext cx="131254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SHEIN GROUP LIMITED</a:t>
            </a:r>
            <a:endParaRPr kumimoji="1" lang="en-US" altLang="zh-CN" sz="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267494"/>
            <a:ext cx="179512" cy="43204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95536" y="267494"/>
            <a:ext cx="3254373" cy="276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zh-CN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基础介绍</a:t>
            </a:r>
            <a:r>
              <a:rPr lang="en-US" altLang="zh-CN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zh-CN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生态系统</a:t>
            </a:r>
            <a:endParaRPr lang="zh-CN" altLang="zh-CN" b="1" dirty="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5605" y="699135"/>
            <a:ext cx="770445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/>
              <a:t>Spark Core：Spark Core包含Spark的基本功能，如内存计算、任务调度、部署模式、故障恢复、存储管理等。Spark建立在统一的抽象RDD之上，使其可以以基本一致的方式应对不同的大数据处理场景；通常所说的Apache Spark，就是指Spark Core；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/>
              <a:t>Spark SQL：Spark SQL允许开发人员直接处理RDD，同时也可查询Hive、HBase等外部数据源。Spark SQL的一个重要特点是其能够统一处理关系表和RDD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/>
              <a:t>Spark Streaming：Spark Streaming支持高吞吐量、可容错处理的实时流数据处理，其核心思路是将流式计算分解成一系列短小的批处理作业。Spark Streaming支持多种数据输入源，如Kafka、Flume和TCP套接字等；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/>
              <a:t>MLlib（机器学习）：MLlib提供了常用机器学习算法的实现，包括聚类、分类、回归、协同过滤等；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/>
              <a:t>GraphX（图计算）：GraphX是Spark中用于图计算的API，可认为是Pregel在Spark上的重写及优化，Graphx性能良好，拥有丰富的功能和运算符，能在海量数据上自如地运行复杂的图算法。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7609478" y="4731990"/>
            <a:ext cx="131254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SHEIN GROUP LIMITED</a:t>
            </a:r>
            <a:endParaRPr kumimoji="1" lang="en-US" altLang="zh-CN" sz="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267494"/>
            <a:ext cx="179512" cy="43204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95536" y="267494"/>
            <a:ext cx="3254373" cy="276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zh-CN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基础介绍</a:t>
            </a:r>
            <a:r>
              <a:rPr lang="en-US" altLang="zh-CN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基础概念</a:t>
            </a:r>
            <a:endParaRPr lang="zh-CN" altLang="en-US" b="1" dirty="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605" y="1002665"/>
            <a:ext cx="792924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/>
              <a:t>RDD：是弹性分布式数据集（Resilient Distributed Dataset）的简称，是分布式内存的一个抽象概念，提供了一种高度受限的共享内存模型；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/>
              <a:t>DAG：是Directed Acyclic Graph（有向无环图）的简称，反映RDD之间的依赖关系；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/>
              <a:t>Executor：是运行在工作节点（Worker Node）上的一个进程，负责运行任务，并为应用程序存储数据；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/>
              <a:t>应用：用户编写的Spark应用程序；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/>
              <a:t>任务：运行在Executor上的工作单元；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/>
              <a:t>作业：一个作业包含多个RDD及作用于相应RDD上的各种操作；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/>
              <a:t>阶段：是作业的基本调度单位，一个作业会分为多组任务，每组任务被称为“阶段”，或者也被称为“任务集”。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7609478" y="4731990"/>
            <a:ext cx="131254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SHEIN GROUP LIMITED</a:t>
            </a:r>
            <a:endParaRPr kumimoji="1" lang="en-US" altLang="zh-CN" sz="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267494"/>
            <a:ext cx="179512" cy="43204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95536" y="267494"/>
            <a:ext cx="3254373" cy="276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zh-CN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基础介绍</a:t>
            </a:r>
            <a:r>
              <a:rPr lang="en-US" altLang="zh-CN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各种概念之间的关系</a:t>
            </a:r>
            <a:endParaRPr lang="zh-CN" altLang="en-US" b="1" dirty="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5605" y="831215"/>
            <a:ext cx="7694930" cy="3952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7596336" y="4731990"/>
            <a:ext cx="13388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800" dirty="0">
                <a:solidFill>
                  <a:schemeClr val="bg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SHEIN GROUP LIMITED</a:t>
            </a:r>
            <a:endParaRPr kumimoji="1" lang="zh-CN" altLang="en-US" sz="800" dirty="0">
              <a:solidFill>
                <a:schemeClr val="bg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椭圆 3079"/>
          <p:cNvSpPr>
            <a:spLocks noChangeArrowheads="1"/>
          </p:cNvSpPr>
          <p:nvPr/>
        </p:nvSpPr>
        <p:spPr bwMode="auto">
          <a:xfrm>
            <a:off x="1803184" y="1780537"/>
            <a:ext cx="1580759" cy="15808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65023" tIns="32511" rIns="65023" bIns="32511"/>
          <a:lstStyle/>
          <a:p>
            <a:endParaRPr lang="zh-CN" altLang="en-US" sz="19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3080"/>
          <p:cNvSpPr txBox="1">
            <a:spLocks noChangeArrowheads="1"/>
          </p:cNvSpPr>
          <p:nvPr/>
        </p:nvSpPr>
        <p:spPr bwMode="auto">
          <a:xfrm>
            <a:off x="3383941" y="2216807"/>
            <a:ext cx="1252230" cy="988060"/>
          </a:xfrm>
          <a:prstGeom prst="rect">
            <a:avLst/>
          </a:prstGeom>
          <a:noFill/>
          <a:ln>
            <a:noFill/>
          </a:ln>
        </p:spPr>
        <p:txBody>
          <a:bodyPr lIns="65023" tIns="32511" rIns="65023" bIns="32511">
            <a:spAutoFit/>
          </a:bodyPr>
          <a:lstStyle/>
          <a:p>
            <a:pPr algn="ctr"/>
            <a:r>
              <a:rPr lang="en-US" altLang="zh-CN" sz="6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n-US" altLang="zh-CN" sz="6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椭圆 3088"/>
          <p:cNvSpPr>
            <a:spLocks noChangeArrowheads="1"/>
          </p:cNvSpPr>
          <p:nvPr/>
        </p:nvSpPr>
        <p:spPr bwMode="auto">
          <a:xfrm>
            <a:off x="1157228" y="3075686"/>
            <a:ext cx="120620" cy="1206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65023" tIns="32511" rIns="65023" bIns="32511"/>
          <a:lstStyle/>
          <a:p>
            <a:endParaRPr lang="zh-CN" altLang="en-US" sz="19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椭圆 3087"/>
          <p:cNvSpPr>
            <a:spLocks noChangeArrowheads="1"/>
          </p:cNvSpPr>
          <p:nvPr/>
        </p:nvSpPr>
        <p:spPr bwMode="auto">
          <a:xfrm>
            <a:off x="3517264" y="1591666"/>
            <a:ext cx="342815" cy="3428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65023" tIns="32511" rIns="65023" bIns="32511"/>
          <a:lstStyle/>
          <a:p>
            <a:endParaRPr lang="zh-CN" altLang="en-US" sz="19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07332" y="2570960"/>
            <a:ext cx="2030237" cy="368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altLang="zh-CN" sz="2400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zh-CN" sz="2400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zh-CN" sz="2400" b="1" dirty="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sheinlogowhite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283718"/>
            <a:ext cx="1285343" cy="5040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7609478" y="4731990"/>
            <a:ext cx="131254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SHEIN GROUP LIMITED</a:t>
            </a:r>
            <a:endParaRPr kumimoji="1" lang="en-US" altLang="zh-CN" sz="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267494"/>
            <a:ext cx="179512" cy="43204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95536" y="267494"/>
            <a:ext cx="3254373" cy="276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altLang="zh-CN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RDD</a:t>
            </a:r>
            <a:r>
              <a:rPr lang="zh-CN" altLang="zh-CN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介绍</a:t>
            </a:r>
            <a:endParaRPr lang="zh-CN" altLang="en-US" b="1" dirty="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605" y="1071245"/>
            <a:ext cx="74237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RDD 即弹性分布式数据集（Resilient Distributed Databases），它是 Spark 对数据的核心抽象，也就是 Spark 对于数据进行处理的基本单位。使用 Spark 对数据进行处理首先需要把数据转换为 RDD，然后在 RDD 上对数据进行操作。RDD 有两种算子，分别是转换和行动。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7609478" y="4731990"/>
            <a:ext cx="131254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SHEIN GROUP LIMITED</a:t>
            </a:r>
            <a:endParaRPr kumimoji="1" lang="en-US" altLang="zh-CN" sz="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267494"/>
            <a:ext cx="179512" cy="43204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95536" y="267494"/>
            <a:ext cx="3254373" cy="276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altLang="zh-CN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RDD</a:t>
            </a:r>
            <a:r>
              <a:rPr lang="zh-CN" altLang="zh-CN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介绍</a:t>
            </a:r>
            <a:endParaRPr lang="zh-CN" altLang="en-US" b="1" dirty="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605" y="1071245"/>
            <a:ext cx="74237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RDD 支持两种操作：</a:t>
            </a:r>
            <a:endParaRPr lang="zh-CN" altLang="en-US"/>
          </a:p>
          <a:p>
            <a:pPr algn="l"/>
            <a:endParaRPr lang="zh-CN" altLang="en-US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/>
              <a:t>转换（transformations）：将已存在的数据集 RDD 转换成新的数据集 RDD，例如 map。转换是惰性的，不会立刻计算结果，仅仅记录转换操作应用的目标数据集，当动作需要一个结果时才计算。</a:t>
            </a: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endParaRPr lang="zh-CN" altLang="en-US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/>
              <a:t>动作（actions） ：在数据集 RDD 上进行计算后返回一个结果值给驱动程序，例如 reduce。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REFSHAPE" val="650263972"/>
  <p:tag name="KSO_WM_UNIT_PLACING_PICTURE_USER_VIEWPORT" val="{&quot;height&quot;:7125,&quot;width&quot;:13620}"/>
</p:tagLst>
</file>

<file path=ppt/theme/theme1.xml><?xml version="1.0" encoding="utf-8"?>
<a:theme xmlns:a="http://schemas.openxmlformats.org/drawingml/2006/main" name="Office 主题​​">
  <a:themeElements>
    <a:clrScheme name="自定义 6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000000"/>
      </a:accent1>
      <a:accent2>
        <a:srgbClr val="7F7F7F"/>
      </a:accent2>
      <a:accent3>
        <a:srgbClr val="84212F"/>
      </a:accent3>
      <a:accent4>
        <a:srgbClr val="7F7F7F"/>
      </a:accent4>
      <a:accent5>
        <a:srgbClr val="5E1922"/>
      </a:accent5>
      <a:accent6>
        <a:srgbClr val="7F7F7F"/>
      </a:accent6>
      <a:hlink>
        <a:srgbClr val="83212E"/>
      </a:hlink>
      <a:folHlink>
        <a:srgbClr val="C2A874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2295</Words>
  <Application>WPS 演示</Application>
  <PresentationFormat>全屏显示(16:9)</PresentationFormat>
  <Paragraphs>118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Open Sans</vt:lpstr>
      <vt:lpstr>冬青黑体简体中文 W3</vt:lpstr>
      <vt:lpstr>Arial</vt:lpstr>
      <vt:lpstr>Wingdings</vt:lpstr>
      <vt:lpstr>Arial Unicode MS</vt:lpstr>
      <vt:lpstr>黑体</vt:lpstr>
      <vt:lpstr>Times New Roman</vt:lpstr>
      <vt:lpstr>Calibri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多彩年度工作总结</dc:title>
  <dc:creator>USER</dc:creator>
  <cp:lastModifiedBy>ming</cp:lastModifiedBy>
  <cp:revision>911</cp:revision>
  <dcterms:created xsi:type="dcterms:W3CDTF">2019-04-09T06:08:00Z</dcterms:created>
  <dcterms:modified xsi:type="dcterms:W3CDTF">2020-03-26T15:45:24Z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