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401" r:id="rId4"/>
    <p:sldId id="431" r:id="rId5"/>
    <p:sldId id="442" r:id="rId7"/>
    <p:sldId id="443" r:id="rId8"/>
    <p:sldId id="404" r:id="rId9"/>
    <p:sldId id="470" r:id="rId10"/>
    <p:sldId id="471" r:id="rId11"/>
    <p:sldId id="441" r:id="rId12"/>
    <p:sldId id="414" r:id="rId13"/>
    <p:sldId id="460" r:id="rId14"/>
    <p:sldId id="463" r:id="rId15"/>
    <p:sldId id="464" r:id="rId16"/>
    <p:sldId id="467" r:id="rId17"/>
    <p:sldId id="481" r:id="rId18"/>
    <p:sldId id="468" r:id="rId19"/>
    <p:sldId id="469" r:id="rId20"/>
    <p:sldId id="354"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D86622-D2BB-44DA-BC49-6506C608BD26}">
          <p14:sldIdLst>
            <p14:sldId id="401"/>
            <p14:sldId id="431"/>
            <p14:sldId id="442"/>
            <p14:sldId id="404"/>
            <p14:sldId id="470"/>
            <p14:sldId id="471"/>
            <p14:sldId id="441"/>
            <p14:sldId id="460"/>
            <p14:sldId id="464"/>
            <p14:sldId id="467"/>
            <p14:sldId id="481"/>
            <p14:sldId id="468"/>
            <p14:sldId id="354"/>
            <p14:sldId id="469"/>
            <p14:sldId id="463"/>
            <p14:sldId id="443"/>
            <p14:sldId id="41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Zhang" initials="WZ"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EA5"/>
    <a:srgbClr val="F1F1F1"/>
    <a:srgbClr val="47A97E"/>
    <a:srgbClr val="F5F5F5"/>
    <a:srgbClr val="9BBB59"/>
    <a:srgbClr val="71D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660"/>
  </p:normalViewPr>
  <p:slideViewPr>
    <p:cSldViewPr snapToGrid="0">
      <p:cViewPr varScale="1">
        <p:scale>
          <a:sx n="130" d="100"/>
          <a:sy n="130" d="100"/>
        </p:scale>
        <p:origin x="16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1.也有一些比较著名的应用 案例，例如微软COM（Component Object Model）技术、使用ActionScript 3的FlashPlayer、Python语 言以及在游戏脚本领域得到许多应用的Squirrel中都使用了引用计数算法进行内存管理</a:t>
            </a:r>
            <a:endParaRPr lang="en-US" altLang="zh-CN"/>
          </a:p>
          <a:p>
            <a:endParaRPr lang="en-US" altLang="zh-CN"/>
          </a:p>
          <a:p>
            <a:r>
              <a:rPr lang="en-US" altLang="zh-CN"/>
              <a:t>2.</a:t>
            </a:r>
            <a:r>
              <a:rPr lang="zh-CN" altLang="en-US"/>
              <a:t>运行</a:t>
            </a:r>
            <a:r>
              <a:rPr lang="en-US" altLang="zh-CN"/>
              <a:t>java</a:t>
            </a:r>
            <a:r>
              <a:rPr lang="zh-CN" altLang="en-US"/>
              <a:t>使用可达性分析算法例子</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1.也有一些比较著名的应用 案例，例如微软COM（Component Object Model）技术、使用ActionScript 3的FlashPlayer、Python语 言以及在游戏脚本领域得到许多应用的Squirrel中都使用了引用计数算法进行内存管理</a:t>
            </a:r>
            <a:endParaRPr lang="en-US" altLang="zh-CN"/>
          </a:p>
          <a:p>
            <a:endParaRPr lang="en-US" altLang="zh-CN"/>
          </a:p>
          <a:p>
            <a:r>
              <a:rPr lang="en-US" altLang="zh-CN"/>
              <a:t>2.</a:t>
            </a:r>
            <a:r>
              <a:rPr lang="zh-CN" altLang="en-US"/>
              <a:t>运行</a:t>
            </a:r>
            <a:r>
              <a:rPr lang="en-US" altLang="zh-CN"/>
              <a:t>java</a:t>
            </a:r>
            <a:r>
              <a:rPr lang="zh-CN" altLang="en-US"/>
              <a:t>使用可达性分析算法例子</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F1B75-F31F-473C-B653-A1D439D4610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noFill/>
        <a:effectLst/>
      </p:bgPr>
    </p:bg>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8" y="1"/>
            <a:ext cx="12188448" cy="685800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743903" y="719872"/>
            <a:ext cx="612092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userDrawn="1"/>
        </p:nvGrpSpPr>
        <p:grpSpPr>
          <a:xfrm>
            <a:off x="0" y="0"/>
            <a:ext cx="1026885" cy="815331"/>
            <a:chOff x="0" y="0"/>
            <a:chExt cx="1026885" cy="815331"/>
          </a:xfrm>
        </p:grpSpPr>
        <p:grpSp>
          <p:nvGrpSpPr>
            <p:cNvPr id="8" name="组合 7"/>
            <p:cNvGrpSpPr/>
            <p:nvPr userDrawn="1"/>
          </p:nvGrpSpPr>
          <p:grpSpPr>
            <a:xfrm>
              <a:off x="0" y="0"/>
              <a:ext cx="743903" cy="641444"/>
              <a:chOff x="540674" y="2478267"/>
              <a:chExt cx="1205922" cy="1039829"/>
            </a:xfrm>
          </p:grpSpPr>
          <p:sp>
            <p:nvSpPr>
              <p:cNvPr id="9" name="六边形 8"/>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0" name="六边形 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2" name="组合 11"/>
            <p:cNvGrpSpPr/>
            <p:nvPr userDrawn="1"/>
          </p:nvGrpSpPr>
          <p:grpSpPr>
            <a:xfrm>
              <a:off x="282982" y="173887"/>
              <a:ext cx="743903" cy="641444"/>
              <a:chOff x="540674" y="2478267"/>
              <a:chExt cx="1205922" cy="1039829"/>
            </a:xfrm>
          </p:grpSpPr>
          <p:sp>
            <p:nvSpPr>
              <p:cNvPr id="13" name="六边形 1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4" name="六边形 13"/>
              <p:cNvSpPr/>
              <p:nvPr/>
            </p:nvSpPr>
            <p:spPr>
              <a:xfrm>
                <a:off x="662776" y="2583551"/>
                <a:ext cx="961719" cy="829261"/>
              </a:xfrm>
              <a:prstGeom prst="hexagon">
                <a:avLst/>
              </a:prstGeom>
              <a:solidFill>
                <a:schemeClr val="bg1">
                  <a:lumMod val="8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par>
                          <p:cTn id="8" fill="hold">
                            <p:stCondLst>
                              <p:cond delay="1000"/>
                            </p:stCondLst>
                            <p:childTnLst>
                              <p:par>
                                <p:cTn id="9" presetID="17"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552" y="1"/>
            <a:ext cx="12188448" cy="685800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743903" y="719872"/>
            <a:ext cx="612092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userDrawn="1"/>
        </p:nvGrpSpPr>
        <p:grpSpPr>
          <a:xfrm>
            <a:off x="0" y="0"/>
            <a:ext cx="1026885" cy="815331"/>
            <a:chOff x="0" y="0"/>
            <a:chExt cx="1026885" cy="815331"/>
          </a:xfrm>
        </p:grpSpPr>
        <p:grpSp>
          <p:nvGrpSpPr>
            <p:cNvPr id="8" name="组合 7"/>
            <p:cNvGrpSpPr/>
            <p:nvPr userDrawn="1"/>
          </p:nvGrpSpPr>
          <p:grpSpPr>
            <a:xfrm>
              <a:off x="0" y="0"/>
              <a:ext cx="743903" cy="641444"/>
              <a:chOff x="540674" y="2478267"/>
              <a:chExt cx="1205922" cy="1039829"/>
            </a:xfrm>
          </p:grpSpPr>
          <p:sp>
            <p:nvSpPr>
              <p:cNvPr id="9" name="六边形 8"/>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0" name="六边形 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12" name="组合 11"/>
            <p:cNvGrpSpPr/>
            <p:nvPr userDrawn="1"/>
          </p:nvGrpSpPr>
          <p:grpSpPr>
            <a:xfrm>
              <a:off x="282982" y="173887"/>
              <a:ext cx="743903" cy="641444"/>
              <a:chOff x="540674" y="2478267"/>
              <a:chExt cx="1205922" cy="1039829"/>
            </a:xfrm>
          </p:grpSpPr>
          <p:sp>
            <p:nvSpPr>
              <p:cNvPr id="13" name="六边形 12"/>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4" name="六边形 13"/>
              <p:cNvSpPr/>
              <p:nvPr/>
            </p:nvSpPr>
            <p:spPr>
              <a:xfrm>
                <a:off x="662776" y="2583551"/>
                <a:ext cx="961719" cy="829261"/>
              </a:xfrm>
              <a:prstGeom prst="hexagon">
                <a:avLst/>
              </a:prstGeom>
              <a:solidFill>
                <a:schemeClr val="bg1">
                  <a:lumMod val="8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par>
                          <p:cTn id="8" fill="hold">
                            <p:stCondLst>
                              <p:cond delay="1000"/>
                            </p:stCondLst>
                            <p:childTnLst>
                              <p:par>
                                <p:cTn id="9" presetID="17"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smtClean="0">
                <a:solidFill>
                  <a:srgbClr val="898989"/>
                </a:solidFill>
                <a:latin typeface="Calibri" panose="020F050202020403020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smtClean="0">
                <a:solidFill>
                  <a:srgbClr val="898989"/>
                </a:solidFill>
                <a:latin typeface="Calibri" panose="020F050202020403020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1" name="Shape 74"/>
          <p:cNvSpPr txBox="1"/>
          <p:nvPr/>
        </p:nvSpPr>
        <p:spPr>
          <a:xfrm>
            <a:off x="3175635" y="3267393"/>
            <a:ext cx="8569325" cy="1223963"/>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Roboto Bold"/>
                <a:ea typeface="宋体" panose="02010600030101010101" pitchFamily="2" charset="-122"/>
                <a:cs typeface="Roboto Bold"/>
                <a:sym typeface="Roboto Bold"/>
              </a:rPr>
              <a:t>Spring Cloud Alibaba &amp; Nacos</a:t>
            </a:r>
            <a:endParaRPr kumimoji="0" lang="en-US" altLang="zh-CN" sz="36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Roboto Bold"/>
              <a:ea typeface="宋体" panose="02010600030101010101" pitchFamily="2" charset="-122"/>
              <a:cs typeface="Roboto Bold"/>
              <a:sym typeface="Roboto Bold"/>
            </a:endParaRPr>
          </a:p>
        </p:txBody>
      </p:sp>
      <p:grpSp>
        <p:nvGrpSpPr>
          <p:cNvPr id="4101" name="组合 15"/>
          <p:cNvGrpSpPr/>
          <p:nvPr/>
        </p:nvGrpSpPr>
        <p:grpSpPr>
          <a:xfrm>
            <a:off x="4399280" y="5537200"/>
            <a:ext cx="4035425" cy="417513"/>
            <a:chOff x="1811867" y="3185013"/>
            <a:chExt cx="4035239" cy="416455"/>
          </a:xfrm>
        </p:grpSpPr>
        <p:sp>
          <p:nvSpPr>
            <p:cNvPr id="14" name="圆角矩形 13"/>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21" name="圆角矩形 20"/>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charset="-122"/>
                  <a:cs typeface="+mn-cs"/>
                </a:endParaRPr>
              </a:p>
            </p:txBody>
          </p:sp>
          <p:sp>
            <p:nvSpPr>
              <p:cNvPr id="22" name="圆角矩形 21"/>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charset="-122"/>
                  <a:cs typeface="+mn-cs"/>
                </a:endParaRPr>
              </a:p>
            </p:txBody>
          </p:sp>
        </p:grpSp>
      </p:grpSp>
      <p:sp>
        <p:nvSpPr>
          <p:cNvPr id="23" name="矩形 259"/>
          <p:cNvSpPr>
            <a:spLocks noChangeArrowheads="1"/>
          </p:cNvSpPr>
          <p:nvPr/>
        </p:nvSpPr>
        <p:spPr bwMode="auto">
          <a:xfrm>
            <a:off x="5480368" y="5565458"/>
            <a:ext cx="1733550" cy="56515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1400" b="0" i="0" u="none" strike="noStrike" kern="1200" cap="all"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sym typeface="Calibri" panose="020F0502020204030204" charset="0"/>
              </a:rPr>
              <a:t>                 张川</a:t>
            </a:r>
            <a:endParaRPr kumimoji="0" lang="zh-CN" altLang="en-US" sz="1400" b="0" i="0" u="none" strike="noStrike" kern="1200" cap="all"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sym typeface="Calibri" panose="020F0502020204030204"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all"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sym typeface="Calibri" panose="020F0502020204030204" charset="0"/>
            </a:endParaRPr>
          </a:p>
        </p:txBody>
      </p:sp>
      <p:pic>
        <p:nvPicPr>
          <p:cNvPr id="2" name="图片 1"/>
          <p:cNvPicPr>
            <a:picLocks noChangeAspect="1"/>
          </p:cNvPicPr>
          <p:nvPr/>
        </p:nvPicPr>
        <p:blipFill>
          <a:blip r:embed="rId2"/>
          <a:stretch>
            <a:fillRect/>
          </a:stretch>
        </p:blipFill>
        <p:spPr>
          <a:xfrm>
            <a:off x="10322327" y="6362995"/>
            <a:ext cx="1869518" cy="4951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86295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Zookeeper </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矩形 2"/>
          <p:cNvSpPr/>
          <p:nvPr/>
        </p:nvSpPr>
        <p:spPr>
          <a:xfrm>
            <a:off x="415636" y="1401288"/>
            <a:ext cx="11357377" cy="1015663"/>
          </a:xfrm>
          <a:prstGeom prst="rect">
            <a:avLst/>
          </a:prstGeom>
        </p:spPr>
        <p:txBody>
          <a:bodyPr wrap="square">
            <a:spAutoFit/>
          </a:bodyPr>
          <a:lstStyle/>
          <a:p>
            <a:pPr>
              <a:buFont typeface="Arial" panose="020B0604020202020204" pitchFamily="34" charset="0"/>
              <a:buChar char="•"/>
            </a:pPr>
            <a:endParaRPr lang="en-US" altLang="zh-CN" sz="2000" b="0" i="0" dirty="0">
              <a:solidFill>
                <a:srgbClr val="333333"/>
              </a:solidFill>
              <a:effectLst/>
              <a:latin typeface="pingfang SC"/>
            </a:endParaRPr>
          </a:p>
          <a:p>
            <a:pPr>
              <a:buFont typeface="Arial" panose="020B0604020202020204" pitchFamily="34" charset="0"/>
              <a:buChar char="•"/>
            </a:pPr>
            <a:endParaRPr lang="en-US" altLang="zh-CN" sz="2000" dirty="0">
              <a:solidFill>
                <a:srgbClr val="333333"/>
              </a:solidFill>
              <a:latin typeface="pingfang SC"/>
            </a:endParaRPr>
          </a:p>
          <a:p>
            <a:pPr>
              <a:buFont typeface="Arial" panose="020B0604020202020204" pitchFamily="34" charset="0"/>
              <a:buChar char="•"/>
            </a:pPr>
            <a:endParaRPr lang="zh-CN" altLang="en-US" sz="2000" b="0" i="0" dirty="0">
              <a:solidFill>
                <a:srgbClr val="333333"/>
              </a:solidFill>
              <a:effectLst/>
              <a:latin typeface="pingfang SC"/>
            </a:endParaRPr>
          </a:p>
        </p:txBody>
      </p:sp>
      <p:sp>
        <p:nvSpPr>
          <p:cNvPr id="4" name="矩形 3"/>
          <p:cNvSpPr/>
          <p:nvPr/>
        </p:nvSpPr>
        <p:spPr>
          <a:xfrm>
            <a:off x="3048000" y="3105835"/>
            <a:ext cx="6096000" cy="646331"/>
          </a:xfrm>
          <a:prstGeom prst="rect">
            <a:avLst/>
          </a:prstGeom>
        </p:spPr>
        <p:txBody>
          <a:bodyPr>
            <a:spAutoFit/>
          </a:bodyPr>
          <a:lstStyle/>
          <a:p>
            <a:br>
              <a:rPr lang="zh-CN" altLang="en-US" dirty="0"/>
            </a:br>
            <a:endParaRPr lang="zh-CN" altLang="en-US" dirty="0"/>
          </a:p>
        </p:txBody>
      </p:sp>
      <p:sp>
        <p:nvSpPr>
          <p:cNvPr id="6" name="矩形 5"/>
          <p:cNvSpPr/>
          <p:nvPr/>
        </p:nvSpPr>
        <p:spPr>
          <a:xfrm>
            <a:off x="3048000" y="3105835"/>
            <a:ext cx="6096000" cy="646331"/>
          </a:xfrm>
          <a:prstGeom prst="rect">
            <a:avLst/>
          </a:prstGeom>
        </p:spPr>
        <p:txBody>
          <a:bodyPr>
            <a:spAutoFit/>
          </a:bodyPr>
          <a:lstStyle/>
          <a:p>
            <a:br>
              <a:rPr lang="zh-CN" altLang="en-US" dirty="0"/>
            </a:br>
            <a:endParaRPr lang="zh-CN" altLang="en-US" dirty="0"/>
          </a:p>
        </p:txBody>
      </p:sp>
      <p:sp>
        <p:nvSpPr>
          <p:cNvPr id="10" name="矩形 9"/>
          <p:cNvSpPr/>
          <p:nvPr/>
        </p:nvSpPr>
        <p:spPr>
          <a:xfrm>
            <a:off x="415636" y="1295279"/>
            <a:ext cx="11115735" cy="1508105"/>
          </a:xfrm>
          <a:prstGeom prst="rect">
            <a:avLst/>
          </a:prstGeom>
        </p:spPr>
        <p:txBody>
          <a:bodyPr wrap="square">
            <a:spAutoFit/>
          </a:bodyPr>
          <a:lstStyle/>
          <a:p>
            <a:endParaRPr lang="en-US" altLang="zh-CN" sz="2000" dirty="0"/>
          </a:p>
          <a:p>
            <a:endParaRPr lang="en-US" altLang="zh-CN" dirty="0"/>
          </a:p>
          <a:p>
            <a:endParaRPr lang="en-US" altLang="zh-CN" dirty="0"/>
          </a:p>
          <a:p>
            <a:endParaRPr lang="en-US" altLang="zh-CN" dirty="0"/>
          </a:p>
          <a:p>
            <a:endParaRPr lang="zh-CN" altLang="en-US" dirty="0"/>
          </a:p>
        </p:txBody>
      </p:sp>
      <p:sp>
        <p:nvSpPr>
          <p:cNvPr id="5" name="Freeform 6"/>
          <p:cNvSpPr>
            <a:spLocks noEditPoints="1"/>
          </p:cNvSpPr>
          <p:nvPr/>
        </p:nvSpPr>
        <p:spPr bwMode="auto">
          <a:xfrm>
            <a:off x="3967573" y="10860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21" name="Oval 9"/>
          <p:cNvSpPr>
            <a:spLocks noChangeArrowheads="1"/>
          </p:cNvSpPr>
          <p:nvPr/>
        </p:nvSpPr>
        <p:spPr bwMode="auto">
          <a:xfrm>
            <a:off x="4252375" y="1372584"/>
            <a:ext cx="863308" cy="868647"/>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sp>
        <p:nvSpPr>
          <p:cNvPr id="25" name="Freeform 13"/>
          <p:cNvSpPr>
            <a:spLocks noEditPoints="1"/>
          </p:cNvSpPr>
          <p:nvPr/>
        </p:nvSpPr>
        <p:spPr bwMode="auto">
          <a:xfrm>
            <a:off x="6150596" y="10860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6" name="Oval 14"/>
          <p:cNvSpPr>
            <a:spLocks noChangeArrowheads="1"/>
          </p:cNvSpPr>
          <p:nvPr/>
        </p:nvSpPr>
        <p:spPr bwMode="auto">
          <a:xfrm>
            <a:off x="6435399" y="1372584"/>
            <a:ext cx="863308" cy="868647"/>
          </a:xfrm>
          <a:prstGeom prst="ellipse">
            <a:avLst/>
          </a:prstGeom>
          <a:solidFill>
            <a:schemeClr val="accent2"/>
          </a:solidFill>
          <a:ln>
            <a:noFill/>
          </a:ln>
        </p:spPr>
        <p:txBody>
          <a:bodyPr vert="horz" wrap="square" lIns="121920" tIns="60960" rIns="121920" bIns="60960" numCol="1" anchor="t" anchorCtr="0" compatLnSpc="1"/>
          <a:p>
            <a:endParaRPr lang="zh-CN" altLang="en-US" sz="2400"/>
          </a:p>
        </p:txBody>
      </p:sp>
      <p:sp>
        <p:nvSpPr>
          <p:cNvPr id="27" name="Freeform 15"/>
          <p:cNvSpPr>
            <a:spLocks noEditPoints="1"/>
          </p:cNvSpPr>
          <p:nvPr/>
        </p:nvSpPr>
        <p:spPr bwMode="auto">
          <a:xfrm>
            <a:off x="3967358" y="290337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8" name="Oval 16"/>
          <p:cNvSpPr>
            <a:spLocks noChangeArrowheads="1"/>
          </p:cNvSpPr>
          <p:nvPr/>
        </p:nvSpPr>
        <p:spPr bwMode="auto">
          <a:xfrm>
            <a:off x="4252161" y="3189954"/>
            <a:ext cx="863308" cy="868647"/>
          </a:xfrm>
          <a:prstGeom prst="ellipse">
            <a:avLst/>
          </a:prstGeom>
          <a:solidFill>
            <a:schemeClr val="accent3"/>
          </a:solidFill>
          <a:ln>
            <a:noFill/>
          </a:ln>
        </p:spPr>
        <p:txBody>
          <a:bodyPr vert="horz" wrap="square" lIns="121920" tIns="60960" rIns="121920" bIns="60960" numCol="1" anchor="t" anchorCtr="0" compatLnSpc="1"/>
          <a:p>
            <a:endParaRPr lang="zh-CN" altLang="en-US" sz="2400"/>
          </a:p>
        </p:txBody>
      </p:sp>
      <p:sp>
        <p:nvSpPr>
          <p:cNvPr id="29" name="Freeform 17"/>
          <p:cNvSpPr>
            <a:spLocks noEditPoints="1"/>
          </p:cNvSpPr>
          <p:nvPr/>
        </p:nvSpPr>
        <p:spPr bwMode="auto">
          <a:xfrm>
            <a:off x="6150381" y="290337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30" name="Oval 18"/>
          <p:cNvSpPr>
            <a:spLocks noChangeArrowheads="1"/>
          </p:cNvSpPr>
          <p:nvPr/>
        </p:nvSpPr>
        <p:spPr bwMode="auto">
          <a:xfrm>
            <a:off x="6435183" y="3189954"/>
            <a:ext cx="863308" cy="868647"/>
          </a:xfrm>
          <a:prstGeom prst="ellipse">
            <a:avLst/>
          </a:prstGeom>
          <a:solidFill>
            <a:schemeClr val="accent4"/>
          </a:solidFill>
          <a:ln>
            <a:noFill/>
          </a:ln>
        </p:spPr>
        <p:txBody>
          <a:bodyPr vert="horz" wrap="square" lIns="121920" tIns="60960" rIns="121920" bIns="60960" numCol="1" anchor="t" anchorCtr="0" compatLnSpc="1"/>
          <a:p>
            <a:endParaRPr lang="zh-CN" altLang="en-US" sz="2400"/>
          </a:p>
        </p:txBody>
      </p:sp>
      <p:sp>
        <p:nvSpPr>
          <p:cNvPr id="34" name="Freeform 22"/>
          <p:cNvSpPr>
            <a:spLocks noEditPoints="1"/>
          </p:cNvSpPr>
          <p:nvPr/>
        </p:nvSpPr>
        <p:spPr bwMode="auto">
          <a:xfrm>
            <a:off x="4508698" y="1637806"/>
            <a:ext cx="350664" cy="338203"/>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6" name="Freeform 24"/>
          <p:cNvSpPr>
            <a:spLocks noEditPoints="1"/>
          </p:cNvSpPr>
          <p:nvPr/>
        </p:nvSpPr>
        <p:spPr bwMode="auto">
          <a:xfrm>
            <a:off x="6691720" y="1641366"/>
            <a:ext cx="350664" cy="331083"/>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7" name="Freeform 25"/>
          <p:cNvSpPr>
            <a:spLocks noEditPoints="1"/>
          </p:cNvSpPr>
          <p:nvPr/>
        </p:nvSpPr>
        <p:spPr bwMode="auto">
          <a:xfrm>
            <a:off x="4508482" y="3448056"/>
            <a:ext cx="350664" cy="35244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8" name="Freeform 26"/>
          <p:cNvSpPr>
            <a:spLocks noEditPoints="1"/>
          </p:cNvSpPr>
          <p:nvPr/>
        </p:nvSpPr>
        <p:spPr bwMode="auto">
          <a:xfrm>
            <a:off x="6677265" y="3433816"/>
            <a:ext cx="379144" cy="380923"/>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0" name="Rectangle 24"/>
          <p:cNvSpPr>
            <a:spLocks noChangeArrowheads="1"/>
          </p:cNvSpPr>
          <p:nvPr/>
        </p:nvSpPr>
        <p:spPr bwMode="auto">
          <a:xfrm>
            <a:off x="1481455" y="1487170"/>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成熟协调系统</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Dubbo,Spring Cloud</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等适配方案</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Rectangle 24"/>
          <p:cNvSpPr>
            <a:spLocks noChangeArrowheads="1"/>
          </p:cNvSpPr>
          <p:nvPr/>
        </p:nvSpPr>
        <p:spPr bwMode="auto">
          <a:xfrm>
            <a:off x="8112760" y="1420495"/>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维护成本</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客户端，</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Session</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状态，网络故障</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9" name="Rectangle 24"/>
          <p:cNvSpPr>
            <a:spLocks noChangeArrowheads="1"/>
          </p:cNvSpPr>
          <p:nvPr/>
        </p:nvSpPr>
        <p:spPr bwMode="auto">
          <a:xfrm>
            <a:off x="1534160" y="3366135"/>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en-US" altLang="zh-CN"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CAP</a:t>
            </a: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理论</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CP</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模型，</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ZAB</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算法，强数据一致性</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1" name="Rectangle 24"/>
          <p:cNvSpPr>
            <a:spLocks noChangeArrowheads="1"/>
          </p:cNvSpPr>
          <p:nvPr/>
        </p:nvSpPr>
        <p:spPr bwMode="auto">
          <a:xfrm>
            <a:off x="8215630" y="3188970"/>
            <a:ext cx="175958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伸缩性限制</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内存，</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GC</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，连接</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040765" y="6433820"/>
            <a:ext cx="10173335" cy="306705"/>
          </a:xfrm>
          <a:prstGeom prst="rect">
            <a:avLst/>
          </a:prstGeom>
          <a:noFill/>
        </p:spPr>
        <p:txBody>
          <a:bodyPr wrap="square" rtlCol="0">
            <a:spAutoFit/>
          </a:bodyPr>
          <a:p>
            <a:r>
              <a:rPr lang="zh-CN" altLang="en-US" sz="1400" i="1">
                <a:latin typeface="微软雅黑" panose="020B0503020204020204" charset="-122"/>
                <a:ea typeface="微软雅黑" panose="020B0503020204020204" charset="-122"/>
              </a:rPr>
              <a:t>使用场景：对Eureka的一种补充方案，规模较小的时候可以单独使用，一般dubbo搭配zookeeper使用；</a:t>
            </a:r>
            <a:endParaRPr lang="zh-CN" altLang="en-US" sz="1400" i="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7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70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16" fill="hold" grpId="1" nodeType="withEffect">
                                  <p:stCondLst>
                                    <p:cond delay="7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8" presetClass="emph" presetSubtype="0" repeatCount="indefinite" fill="hold" grpId="0" nodeType="withEffect">
                                  <p:stCondLst>
                                    <p:cond delay="700"/>
                                  </p:stCondLst>
                                  <p:childTnLst>
                                    <p:animRot by="21600000">
                                      <p:cBhvr>
                                        <p:cTn id="31" dur="2000" fill="hold"/>
                                        <p:tgtEl>
                                          <p:spTgt spid="5"/>
                                        </p:tgtEl>
                                        <p:attrNameLst>
                                          <p:attrName>r</p:attrName>
                                        </p:attrNameLst>
                                      </p:cBhvr>
                                    </p:animRot>
                                  </p:childTnLst>
                                </p:cTn>
                              </p:par>
                              <p:par>
                                <p:cTn id="32" presetID="53" presetClass="entr" presetSubtype="16" fill="hold" grpId="0" nodeType="withEffect">
                                  <p:stCondLst>
                                    <p:cond delay="70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par>
                                <p:cTn id="37" presetID="8" presetClass="emph" presetSubtype="0" repeatCount="indefinite" fill="hold" grpId="1" nodeType="withEffect">
                                  <p:stCondLst>
                                    <p:cond delay="700"/>
                                  </p:stCondLst>
                                  <p:childTnLst>
                                    <p:animRot by="-21600000">
                                      <p:cBhvr>
                                        <p:cTn id="38" dur="2000" fill="hold"/>
                                        <p:tgtEl>
                                          <p:spTgt spid="25"/>
                                        </p:tgtEl>
                                        <p:attrNameLst>
                                          <p:attrName>r</p:attrName>
                                        </p:attrNameLst>
                                      </p:cBhvr>
                                    </p:animRot>
                                  </p:childTnLst>
                                </p:cTn>
                              </p:par>
                              <p:par>
                                <p:cTn id="39" presetID="53" presetClass="entr" presetSubtype="16" fill="hold" grpId="0" nodeType="withEffect">
                                  <p:stCondLst>
                                    <p:cond delay="70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53" presetClass="entr" presetSubtype="16" fill="hold" grpId="0" nodeType="withEffect">
                                  <p:stCondLst>
                                    <p:cond delay="70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grpId="0" nodeType="withEffect">
                                  <p:stCondLst>
                                    <p:cond delay="70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animEffect transition="in" filter="fade">
                                      <p:cBhvr>
                                        <p:cTn id="53" dur="500"/>
                                        <p:tgtEl>
                                          <p:spTgt spid="27"/>
                                        </p:tgtEl>
                                      </p:cBhvr>
                                    </p:animEffect>
                                  </p:childTnLst>
                                </p:cTn>
                              </p:par>
                              <p:par>
                                <p:cTn id="54" presetID="8" presetClass="emph" presetSubtype="0" repeatCount="indefinite" fill="hold" grpId="1" nodeType="withEffect">
                                  <p:stCondLst>
                                    <p:cond delay="700"/>
                                  </p:stCondLst>
                                  <p:childTnLst>
                                    <p:animRot by="21600000">
                                      <p:cBhvr>
                                        <p:cTn id="55" dur="2000" fill="hold"/>
                                        <p:tgtEl>
                                          <p:spTgt spid="27"/>
                                        </p:tgtEl>
                                        <p:attrNameLst>
                                          <p:attrName>r</p:attrName>
                                        </p:attrNameLst>
                                      </p:cBhvr>
                                    </p:animRot>
                                  </p:childTnLst>
                                </p:cTn>
                              </p:par>
                              <p:par>
                                <p:cTn id="56" presetID="53" presetClass="entr" presetSubtype="16" fill="hold" grpId="0" nodeType="withEffect">
                                  <p:stCondLst>
                                    <p:cond delay="7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70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fltVal val="0"/>
                                          </p:val>
                                        </p:tav>
                                        <p:tav tm="100000">
                                          <p:val>
                                            <p:strVal val="#ppt_h"/>
                                          </p:val>
                                        </p:tav>
                                      </p:tavLst>
                                    </p:anim>
                                    <p:animEffect transition="in" filter="fade">
                                      <p:cBhvr>
                                        <p:cTn id="65" dur="500"/>
                                        <p:tgtEl>
                                          <p:spTgt spid="37"/>
                                        </p:tgtEl>
                                      </p:cBhvr>
                                    </p:animEffect>
                                  </p:childTnLst>
                                </p:cTn>
                              </p:par>
                              <p:par>
                                <p:cTn id="66" presetID="53" presetClass="entr" presetSubtype="16" fill="hold" grpId="0" nodeType="withEffect">
                                  <p:stCondLst>
                                    <p:cond delay="700"/>
                                  </p:stCondLst>
                                  <p:childTnLst>
                                    <p:set>
                                      <p:cBhvr>
                                        <p:cTn id="67" dur="1" fill="hold">
                                          <p:stCondLst>
                                            <p:cond delay="0"/>
                                          </p:stCondLst>
                                        </p:cTn>
                                        <p:tgtEl>
                                          <p:spTgt spid="29"/>
                                        </p:tgtEl>
                                        <p:attrNameLst>
                                          <p:attrName>style.visibility</p:attrName>
                                        </p:attrNameLst>
                                      </p:cBhvr>
                                      <p:to>
                                        <p:strVal val="visible"/>
                                      </p:to>
                                    </p:set>
                                    <p:anim calcmode="lin" valueType="num">
                                      <p:cBhvr>
                                        <p:cTn id="68" dur="500" fill="hold"/>
                                        <p:tgtEl>
                                          <p:spTgt spid="29"/>
                                        </p:tgtEl>
                                        <p:attrNameLst>
                                          <p:attrName>ppt_w</p:attrName>
                                        </p:attrNameLst>
                                      </p:cBhvr>
                                      <p:tavLst>
                                        <p:tav tm="0">
                                          <p:val>
                                            <p:fltVal val="0"/>
                                          </p:val>
                                        </p:tav>
                                        <p:tav tm="100000">
                                          <p:val>
                                            <p:strVal val="#ppt_w"/>
                                          </p:val>
                                        </p:tav>
                                      </p:tavLst>
                                    </p:anim>
                                    <p:anim calcmode="lin" valueType="num">
                                      <p:cBhvr>
                                        <p:cTn id="69" dur="500" fill="hold"/>
                                        <p:tgtEl>
                                          <p:spTgt spid="29"/>
                                        </p:tgtEl>
                                        <p:attrNameLst>
                                          <p:attrName>ppt_h</p:attrName>
                                        </p:attrNameLst>
                                      </p:cBhvr>
                                      <p:tavLst>
                                        <p:tav tm="0">
                                          <p:val>
                                            <p:fltVal val="0"/>
                                          </p:val>
                                        </p:tav>
                                        <p:tav tm="100000">
                                          <p:val>
                                            <p:strVal val="#ppt_h"/>
                                          </p:val>
                                        </p:tav>
                                      </p:tavLst>
                                    </p:anim>
                                    <p:animEffect transition="in" filter="fade">
                                      <p:cBhvr>
                                        <p:cTn id="70" dur="500"/>
                                        <p:tgtEl>
                                          <p:spTgt spid="29"/>
                                        </p:tgtEl>
                                      </p:cBhvr>
                                    </p:animEffect>
                                  </p:childTnLst>
                                </p:cTn>
                              </p:par>
                              <p:par>
                                <p:cTn id="71" presetID="8" presetClass="emph" presetSubtype="0" repeatCount="indefinite" fill="hold" grpId="1" nodeType="withEffect">
                                  <p:stCondLst>
                                    <p:cond delay="700"/>
                                  </p:stCondLst>
                                  <p:childTnLst>
                                    <p:animRot by="-21600000">
                                      <p:cBhvr>
                                        <p:cTn id="72" dur="2000" fill="hold"/>
                                        <p:tgtEl>
                                          <p:spTgt spid="29"/>
                                        </p:tgtEl>
                                        <p:attrNameLst>
                                          <p:attrName>r</p:attrName>
                                        </p:attrNameLst>
                                      </p:cBhvr>
                                    </p:animRot>
                                  </p:childTnLst>
                                </p:cTn>
                              </p:par>
                              <p:par>
                                <p:cTn id="73" presetID="53" presetClass="entr" presetSubtype="16" fill="hold" grpId="0" nodeType="withEffect">
                                  <p:stCondLst>
                                    <p:cond delay="70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par>
                                <p:cTn id="78" presetID="53" presetClass="entr" presetSubtype="16" fill="hold" grpId="0" nodeType="withEffect">
                                  <p:stCondLst>
                                    <p:cond delay="70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Effect transition="in" filter="fade">
                                      <p:cBhvr>
                                        <p:cTn id="82" dur="500"/>
                                        <p:tgtEl>
                                          <p:spTgt spid="38"/>
                                        </p:tgtEl>
                                      </p:cBhvr>
                                    </p:animEffect>
                                  </p:childTnLst>
                                </p:cTn>
                              </p:par>
                              <p:par>
                                <p:cTn id="83" presetID="47" presetClass="entr" presetSubtype="0" fill="hold" grpId="0" nodeType="withEffect">
                                  <p:stCondLst>
                                    <p:cond delay="17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anim calcmode="lin" valueType="num">
                                      <p:cBhvr>
                                        <p:cTn id="86" dur="500" fill="hold"/>
                                        <p:tgtEl>
                                          <p:spTgt spid="50"/>
                                        </p:tgtEl>
                                        <p:attrNameLst>
                                          <p:attrName>ppt_x</p:attrName>
                                        </p:attrNameLst>
                                      </p:cBhvr>
                                      <p:tavLst>
                                        <p:tav tm="0">
                                          <p:val>
                                            <p:strVal val="#ppt_x"/>
                                          </p:val>
                                        </p:tav>
                                        <p:tav tm="100000">
                                          <p:val>
                                            <p:strVal val="#ppt_x"/>
                                          </p:val>
                                        </p:tav>
                                      </p:tavLst>
                                    </p:anim>
                                    <p:anim calcmode="lin" valueType="num">
                                      <p:cBhvr>
                                        <p:cTn id="87" dur="500" fill="hold"/>
                                        <p:tgtEl>
                                          <p:spTgt spid="50"/>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1700"/>
                                  </p:stCondLst>
                                  <p:childTnLst>
                                    <p:set>
                                      <p:cBhvr>
                                        <p:cTn id="89" dur="1" fill="hold">
                                          <p:stCondLst>
                                            <p:cond delay="0"/>
                                          </p:stCondLst>
                                        </p:cTn>
                                        <p:tgtEl>
                                          <p:spTgt spid="8"/>
                                        </p:tgtEl>
                                        <p:attrNameLst>
                                          <p:attrName>style.visibility</p:attrName>
                                        </p:attrNameLst>
                                      </p:cBhvr>
                                      <p:to>
                                        <p:strVal val="visible"/>
                                      </p:to>
                                    </p:set>
                                    <p:animEffect transition="in" filter="fade">
                                      <p:cBhvr>
                                        <p:cTn id="90" dur="500"/>
                                        <p:tgtEl>
                                          <p:spTgt spid="8"/>
                                        </p:tgtEl>
                                      </p:cBhvr>
                                    </p:animEffect>
                                    <p:anim calcmode="lin" valueType="num">
                                      <p:cBhvr>
                                        <p:cTn id="91" dur="500" fill="hold"/>
                                        <p:tgtEl>
                                          <p:spTgt spid="8"/>
                                        </p:tgtEl>
                                        <p:attrNameLst>
                                          <p:attrName>ppt_x</p:attrName>
                                        </p:attrNameLst>
                                      </p:cBhvr>
                                      <p:tavLst>
                                        <p:tav tm="0">
                                          <p:val>
                                            <p:strVal val="#ppt_x"/>
                                          </p:val>
                                        </p:tav>
                                        <p:tav tm="100000">
                                          <p:val>
                                            <p:strVal val="#ppt_x"/>
                                          </p:val>
                                        </p:tav>
                                      </p:tavLst>
                                    </p:anim>
                                    <p:anim calcmode="lin" valueType="num">
                                      <p:cBhvr>
                                        <p:cTn id="92" dur="500" fill="hold"/>
                                        <p:tgtEl>
                                          <p:spTgt spid="8"/>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170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500"/>
                                        <p:tgtEl>
                                          <p:spTgt spid="9"/>
                                        </p:tgtEl>
                                      </p:cBhvr>
                                    </p:animEffect>
                                    <p:anim calcmode="lin" valueType="num">
                                      <p:cBhvr>
                                        <p:cTn id="96" dur="500" fill="hold"/>
                                        <p:tgtEl>
                                          <p:spTgt spid="9"/>
                                        </p:tgtEl>
                                        <p:attrNameLst>
                                          <p:attrName>ppt_x</p:attrName>
                                        </p:attrNameLst>
                                      </p:cBhvr>
                                      <p:tavLst>
                                        <p:tav tm="0">
                                          <p:val>
                                            <p:strVal val="#ppt_x"/>
                                          </p:val>
                                        </p:tav>
                                        <p:tav tm="100000">
                                          <p:val>
                                            <p:strVal val="#ppt_x"/>
                                          </p:val>
                                        </p:tav>
                                      </p:tavLst>
                                    </p:anim>
                                    <p:anim calcmode="lin" valueType="num">
                                      <p:cBhvr>
                                        <p:cTn id="97" dur="500" fill="hold"/>
                                        <p:tgtEl>
                                          <p:spTgt spid="9"/>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170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500"/>
                                        <p:tgtEl>
                                          <p:spTgt spid="11"/>
                                        </p:tgtEl>
                                      </p:cBhvr>
                                    </p:animEffect>
                                    <p:anim calcmode="lin" valueType="num">
                                      <p:cBhvr>
                                        <p:cTn id="101" dur="500" fill="hold"/>
                                        <p:tgtEl>
                                          <p:spTgt spid="11"/>
                                        </p:tgtEl>
                                        <p:attrNameLst>
                                          <p:attrName>ppt_x</p:attrName>
                                        </p:attrNameLst>
                                      </p:cBhvr>
                                      <p:tavLst>
                                        <p:tav tm="0">
                                          <p:val>
                                            <p:strVal val="#ppt_x"/>
                                          </p:val>
                                        </p:tav>
                                        <p:tav tm="100000">
                                          <p:val>
                                            <p:strVal val="#ppt_x"/>
                                          </p:val>
                                        </p:tav>
                                      </p:tavLst>
                                    </p:anim>
                                    <p:anim calcmode="lin" valueType="num">
                                      <p:cBhvr>
                                        <p:cTn id="102"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5" grpId="1" bldLvl="0" animBg="1"/>
      <p:bldP spid="21" grpId="0" bldLvl="0" animBg="1"/>
      <p:bldP spid="25" grpId="0" bldLvl="0" animBg="1"/>
      <p:bldP spid="25" grpId="1" bldLvl="0" animBg="1"/>
      <p:bldP spid="26" grpId="0" bldLvl="0" animBg="1"/>
      <p:bldP spid="27" grpId="0" bldLvl="0" animBg="1"/>
      <p:bldP spid="27" grpId="1" bldLvl="0" animBg="1"/>
      <p:bldP spid="28" grpId="0" bldLvl="0" animBg="1"/>
      <p:bldP spid="29" grpId="0" bldLvl="0" animBg="1"/>
      <p:bldP spid="29" grpId="1" bldLvl="0" animBg="1"/>
      <p:bldP spid="30" grpId="0" bldLvl="0" animBg="1"/>
      <p:bldP spid="34" grpId="0" bldLvl="0" animBg="1"/>
      <p:bldP spid="36" grpId="0" bldLvl="0" animBg="1"/>
      <p:bldP spid="37" grpId="0" bldLvl="0" animBg="1"/>
      <p:bldP spid="38" grpId="0" bldLvl="0" animBg="1"/>
      <p:bldP spid="50" grpId="0"/>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86295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Consul</a:t>
            </a:r>
            <a:r>
              <a:rPr lang="en-US" altLang="zh-CN" sz="2400" dirty="0">
                <a:solidFill>
                  <a:srgbClr val="0297F0"/>
                </a:solidFill>
                <a:latin typeface="微软雅黑" panose="020B0503020204020204" charset="-122"/>
                <a:ea typeface="微软雅黑" panose="020B0503020204020204" charset="-122"/>
              </a:rPr>
              <a:t> </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矩形 2"/>
          <p:cNvSpPr/>
          <p:nvPr/>
        </p:nvSpPr>
        <p:spPr>
          <a:xfrm>
            <a:off x="415636" y="1401288"/>
            <a:ext cx="11357377" cy="1015663"/>
          </a:xfrm>
          <a:prstGeom prst="rect">
            <a:avLst/>
          </a:prstGeom>
        </p:spPr>
        <p:txBody>
          <a:bodyPr wrap="square">
            <a:spAutoFit/>
          </a:bodyPr>
          <a:lstStyle/>
          <a:p>
            <a:pPr>
              <a:buFont typeface="Arial" panose="020B0604020202020204" pitchFamily="34" charset="0"/>
              <a:buChar char="•"/>
            </a:pPr>
            <a:endParaRPr lang="en-US" altLang="zh-CN" sz="2000" b="0" i="0" dirty="0">
              <a:solidFill>
                <a:srgbClr val="333333"/>
              </a:solidFill>
              <a:effectLst/>
              <a:latin typeface="pingfang SC"/>
            </a:endParaRPr>
          </a:p>
          <a:p>
            <a:pPr>
              <a:buFont typeface="Arial" panose="020B0604020202020204" pitchFamily="34" charset="0"/>
              <a:buChar char="•"/>
            </a:pPr>
            <a:endParaRPr lang="en-US" altLang="zh-CN" sz="2000" dirty="0">
              <a:solidFill>
                <a:srgbClr val="333333"/>
              </a:solidFill>
              <a:latin typeface="pingfang SC"/>
            </a:endParaRPr>
          </a:p>
          <a:p>
            <a:pPr>
              <a:buFont typeface="Arial" panose="020B0604020202020204" pitchFamily="34" charset="0"/>
              <a:buChar char="•"/>
            </a:pPr>
            <a:endParaRPr lang="zh-CN" altLang="en-US" sz="2000" b="0" i="0" dirty="0">
              <a:solidFill>
                <a:srgbClr val="333333"/>
              </a:solidFill>
              <a:effectLst/>
              <a:latin typeface="pingfang SC"/>
            </a:endParaRPr>
          </a:p>
        </p:txBody>
      </p:sp>
      <p:sp>
        <p:nvSpPr>
          <p:cNvPr id="4" name="矩形 3"/>
          <p:cNvSpPr/>
          <p:nvPr/>
        </p:nvSpPr>
        <p:spPr>
          <a:xfrm>
            <a:off x="3048000" y="3105835"/>
            <a:ext cx="6096000" cy="646331"/>
          </a:xfrm>
          <a:prstGeom prst="rect">
            <a:avLst/>
          </a:prstGeom>
        </p:spPr>
        <p:txBody>
          <a:bodyPr>
            <a:spAutoFit/>
          </a:bodyPr>
          <a:lstStyle/>
          <a:p>
            <a:br>
              <a:rPr lang="zh-CN" altLang="en-US" dirty="0"/>
            </a:br>
            <a:endParaRPr lang="zh-CN" altLang="en-US" dirty="0"/>
          </a:p>
        </p:txBody>
      </p:sp>
      <p:sp>
        <p:nvSpPr>
          <p:cNvPr id="6" name="矩形 5"/>
          <p:cNvSpPr/>
          <p:nvPr/>
        </p:nvSpPr>
        <p:spPr>
          <a:xfrm>
            <a:off x="3048000" y="3105835"/>
            <a:ext cx="6096000" cy="646331"/>
          </a:xfrm>
          <a:prstGeom prst="rect">
            <a:avLst/>
          </a:prstGeom>
        </p:spPr>
        <p:txBody>
          <a:bodyPr>
            <a:spAutoFit/>
          </a:bodyPr>
          <a:lstStyle/>
          <a:p>
            <a:br>
              <a:rPr lang="zh-CN" altLang="en-US" dirty="0"/>
            </a:br>
            <a:endParaRPr lang="zh-CN" altLang="en-US" dirty="0"/>
          </a:p>
        </p:txBody>
      </p:sp>
      <p:sp>
        <p:nvSpPr>
          <p:cNvPr id="10" name="矩形 9"/>
          <p:cNvSpPr/>
          <p:nvPr/>
        </p:nvSpPr>
        <p:spPr>
          <a:xfrm>
            <a:off x="415636" y="1295279"/>
            <a:ext cx="11115735" cy="1508105"/>
          </a:xfrm>
          <a:prstGeom prst="rect">
            <a:avLst/>
          </a:prstGeom>
        </p:spPr>
        <p:txBody>
          <a:bodyPr wrap="square">
            <a:spAutoFit/>
          </a:bodyPr>
          <a:lstStyle/>
          <a:p>
            <a:endParaRPr lang="en-US" altLang="zh-CN" sz="2000" dirty="0"/>
          </a:p>
          <a:p>
            <a:endParaRPr lang="en-US" altLang="zh-CN" dirty="0"/>
          </a:p>
          <a:p>
            <a:endParaRPr lang="en-US" altLang="zh-CN" dirty="0"/>
          </a:p>
          <a:p>
            <a:endParaRPr lang="en-US" altLang="zh-CN" dirty="0"/>
          </a:p>
          <a:p>
            <a:endParaRPr lang="zh-CN" altLang="en-US" dirty="0"/>
          </a:p>
        </p:txBody>
      </p:sp>
      <p:sp>
        <p:nvSpPr>
          <p:cNvPr id="5" name="Freeform 6"/>
          <p:cNvSpPr>
            <a:spLocks noEditPoints="1"/>
          </p:cNvSpPr>
          <p:nvPr/>
        </p:nvSpPr>
        <p:spPr bwMode="auto">
          <a:xfrm>
            <a:off x="3967573" y="10860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21" name="Oval 9"/>
          <p:cNvSpPr>
            <a:spLocks noChangeArrowheads="1"/>
          </p:cNvSpPr>
          <p:nvPr/>
        </p:nvSpPr>
        <p:spPr bwMode="auto">
          <a:xfrm>
            <a:off x="4252375" y="1372584"/>
            <a:ext cx="863308" cy="868647"/>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sp>
        <p:nvSpPr>
          <p:cNvPr id="25" name="Freeform 13"/>
          <p:cNvSpPr>
            <a:spLocks noEditPoints="1"/>
          </p:cNvSpPr>
          <p:nvPr/>
        </p:nvSpPr>
        <p:spPr bwMode="auto">
          <a:xfrm>
            <a:off x="6150596" y="10860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6" name="Oval 14"/>
          <p:cNvSpPr>
            <a:spLocks noChangeArrowheads="1"/>
          </p:cNvSpPr>
          <p:nvPr/>
        </p:nvSpPr>
        <p:spPr bwMode="auto">
          <a:xfrm>
            <a:off x="6435399" y="1372584"/>
            <a:ext cx="863308" cy="868647"/>
          </a:xfrm>
          <a:prstGeom prst="ellipse">
            <a:avLst/>
          </a:prstGeom>
          <a:solidFill>
            <a:schemeClr val="accent2"/>
          </a:solidFill>
          <a:ln>
            <a:noFill/>
          </a:ln>
        </p:spPr>
        <p:txBody>
          <a:bodyPr vert="horz" wrap="square" lIns="121920" tIns="60960" rIns="121920" bIns="60960" numCol="1" anchor="t" anchorCtr="0" compatLnSpc="1"/>
          <a:p>
            <a:endParaRPr lang="zh-CN" altLang="en-US" sz="2400"/>
          </a:p>
        </p:txBody>
      </p:sp>
      <p:sp>
        <p:nvSpPr>
          <p:cNvPr id="27" name="Freeform 15"/>
          <p:cNvSpPr>
            <a:spLocks noEditPoints="1"/>
          </p:cNvSpPr>
          <p:nvPr/>
        </p:nvSpPr>
        <p:spPr bwMode="auto">
          <a:xfrm>
            <a:off x="3967358" y="290337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8" name="Oval 16"/>
          <p:cNvSpPr>
            <a:spLocks noChangeArrowheads="1"/>
          </p:cNvSpPr>
          <p:nvPr/>
        </p:nvSpPr>
        <p:spPr bwMode="auto">
          <a:xfrm>
            <a:off x="4252161" y="3189954"/>
            <a:ext cx="863308" cy="868647"/>
          </a:xfrm>
          <a:prstGeom prst="ellipse">
            <a:avLst/>
          </a:prstGeom>
          <a:solidFill>
            <a:schemeClr val="accent3"/>
          </a:solidFill>
          <a:ln>
            <a:noFill/>
          </a:ln>
        </p:spPr>
        <p:txBody>
          <a:bodyPr vert="horz" wrap="square" lIns="121920" tIns="60960" rIns="121920" bIns="60960" numCol="1" anchor="t" anchorCtr="0" compatLnSpc="1"/>
          <a:p>
            <a:endParaRPr lang="zh-CN" altLang="en-US" sz="2400"/>
          </a:p>
        </p:txBody>
      </p:sp>
      <p:sp>
        <p:nvSpPr>
          <p:cNvPr id="29" name="Freeform 17"/>
          <p:cNvSpPr>
            <a:spLocks noEditPoints="1"/>
          </p:cNvSpPr>
          <p:nvPr/>
        </p:nvSpPr>
        <p:spPr bwMode="auto">
          <a:xfrm>
            <a:off x="6150381" y="290337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30" name="Oval 18"/>
          <p:cNvSpPr>
            <a:spLocks noChangeArrowheads="1"/>
          </p:cNvSpPr>
          <p:nvPr/>
        </p:nvSpPr>
        <p:spPr bwMode="auto">
          <a:xfrm>
            <a:off x="6435183" y="3189954"/>
            <a:ext cx="863308" cy="868647"/>
          </a:xfrm>
          <a:prstGeom prst="ellipse">
            <a:avLst/>
          </a:prstGeom>
          <a:solidFill>
            <a:schemeClr val="accent4"/>
          </a:solidFill>
          <a:ln>
            <a:noFill/>
          </a:ln>
        </p:spPr>
        <p:txBody>
          <a:bodyPr vert="horz" wrap="square" lIns="121920" tIns="60960" rIns="121920" bIns="60960" numCol="1" anchor="t" anchorCtr="0" compatLnSpc="1"/>
          <a:p>
            <a:endParaRPr lang="zh-CN" altLang="en-US" sz="2400"/>
          </a:p>
        </p:txBody>
      </p:sp>
      <p:sp>
        <p:nvSpPr>
          <p:cNvPr id="34" name="Freeform 22"/>
          <p:cNvSpPr>
            <a:spLocks noEditPoints="1"/>
          </p:cNvSpPr>
          <p:nvPr/>
        </p:nvSpPr>
        <p:spPr bwMode="auto">
          <a:xfrm>
            <a:off x="4508698" y="1637806"/>
            <a:ext cx="350664" cy="338203"/>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6" name="Freeform 24"/>
          <p:cNvSpPr>
            <a:spLocks noEditPoints="1"/>
          </p:cNvSpPr>
          <p:nvPr/>
        </p:nvSpPr>
        <p:spPr bwMode="auto">
          <a:xfrm>
            <a:off x="6691720" y="1641366"/>
            <a:ext cx="350664" cy="331083"/>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7" name="Freeform 25"/>
          <p:cNvSpPr>
            <a:spLocks noEditPoints="1"/>
          </p:cNvSpPr>
          <p:nvPr/>
        </p:nvSpPr>
        <p:spPr bwMode="auto">
          <a:xfrm>
            <a:off x="4508482" y="3448056"/>
            <a:ext cx="350664" cy="35244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8" name="Freeform 26"/>
          <p:cNvSpPr>
            <a:spLocks noEditPoints="1"/>
          </p:cNvSpPr>
          <p:nvPr/>
        </p:nvSpPr>
        <p:spPr bwMode="auto">
          <a:xfrm>
            <a:off x="6677265" y="3433816"/>
            <a:ext cx="379144" cy="380923"/>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0" name="Rectangle 24"/>
          <p:cNvSpPr>
            <a:spLocks noChangeArrowheads="1"/>
          </p:cNvSpPr>
          <p:nvPr/>
        </p:nvSpPr>
        <p:spPr bwMode="auto">
          <a:xfrm>
            <a:off x="1481455" y="1487170"/>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通用方案</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适用于</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Service Mesh,Java</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生态</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Rectangle 24"/>
          <p:cNvSpPr>
            <a:spLocks noChangeArrowheads="1"/>
          </p:cNvSpPr>
          <p:nvPr/>
        </p:nvSpPr>
        <p:spPr bwMode="auto">
          <a:xfrm>
            <a:off x="8112760" y="1420495"/>
            <a:ext cx="175958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可靠性无法保证</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未经过大规模验证</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9" name="Rectangle 24"/>
          <p:cNvSpPr>
            <a:spLocks noChangeArrowheads="1"/>
          </p:cNvSpPr>
          <p:nvPr/>
        </p:nvSpPr>
        <p:spPr bwMode="auto">
          <a:xfrm>
            <a:off x="1534160" y="3366135"/>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en-US" altLang="zh-CN"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CAP</a:t>
            </a: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理论</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CP</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模型，</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Raft+Gossip</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算法，数据最终一致性</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1" name="Rectangle 24"/>
          <p:cNvSpPr>
            <a:spLocks noChangeArrowheads="1"/>
          </p:cNvSpPr>
          <p:nvPr/>
        </p:nvSpPr>
        <p:spPr bwMode="auto">
          <a:xfrm>
            <a:off x="8215630" y="3188970"/>
            <a:ext cx="175958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非</a:t>
            </a:r>
            <a:r>
              <a:rPr lang="en-US" altLang="zh-CN"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Java</a:t>
            </a: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生态</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维护和</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问题排查困难</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040765" y="6433820"/>
            <a:ext cx="10173335" cy="306705"/>
          </a:xfrm>
          <a:prstGeom prst="rect">
            <a:avLst/>
          </a:prstGeom>
          <a:noFill/>
        </p:spPr>
        <p:txBody>
          <a:bodyPr wrap="square" rtlCol="0">
            <a:spAutoFit/>
          </a:bodyPr>
          <a:p>
            <a:r>
              <a:rPr lang="zh-CN" altLang="en-US" sz="1400" i="1">
                <a:latin typeface="微软雅黑" panose="020B0503020204020204" charset="-122"/>
                <a:ea typeface="微软雅黑" panose="020B0503020204020204" charset="-122"/>
              </a:rPr>
              <a:t>使用场景：目前社区较为活跃，如果有CP的需要，可以尝试一下；</a:t>
            </a:r>
            <a:endParaRPr lang="zh-CN" altLang="en-US" sz="1400" i="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7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70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16" fill="hold" grpId="1" nodeType="withEffect">
                                  <p:stCondLst>
                                    <p:cond delay="7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8" presetClass="emph" presetSubtype="0" repeatCount="indefinite" fill="hold" grpId="0" nodeType="withEffect">
                                  <p:stCondLst>
                                    <p:cond delay="700"/>
                                  </p:stCondLst>
                                  <p:childTnLst>
                                    <p:animRot by="21600000">
                                      <p:cBhvr>
                                        <p:cTn id="31" dur="2000" fill="hold"/>
                                        <p:tgtEl>
                                          <p:spTgt spid="5"/>
                                        </p:tgtEl>
                                        <p:attrNameLst>
                                          <p:attrName>r</p:attrName>
                                        </p:attrNameLst>
                                      </p:cBhvr>
                                    </p:animRot>
                                  </p:childTnLst>
                                </p:cTn>
                              </p:par>
                              <p:par>
                                <p:cTn id="32" presetID="53" presetClass="entr" presetSubtype="16" fill="hold" grpId="0" nodeType="withEffect">
                                  <p:stCondLst>
                                    <p:cond delay="70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par>
                                <p:cTn id="37" presetID="8" presetClass="emph" presetSubtype="0" repeatCount="indefinite" fill="hold" grpId="1" nodeType="withEffect">
                                  <p:stCondLst>
                                    <p:cond delay="700"/>
                                  </p:stCondLst>
                                  <p:childTnLst>
                                    <p:animRot by="-21600000">
                                      <p:cBhvr>
                                        <p:cTn id="38" dur="2000" fill="hold"/>
                                        <p:tgtEl>
                                          <p:spTgt spid="25"/>
                                        </p:tgtEl>
                                        <p:attrNameLst>
                                          <p:attrName>r</p:attrName>
                                        </p:attrNameLst>
                                      </p:cBhvr>
                                    </p:animRot>
                                  </p:childTnLst>
                                </p:cTn>
                              </p:par>
                              <p:par>
                                <p:cTn id="39" presetID="53" presetClass="entr" presetSubtype="16" fill="hold" grpId="0" nodeType="withEffect">
                                  <p:stCondLst>
                                    <p:cond delay="70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53" presetClass="entr" presetSubtype="16" fill="hold" grpId="0" nodeType="withEffect">
                                  <p:stCondLst>
                                    <p:cond delay="70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grpId="0" nodeType="withEffect">
                                  <p:stCondLst>
                                    <p:cond delay="70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animEffect transition="in" filter="fade">
                                      <p:cBhvr>
                                        <p:cTn id="53" dur="500"/>
                                        <p:tgtEl>
                                          <p:spTgt spid="27"/>
                                        </p:tgtEl>
                                      </p:cBhvr>
                                    </p:animEffect>
                                  </p:childTnLst>
                                </p:cTn>
                              </p:par>
                              <p:par>
                                <p:cTn id="54" presetID="8" presetClass="emph" presetSubtype="0" repeatCount="indefinite" fill="hold" grpId="1" nodeType="withEffect">
                                  <p:stCondLst>
                                    <p:cond delay="700"/>
                                  </p:stCondLst>
                                  <p:childTnLst>
                                    <p:animRot by="21600000">
                                      <p:cBhvr>
                                        <p:cTn id="55" dur="2000" fill="hold"/>
                                        <p:tgtEl>
                                          <p:spTgt spid="27"/>
                                        </p:tgtEl>
                                        <p:attrNameLst>
                                          <p:attrName>r</p:attrName>
                                        </p:attrNameLst>
                                      </p:cBhvr>
                                    </p:animRot>
                                  </p:childTnLst>
                                </p:cTn>
                              </p:par>
                              <p:par>
                                <p:cTn id="56" presetID="53" presetClass="entr" presetSubtype="16" fill="hold" grpId="0" nodeType="withEffect">
                                  <p:stCondLst>
                                    <p:cond delay="7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70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fltVal val="0"/>
                                          </p:val>
                                        </p:tav>
                                        <p:tav tm="100000">
                                          <p:val>
                                            <p:strVal val="#ppt_h"/>
                                          </p:val>
                                        </p:tav>
                                      </p:tavLst>
                                    </p:anim>
                                    <p:animEffect transition="in" filter="fade">
                                      <p:cBhvr>
                                        <p:cTn id="65" dur="500"/>
                                        <p:tgtEl>
                                          <p:spTgt spid="37"/>
                                        </p:tgtEl>
                                      </p:cBhvr>
                                    </p:animEffect>
                                  </p:childTnLst>
                                </p:cTn>
                              </p:par>
                              <p:par>
                                <p:cTn id="66" presetID="53" presetClass="entr" presetSubtype="16" fill="hold" grpId="0" nodeType="withEffect">
                                  <p:stCondLst>
                                    <p:cond delay="700"/>
                                  </p:stCondLst>
                                  <p:childTnLst>
                                    <p:set>
                                      <p:cBhvr>
                                        <p:cTn id="67" dur="1" fill="hold">
                                          <p:stCondLst>
                                            <p:cond delay="0"/>
                                          </p:stCondLst>
                                        </p:cTn>
                                        <p:tgtEl>
                                          <p:spTgt spid="29"/>
                                        </p:tgtEl>
                                        <p:attrNameLst>
                                          <p:attrName>style.visibility</p:attrName>
                                        </p:attrNameLst>
                                      </p:cBhvr>
                                      <p:to>
                                        <p:strVal val="visible"/>
                                      </p:to>
                                    </p:set>
                                    <p:anim calcmode="lin" valueType="num">
                                      <p:cBhvr>
                                        <p:cTn id="68" dur="500" fill="hold"/>
                                        <p:tgtEl>
                                          <p:spTgt spid="29"/>
                                        </p:tgtEl>
                                        <p:attrNameLst>
                                          <p:attrName>ppt_w</p:attrName>
                                        </p:attrNameLst>
                                      </p:cBhvr>
                                      <p:tavLst>
                                        <p:tav tm="0">
                                          <p:val>
                                            <p:fltVal val="0"/>
                                          </p:val>
                                        </p:tav>
                                        <p:tav tm="100000">
                                          <p:val>
                                            <p:strVal val="#ppt_w"/>
                                          </p:val>
                                        </p:tav>
                                      </p:tavLst>
                                    </p:anim>
                                    <p:anim calcmode="lin" valueType="num">
                                      <p:cBhvr>
                                        <p:cTn id="69" dur="500" fill="hold"/>
                                        <p:tgtEl>
                                          <p:spTgt spid="29"/>
                                        </p:tgtEl>
                                        <p:attrNameLst>
                                          <p:attrName>ppt_h</p:attrName>
                                        </p:attrNameLst>
                                      </p:cBhvr>
                                      <p:tavLst>
                                        <p:tav tm="0">
                                          <p:val>
                                            <p:fltVal val="0"/>
                                          </p:val>
                                        </p:tav>
                                        <p:tav tm="100000">
                                          <p:val>
                                            <p:strVal val="#ppt_h"/>
                                          </p:val>
                                        </p:tav>
                                      </p:tavLst>
                                    </p:anim>
                                    <p:animEffect transition="in" filter="fade">
                                      <p:cBhvr>
                                        <p:cTn id="70" dur="500"/>
                                        <p:tgtEl>
                                          <p:spTgt spid="29"/>
                                        </p:tgtEl>
                                      </p:cBhvr>
                                    </p:animEffect>
                                  </p:childTnLst>
                                </p:cTn>
                              </p:par>
                              <p:par>
                                <p:cTn id="71" presetID="8" presetClass="emph" presetSubtype="0" repeatCount="indefinite" fill="hold" grpId="1" nodeType="withEffect">
                                  <p:stCondLst>
                                    <p:cond delay="700"/>
                                  </p:stCondLst>
                                  <p:childTnLst>
                                    <p:animRot by="-21600000">
                                      <p:cBhvr>
                                        <p:cTn id="72" dur="2000" fill="hold"/>
                                        <p:tgtEl>
                                          <p:spTgt spid="29"/>
                                        </p:tgtEl>
                                        <p:attrNameLst>
                                          <p:attrName>r</p:attrName>
                                        </p:attrNameLst>
                                      </p:cBhvr>
                                    </p:animRot>
                                  </p:childTnLst>
                                </p:cTn>
                              </p:par>
                              <p:par>
                                <p:cTn id="73" presetID="53" presetClass="entr" presetSubtype="16" fill="hold" grpId="0" nodeType="withEffect">
                                  <p:stCondLst>
                                    <p:cond delay="70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par>
                                <p:cTn id="78" presetID="53" presetClass="entr" presetSubtype="16" fill="hold" grpId="0" nodeType="withEffect">
                                  <p:stCondLst>
                                    <p:cond delay="70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Effect transition="in" filter="fade">
                                      <p:cBhvr>
                                        <p:cTn id="82" dur="500"/>
                                        <p:tgtEl>
                                          <p:spTgt spid="38"/>
                                        </p:tgtEl>
                                      </p:cBhvr>
                                    </p:animEffect>
                                  </p:childTnLst>
                                </p:cTn>
                              </p:par>
                              <p:par>
                                <p:cTn id="83" presetID="47" presetClass="entr" presetSubtype="0" fill="hold" grpId="0" nodeType="withEffect">
                                  <p:stCondLst>
                                    <p:cond delay="17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anim calcmode="lin" valueType="num">
                                      <p:cBhvr>
                                        <p:cTn id="86" dur="500" fill="hold"/>
                                        <p:tgtEl>
                                          <p:spTgt spid="50"/>
                                        </p:tgtEl>
                                        <p:attrNameLst>
                                          <p:attrName>ppt_x</p:attrName>
                                        </p:attrNameLst>
                                      </p:cBhvr>
                                      <p:tavLst>
                                        <p:tav tm="0">
                                          <p:val>
                                            <p:strVal val="#ppt_x"/>
                                          </p:val>
                                        </p:tav>
                                        <p:tav tm="100000">
                                          <p:val>
                                            <p:strVal val="#ppt_x"/>
                                          </p:val>
                                        </p:tav>
                                      </p:tavLst>
                                    </p:anim>
                                    <p:anim calcmode="lin" valueType="num">
                                      <p:cBhvr>
                                        <p:cTn id="87" dur="500" fill="hold"/>
                                        <p:tgtEl>
                                          <p:spTgt spid="50"/>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1700"/>
                                  </p:stCondLst>
                                  <p:childTnLst>
                                    <p:set>
                                      <p:cBhvr>
                                        <p:cTn id="89" dur="1" fill="hold">
                                          <p:stCondLst>
                                            <p:cond delay="0"/>
                                          </p:stCondLst>
                                        </p:cTn>
                                        <p:tgtEl>
                                          <p:spTgt spid="8"/>
                                        </p:tgtEl>
                                        <p:attrNameLst>
                                          <p:attrName>style.visibility</p:attrName>
                                        </p:attrNameLst>
                                      </p:cBhvr>
                                      <p:to>
                                        <p:strVal val="visible"/>
                                      </p:to>
                                    </p:set>
                                    <p:animEffect transition="in" filter="fade">
                                      <p:cBhvr>
                                        <p:cTn id="90" dur="500"/>
                                        <p:tgtEl>
                                          <p:spTgt spid="8"/>
                                        </p:tgtEl>
                                      </p:cBhvr>
                                    </p:animEffect>
                                    <p:anim calcmode="lin" valueType="num">
                                      <p:cBhvr>
                                        <p:cTn id="91" dur="500" fill="hold"/>
                                        <p:tgtEl>
                                          <p:spTgt spid="8"/>
                                        </p:tgtEl>
                                        <p:attrNameLst>
                                          <p:attrName>ppt_x</p:attrName>
                                        </p:attrNameLst>
                                      </p:cBhvr>
                                      <p:tavLst>
                                        <p:tav tm="0">
                                          <p:val>
                                            <p:strVal val="#ppt_x"/>
                                          </p:val>
                                        </p:tav>
                                        <p:tav tm="100000">
                                          <p:val>
                                            <p:strVal val="#ppt_x"/>
                                          </p:val>
                                        </p:tav>
                                      </p:tavLst>
                                    </p:anim>
                                    <p:anim calcmode="lin" valueType="num">
                                      <p:cBhvr>
                                        <p:cTn id="92" dur="500" fill="hold"/>
                                        <p:tgtEl>
                                          <p:spTgt spid="8"/>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170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500"/>
                                        <p:tgtEl>
                                          <p:spTgt spid="9"/>
                                        </p:tgtEl>
                                      </p:cBhvr>
                                    </p:animEffect>
                                    <p:anim calcmode="lin" valueType="num">
                                      <p:cBhvr>
                                        <p:cTn id="96" dur="500" fill="hold"/>
                                        <p:tgtEl>
                                          <p:spTgt spid="9"/>
                                        </p:tgtEl>
                                        <p:attrNameLst>
                                          <p:attrName>ppt_x</p:attrName>
                                        </p:attrNameLst>
                                      </p:cBhvr>
                                      <p:tavLst>
                                        <p:tav tm="0">
                                          <p:val>
                                            <p:strVal val="#ppt_x"/>
                                          </p:val>
                                        </p:tav>
                                        <p:tav tm="100000">
                                          <p:val>
                                            <p:strVal val="#ppt_x"/>
                                          </p:val>
                                        </p:tav>
                                      </p:tavLst>
                                    </p:anim>
                                    <p:anim calcmode="lin" valueType="num">
                                      <p:cBhvr>
                                        <p:cTn id="97" dur="500" fill="hold"/>
                                        <p:tgtEl>
                                          <p:spTgt spid="9"/>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170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500"/>
                                        <p:tgtEl>
                                          <p:spTgt spid="11"/>
                                        </p:tgtEl>
                                      </p:cBhvr>
                                    </p:animEffect>
                                    <p:anim calcmode="lin" valueType="num">
                                      <p:cBhvr>
                                        <p:cTn id="101" dur="500" fill="hold"/>
                                        <p:tgtEl>
                                          <p:spTgt spid="11"/>
                                        </p:tgtEl>
                                        <p:attrNameLst>
                                          <p:attrName>ppt_x</p:attrName>
                                        </p:attrNameLst>
                                      </p:cBhvr>
                                      <p:tavLst>
                                        <p:tav tm="0">
                                          <p:val>
                                            <p:strVal val="#ppt_x"/>
                                          </p:val>
                                        </p:tav>
                                        <p:tav tm="100000">
                                          <p:val>
                                            <p:strVal val="#ppt_x"/>
                                          </p:val>
                                        </p:tav>
                                      </p:tavLst>
                                    </p:anim>
                                    <p:anim calcmode="lin" valueType="num">
                                      <p:cBhvr>
                                        <p:cTn id="102"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5" grpId="1" bldLvl="0" animBg="1"/>
      <p:bldP spid="21" grpId="0" bldLvl="0" animBg="1"/>
      <p:bldP spid="25" grpId="0" bldLvl="0" animBg="1"/>
      <p:bldP spid="25" grpId="1" bldLvl="0" animBg="1"/>
      <p:bldP spid="26" grpId="0" bldLvl="0" animBg="1"/>
      <p:bldP spid="27" grpId="0" bldLvl="0" animBg="1"/>
      <p:bldP spid="27" grpId="1" bldLvl="0" animBg="1"/>
      <p:bldP spid="28" grpId="0" bldLvl="0" animBg="1"/>
      <p:bldP spid="29" grpId="0" bldLvl="0" animBg="1"/>
      <p:bldP spid="29" grpId="1" bldLvl="0" animBg="1"/>
      <p:bldP spid="30" grpId="0" bldLvl="0" animBg="1"/>
      <p:bldP spid="34" grpId="0" bldLvl="0" animBg="1"/>
      <p:bldP spid="36" grpId="0" bldLvl="0" animBg="1"/>
      <p:bldP spid="37" grpId="0" bldLvl="0" animBg="1"/>
      <p:bldP spid="38" grpId="0" bldLvl="0" animBg="1"/>
      <p:bldP spid="50"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86295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a:t>
            </a:r>
            <a:r>
              <a:rPr lang="zh-CN" altLang="en-US" sz="2400" dirty="0">
                <a:solidFill>
                  <a:srgbClr val="0297F0"/>
                </a:solidFill>
                <a:latin typeface="微软雅黑" panose="020B0503020204020204" charset="-122"/>
                <a:ea typeface="微软雅黑" panose="020B0503020204020204" charset="-122"/>
              </a:rPr>
              <a:t>服务发现基本模式</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矩形 2"/>
          <p:cNvSpPr/>
          <p:nvPr/>
        </p:nvSpPr>
        <p:spPr>
          <a:xfrm>
            <a:off x="415636" y="1401288"/>
            <a:ext cx="11357377" cy="1015663"/>
          </a:xfrm>
          <a:prstGeom prst="rect">
            <a:avLst/>
          </a:prstGeom>
        </p:spPr>
        <p:txBody>
          <a:bodyPr wrap="square">
            <a:spAutoFit/>
          </a:bodyPr>
          <a:lstStyle/>
          <a:p>
            <a:pPr>
              <a:buFont typeface="Arial" panose="020B0604020202020204" pitchFamily="34" charset="0"/>
              <a:buChar char="•"/>
            </a:pPr>
            <a:endParaRPr lang="en-US" altLang="zh-CN" sz="2000" b="0" i="0" dirty="0">
              <a:solidFill>
                <a:srgbClr val="333333"/>
              </a:solidFill>
              <a:effectLst/>
              <a:latin typeface="pingfang SC"/>
            </a:endParaRPr>
          </a:p>
          <a:p>
            <a:pPr>
              <a:buFont typeface="Arial" panose="020B0604020202020204" pitchFamily="34" charset="0"/>
              <a:buChar char="•"/>
            </a:pPr>
            <a:endParaRPr lang="en-US" altLang="zh-CN" sz="2000" dirty="0">
              <a:solidFill>
                <a:srgbClr val="333333"/>
              </a:solidFill>
              <a:latin typeface="pingfang SC"/>
            </a:endParaRPr>
          </a:p>
          <a:p>
            <a:pPr>
              <a:buFont typeface="Arial" panose="020B0604020202020204" pitchFamily="34" charset="0"/>
              <a:buChar char="•"/>
            </a:pPr>
            <a:endParaRPr lang="zh-CN" altLang="en-US" sz="2000" b="0" i="0" dirty="0">
              <a:solidFill>
                <a:srgbClr val="333333"/>
              </a:solidFill>
              <a:effectLst/>
              <a:latin typeface="pingfang SC"/>
            </a:endParaRPr>
          </a:p>
        </p:txBody>
      </p:sp>
      <p:sp>
        <p:nvSpPr>
          <p:cNvPr id="10" name="矩形 9"/>
          <p:cNvSpPr/>
          <p:nvPr/>
        </p:nvSpPr>
        <p:spPr>
          <a:xfrm>
            <a:off x="415636" y="1295279"/>
            <a:ext cx="11115735" cy="1508105"/>
          </a:xfrm>
          <a:prstGeom prst="rect">
            <a:avLst/>
          </a:prstGeom>
        </p:spPr>
        <p:txBody>
          <a:bodyPr wrap="square">
            <a:spAutoFit/>
          </a:bodyPr>
          <a:lstStyle/>
          <a:p>
            <a:endParaRPr lang="en-US" altLang="zh-CN" sz="2000" dirty="0"/>
          </a:p>
          <a:p>
            <a:endParaRPr lang="en-US" altLang="zh-CN" dirty="0"/>
          </a:p>
          <a:p>
            <a:endParaRPr lang="en-US" altLang="zh-CN" dirty="0"/>
          </a:p>
          <a:p>
            <a:endParaRPr lang="en-US" altLang="zh-CN" dirty="0"/>
          </a:p>
          <a:p>
            <a:endParaRPr lang="zh-CN" altLang="en-US" dirty="0"/>
          </a:p>
        </p:txBody>
      </p:sp>
      <p:sp>
        <p:nvSpPr>
          <p:cNvPr id="7" name="矩形 6"/>
          <p:cNvSpPr/>
          <p:nvPr/>
        </p:nvSpPr>
        <p:spPr>
          <a:xfrm>
            <a:off x="1253490" y="2049780"/>
            <a:ext cx="2030095" cy="151828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latin typeface="微软雅黑" panose="020B0503020204020204" charset="-122"/>
                <a:ea typeface="微软雅黑" panose="020B0503020204020204" charset="-122"/>
              </a:rPr>
              <a:t>服务器启动</a:t>
            </a:r>
            <a:endParaRPr lang="zh-CN" altLang="en-US" sz="2000" b="1">
              <a:latin typeface="微软雅黑" panose="020B0503020204020204" charset="-122"/>
              <a:ea typeface="微软雅黑" panose="020B0503020204020204" charset="-122"/>
            </a:endParaRPr>
          </a:p>
        </p:txBody>
      </p:sp>
      <p:sp>
        <p:nvSpPr>
          <p:cNvPr id="4" name="矩形 3"/>
          <p:cNvSpPr/>
          <p:nvPr/>
        </p:nvSpPr>
        <p:spPr>
          <a:xfrm>
            <a:off x="8271510" y="2049780"/>
            <a:ext cx="2028825" cy="1518920"/>
          </a:xfrm>
          <a:prstGeom prst="rect">
            <a:avLst/>
          </a:prstGeom>
          <a:solidFill>
            <a:srgbClr val="47A97E"/>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latin typeface="微软雅黑" panose="020B0503020204020204" charset="-122"/>
                <a:ea typeface="微软雅黑" panose="020B0503020204020204" charset="-122"/>
              </a:rPr>
              <a:t>服务端注册</a:t>
            </a:r>
            <a:endParaRPr lang="zh-CN" altLang="en-US" sz="2000" b="1">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572635" y="2040255"/>
            <a:ext cx="2075815" cy="1528445"/>
          </a:xfrm>
          <a:prstGeom prst="rect">
            <a:avLst/>
          </a:prstGeom>
        </p:spPr>
      </p:pic>
      <p:sp>
        <p:nvSpPr>
          <p:cNvPr id="6" name="椭圆 5"/>
          <p:cNvSpPr/>
          <p:nvPr/>
        </p:nvSpPr>
        <p:spPr>
          <a:xfrm>
            <a:off x="915035" y="4420870"/>
            <a:ext cx="490220" cy="471170"/>
          </a:xfrm>
          <a:prstGeom prst="ellipse">
            <a:avLst/>
          </a:prstGeom>
          <a:solidFill>
            <a:srgbClr val="9BBB5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charset="-122"/>
                <a:ea typeface="微软雅黑" panose="020B0503020204020204" charset="-122"/>
              </a:rPr>
              <a:t>01</a:t>
            </a:r>
            <a:endParaRPr lang="en-US" altLang="zh-CN" sz="1000">
              <a:latin typeface="微软雅黑" panose="020B0503020204020204" charset="-122"/>
              <a:ea typeface="微软雅黑" panose="020B0503020204020204" charset="-122"/>
            </a:endParaRPr>
          </a:p>
        </p:txBody>
      </p:sp>
      <p:sp>
        <p:nvSpPr>
          <p:cNvPr id="8" name="文本框 7"/>
          <p:cNvSpPr txBox="1"/>
          <p:nvPr/>
        </p:nvSpPr>
        <p:spPr>
          <a:xfrm>
            <a:off x="1471930" y="4472305"/>
            <a:ext cx="1713230" cy="368300"/>
          </a:xfrm>
          <a:prstGeom prst="rect">
            <a:avLst/>
          </a:prstGeom>
          <a:noFill/>
        </p:spPr>
        <p:txBody>
          <a:bodyPr wrap="square" rtlCol="0">
            <a:spAutoFit/>
          </a:bodyPr>
          <a:p>
            <a:r>
              <a:rPr lang="zh-CN" altLang="en-US" b="1"/>
              <a:t>启动注册中心</a:t>
            </a:r>
            <a:endParaRPr lang="zh-CN" altLang="en-US" b="1"/>
          </a:p>
        </p:txBody>
      </p:sp>
      <p:sp>
        <p:nvSpPr>
          <p:cNvPr id="9" name="椭圆 8"/>
          <p:cNvSpPr/>
          <p:nvPr/>
        </p:nvSpPr>
        <p:spPr>
          <a:xfrm>
            <a:off x="4371975" y="4472305"/>
            <a:ext cx="490220" cy="471170"/>
          </a:xfrm>
          <a:prstGeom prst="ellipse">
            <a:avLst/>
          </a:prstGeom>
          <a:solidFill>
            <a:srgbClr val="6ABEA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charset="-122"/>
                <a:ea typeface="微软雅黑" panose="020B0503020204020204" charset="-122"/>
              </a:rPr>
              <a:t>01</a:t>
            </a:r>
            <a:endParaRPr lang="en-US" altLang="zh-CN" sz="1000">
              <a:latin typeface="微软雅黑" panose="020B0503020204020204" charset="-122"/>
              <a:ea typeface="微软雅黑" panose="020B0503020204020204" charset="-122"/>
            </a:endParaRPr>
          </a:p>
        </p:txBody>
      </p:sp>
      <p:sp>
        <p:nvSpPr>
          <p:cNvPr id="11" name="文本框 10"/>
          <p:cNvSpPr txBox="1"/>
          <p:nvPr/>
        </p:nvSpPr>
        <p:spPr>
          <a:xfrm>
            <a:off x="4935220" y="4523740"/>
            <a:ext cx="1918335" cy="368300"/>
          </a:xfrm>
          <a:prstGeom prst="rect">
            <a:avLst/>
          </a:prstGeom>
          <a:noFill/>
        </p:spPr>
        <p:txBody>
          <a:bodyPr wrap="square" rtlCol="0">
            <a:spAutoFit/>
          </a:bodyPr>
          <a:p>
            <a:r>
              <a:rPr lang="zh-CN" altLang="en-US" b="1"/>
              <a:t>增加客户端依赖</a:t>
            </a:r>
            <a:endParaRPr lang="zh-CN" altLang="en-US" b="1"/>
          </a:p>
        </p:txBody>
      </p:sp>
      <p:sp>
        <p:nvSpPr>
          <p:cNvPr id="12" name="椭圆 11"/>
          <p:cNvSpPr/>
          <p:nvPr/>
        </p:nvSpPr>
        <p:spPr>
          <a:xfrm>
            <a:off x="8110855" y="4369435"/>
            <a:ext cx="490220" cy="471170"/>
          </a:xfrm>
          <a:prstGeom prst="ellipse">
            <a:avLst/>
          </a:prstGeom>
          <a:solidFill>
            <a:srgbClr val="47A97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微软雅黑" panose="020B0503020204020204" charset="-122"/>
                <a:ea typeface="微软雅黑" panose="020B0503020204020204" charset="-122"/>
              </a:rPr>
              <a:t>01</a:t>
            </a:r>
            <a:endParaRPr lang="en-US" altLang="zh-CN" sz="1000">
              <a:latin typeface="微软雅黑" panose="020B0503020204020204" charset="-122"/>
              <a:ea typeface="微软雅黑" panose="020B0503020204020204" charset="-122"/>
            </a:endParaRPr>
          </a:p>
        </p:txBody>
      </p:sp>
      <p:sp>
        <p:nvSpPr>
          <p:cNvPr id="13" name="文本框 12"/>
          <p:cNvSpPr txBox="1"/>
          <p:nvPr/>
        </p:nvSpPr>
        <p:spPr>
          <a:xfrm>
            <a:off x="8667750" y="4420870"/>
            <a:ext cx="1713230" cy="368300"/>
          </a:xfrm>
          <a:prstGeom prst="rect">
            <a:avLst/>
          </a:prstGeom>
          <a:noFill/>
        </p:spPr>
        <p:txBody>
          <a:bodyPr wrap="square" rtlCol="0">
            <a:spAutoFit/>
          </a:bodyPr>
          <a:p>
            <a:r>
              <a:rPr lang="zh-CN" altLang="en-US" b="1"/>
              <a:t>注册客户端</a:t>
            </a:r>
            <a:endParaRPr lang="zh-CN" altLang="en-US" b="1"/>
          </a:p>
        </p:txBody>
      </p:sp>
      <p:sp>
        <p:nvSpPr>
          <p:cNvPr id="14" name="文本框 13"/>
          <p:cNvSpPr txBox="1"/>
          <p:nvPr/>
        </p:nvSpPr>
        <p:spPr>
          <a:xfrm>
            <a:off x="968375" y="5161280"/>
            <a:ext cx="2803525" cy="306705"/>
          </a:xfrm>
          <a:prstGeom prst="rect">
            <a:avLst/>
          </a:prstGeom>
          <a:noFill/>
        </p:spPr>
        <p:txBody>
          <a:bodyPr wrap="square" rtlCol="0">
            <a:spAutoFit/>
          </a:bodyPr>
          <a:p>
            <a:r>
              <a:rPr lang="en-US" altLang="zh-CN" sz="1400">
                <a:latin typeface="微软雅黑" panose="020B0503020204020204" charset="-122"/>
                <a:ea typeface="微软雅黑" panose="020B0503020204020204" charset="-122"/>
              </a:rPr>
              <a:t>Eureka/Zookeeper/Consul</a:t>
            </a:r>
            <a:endParaRPr lang="en-US" altLang="zh-CN" sz="1400">
              <a:latin typeface="微软雅黑" panose="020B0503020204020204" charset="-122"/>
              <a:ea typeface="微软雅黑" panose="020B0503020204020204" charset="-122"/>
            </a:endParaRPr>
          </a:p>
        </p:txBody>
      </p:sp>
      <p:sp>
        <p:nvSpPr>
          <p:cNvPr id="15" name="文本框 14"/>
          <p:cNvSpPr txBox="1"/>
          <p:nvPr/>
        </p:nvSpPr>
        <p:spPr>
          <a:xfrm>
            <a:off x="4371975" y="5161280"/>
            <a:ext cx="2803525" cy="306705"/>
          </a:xfrm>
          <a:prstGeom prst="rect">
            <a:avLst/>
          </a:prstGeom>
          <a:noFill/>
        </p:spPr>
        <p:txBody>
          <a:bodyPr wrap="square" rtlCol="0">
            <a:spAutoFit/>
          </a:bodyPr>
          <a:p>
            <a:r>
              <a:rPr lang="en-US" altLang="zh-CN" sz="1400">
                <a:latin typeface="微软雅黑" panose="020B0503020204020204" charset="-122"/>
                <a:ea typeface="微软雅黑" panose="020B0503020204020204" charset="-122"/>
              </a:rPr>
              <a:t>spring-cloud-start-*</a:t>
            </a:r>
            <a:endParaRPr lang="en-US" altLang="zh-CN" sz="1400">
              <a:latin typeface="微软雅黑" panose="020B0503020204020204" charset="-122"/>
              <a:ea typeface="微软雅黑" panose="020B0503020204020204" charset="-122"/>
            </a:endParaRPr>
          </a:p>
        </p:txBody>
      </p:sp>
      <p:sp>
        <p:nvSpPr>
          <p:cNvPr id="21" name="文本框 20"/>
          <p:cNvSpPr txBox="1"/>
          <p:nvPr/>
        </p:nvSpPr>
        <p:spPr>
          <a:xfrm>
            <a:off x="8196580" y="5161280"/>
            <a:ext cx="2803525" cy="306705"/>
          </a:xfrm>
          <a:prstGeom prst="rect">
            <a:avLst/>
          </a:prstGeom>
          <a:noFill/>
        </p:spPr>
        <p:txBody>
          <a:bodyPr wrap="square" rtlCol="0">
            <a:spAutoFit/>
          </a:bodyPr>
          <a:p>
            <a:r>
              <a:rPr lang="en-US" altLang="zh-CN" sz="1400">
                <a:latin typeface="微软雅黑" panose="020B0503020204020204" charset="-122"/>
                <a:ea typeface="微软雅黑" panose="020B0503020204020204" charset="-122"/>
              </a:rPr>
              <a:t>@EnableDiscoveryClient</a:t>
            </a:r>
            <a:endParaRPr lang="en-US" altLang="zh-CN" sz="1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8627"/>
            <a:ext cx="239349" cy="576064"/>
          </a:xfrm>
          <a:prstGeom prst="rect">
            <a:avLst/>
          </a:prstGeom>
          <a:solidFill>
            <a:schemeClr val="tx1">
              <a:lumMod val="95000"/>
              <a:lumOff val="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2400">
              <a:ea typeface="阿里巴巴普惠体" panose="00020600040101010101" pitchFamily="18" charset="-122"/>
              <a:cs typeface="阿里巴巴普惠体" panose="00020600040101010101" pitchFamily="18" charset="-122"/>
            </a:endParaRPr>
          </a:p>
        </p:txBody>
      </p:sp>
      <p:sp>
        <p:nvSpPr>
          <p:cNvPr id="2" name="文本框 1"/>
          <p:cNvSpPr txBox="1"/>
          <p:nvPr/>
        </p:nvSpPr>
        <p:spPr>
          <a:xfrm>
            <a:off x="871855" y="2410460"/>
            <a:ext cx="10671810" cy="922020"/>
          </a:xfrm>
          <a:prstGeom prst="rect">
            <a:avLst/>
          </a:prstGeom>
          <a:noFill/>
        </p:spPr>
        <p:txBody>
          <a:bodyPr wrap="square" rtlCol="0">
            <a:spAutoFit/>
          </a:bodyPr>
          <a:p>
            <a:pPr algn="ctr"/>
            <a:r>
              <a:rPr lang="en-US" altLang="zh-CN" sz="5400" b="1">
                <a:latin typeface="微软雅黑" panose="020B0503020204020204" charset="-122"/>
                <a:ea typeface="微软雅黑" panose="020B0503020204020204" charset="-122"/>
              </a:rPr>
              <a:t>Alibaba Nacos Discovery</a:t>
            </a:r>
            <a:endParaRPr lang="en-US" altLang="zh-CN" sz="54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862955" cy="460375"/>
          </a:xfrm>
          <a:prstGeom prst="rect">
            <a:avLst/>
          </a:prstGeom>
          <a:noFill/>
        </p:spPr>
        <p:txBody>
          <a:bodyPr wrap="square" rtlCol="0">
            <a:spAutoFit/>
          </a:bodyPr>
          <a:lstStyle/>
          <a:p>
            <a:r>
              <a:rPr lang="en-US" sz="2400" dirty="0">
                <a:solidFill>
                  <a:srgbClr val="0297F0"/>
                </a:solidFill>
                <a:latin typeface="微软雅黑" panose="020B0503020204020204" charset="-122"/>
                <a:ea typeface="微软雅黑" panose="020B0503020204020204" charset="-122"/>
              </a:rPr>
              <a:t>Nacos</a:t>
            </a:r>
            <a:r>
              <a:rPr lang="zh-CN" altLang="en-US" sz="2400" dirty="0">
                <a:solidFill>
                  <a:srgbClr val="0297F0"/>
                </a:solidFill>
                <a:latin typeface="微软雅黑" panose="020B0503020204020204" charset="-122"/>
                <a:ea typeface="微软雅黑" panose="020B0503020204020204" charset="-122"/>
              </a:rPr>
              <a:t>生态介绍</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矩形 2"/>
          <p:cNvSpPr/>
          <p:nvPr/>
        </p:nvSpPr>
        <p:spPr>
          <a:xfrm>
            <a:off x="415636" y="1401288"/>
            <a:ext cx="11357377" cy="1015663"/>
          </a:xfrm>
          <a:prstGeom prst="rect">
            <a:avLst/>
          </a:prstGeom>
        </p:spPr>
        <p:txBody>
          <a:bodyPr wrap="square">
            <a:spAutoFit/>
          </a:bodyPr>
          <a:lstStyle/>
          <a:p>
            <a:pPr>
              <a:buFont typeface="Arial" panose="020B0604020202020204" pitchFamily="34" charset="0"/>
              <a:buChar char="•"/>
            </a:pPr>
            <a:endParaRPr lang="en-US" altLang="zh-CN" sz="2000" b="0" i="0" dirty="0">
              <a:solidFill>
                <a:srgbClr val="333333"/>
              </a:solidFill>
              <a:effectLst/>
              <a:latin typeface="pingfang SC"/>
            </a:endParaRPr>
          </a:p>
          <a:p>
            <a:pPr>
              <a:buFont typeface="Arial" panose="020B0604020202020204" pitchFamily="34" charset="0"/>
              <a:buChar char="•"/>
            </a:pPr>
            <a:endParaRPr lang="en-US" altLang="zh-CN" sz="2000" dirty="0">
              <a:solidFill>
                <a:srgbClr val="333333"/>
              </a:solidFill>
              <a:latin typeface="pingfang SC"/>
            </a:endParaRPr>
          </a:p>
          <a:p>
            <a:pPr>
              <a:buFont typeface="Arial" panose="020B0604020202020204" pitchFamily="34" charset="0"/>
              <a:buChar char="•"/>
            </a:pPr>
            <a:endParaRPr lang="zh-CN" altLang="en-US" sz="2000" b="0" i="0" dirty="0">
              <a:solidFill>
                <a:srgbClr val="333333"/>
              </a:solidFill>
              <a:effectLst/>
              <a:latin typeface="pingfang SC"/>
            </a:endParaRPr>
          </a:p>
        </p:txBody>
      </p:sp>
      <p:sp>
        <p:nvSpPr>
          <p:cNvPr id="22" name="文本框 21"/>
          <p:cNvSpPr txBox="1"/>
          <p:nvPr/>
        </p:nvSpPr>
        <p:spPr>
          <a:xfrm>
            <a:off x="689610" y="1401445"/>
            <a:ext cx="10841990" cy="2030095"/>
          </a:xfrm>
          <a:prstGeom prst="rect">
            <a:avLst/>
          </a:prstGeom>
          <a:noFill/>
        </p:spPr>
        <p:txBody>
          <a:bodyPr wrap="square" rtlCol="0" anchor="t">
            <a:spAutoFit/>
          </a:bodyPr>
          <a:p>
            <a:r>
              <a:rPr lang="en-US" altLang="zh-CN"/>
              <a:t>         </a:t>
            </a:r>
            <a:r>
              <a:rPr lang="zh-CN" altLang="en-US"/>
              <a:t>从功能特性而言，spring-cloud-alibaba-nacos-discovery 仅是 Nacos 在 Spring Cloud 服务发现的解决方案，Nacos 在 Spring Cloud 中还支持分布式配置的特性。与开源产品不同的是，</a:t>
            </a:r>
            <a:r>
              <a:rPr lang="zh-CN" altLang="en-US" b="1">
                <a:solidFill>
                  <a:srgbClr val="FF0000"/>
                </a:solidFill>
              </a:rPr>
              <a:t>Nacos 曾经历过中国特色的超大流量考验，以及巨型规模的集群实施</a:t>
            </a:r>
            <a:r>
              <a:rPr lang="zh-CN" altLang="en-US"/>
              <a:t>，无论从经验积累还是技术沉淀，现行 Spring Cloud 解决方案 都是无法比拟的。然而这并非说明它完美无缺，在内部的评估和讨论中，也发现其中差距和文化差异。为了解决这些问题，讨论将从整体架构和设计思考两个方面，介绍 Nacos 与 Spring 技术栈整合情况，以及与其他开源方案的适配思考，整体上，降低 Nacos 使用门槛，使迁移成本接近为零，达到“一次开发，到处运行”的目的。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8627"/>
            <a:ext cx="239349" cy="576064"/>
          </a:xfrm>
          <a:prstGeom prst="rect">
            <a:avLst/>
          </a:prstGeom>
          <a:solidFill>
            <a:schemeClr val="tx1">
              <a:lumMod val="95000"/>
              <a:lumOff val="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2400">
              <a:ea typeface="阿里巴巴普惠体" panose="00020600040101010101" pitchFamily="18" charset="-122"/>
              <a:cs typeface="阿里巴巴普惠体" panose="00020600040101010101" pitchFamily="18" charset="-122"/>
            </a:endParaRPr>
          </a:p>
        </p:txBody>
      </p:sp>
      <p:pic>
        <p:nvPicPr>
          <p:cNvPr id="4" name="图片 3"/>
          <p:cNvPicPr>
            <a:picLocks noChangeAspect="1"/>
          </p:cNvPicPr>
          <p:nvPr/>
        </p:nvPicPr>
        <p:blipFill>
          <a:blip r:embed="rId1"/>
          <a:stretch>
            <a:fillRect/>
          </a:stretch>
        </p:blipFill>
        <p:spPr>
          <a:xfrm>
            <a:off x="445135" y="433070"/>
            <a:ext cx="11302365" cy="6103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86295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a:t>
            </a:r>
            <a:r>
              <a:rPr lang="zh-CN" altLang="en-US" sz="2400" dirty="0">
                <a:solidFill>
                  <a:srgbClr val="0297F0"/>
                </a:solidFill>
                <a:latin typeface="微软雅黑" panose="020B0503020204020204" charset="-122"/>
                <a:ea typeface="微软雅黑" panose="020B0503020204020204" charset="-122"/>
              </a:rPr>
              <a:t>服务发现方案对比</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矩形 2"/>
          <p:cNvSpPr/>
          <p:nvPr/>
        </p:nvSpPr>
        <p:spPr>
          <a:xfrm>
            <a:off x="415636" y="1401288"/>
            <a:ext cx="11357377" cy="1015663"/>
          </a:xfrm>
          <a:prstGeom prst="rect">
            <a:avLst/>
          </a:prstGeom>
        </p:spPr>
        <p:txBody>
          <a:bodyPr wrap="square">
            <a:spAutoFit/>
          </a:bodyPr>
          <a:lstStyle/>
          <a:p>
            <a:pPr>
              <a:buFont typeface="Arial" panose="020B0604020202020204" pitchFamily="34" charset="0"/>
              <a:buChar char="•"/>
            </a:pPr>
            <a:endParaRPr lang="en-US" altLang="zh-CN" sz="2000" b="0" i="0" dirty="0">
              <a:solidFill>
                <a:srgbClr val="333333"/>
              </a:solidFill>
              <a:effectLst/>
              <a:latin typeface="pingfang SC"/>
            </a:endParaRPr>
          </a:p>
          <a:p>
            <a:pPr>
              <a:buFont typeface="Arial" panose="020B0604020202020204" pitchFamily="34" charset="0"/>
              <a:buChar char="•"/>
            </a:pPr>
            <a:endParaRPr lang="en-US" altLang="zh-CN" sz="2000" dirty="0">
              <a:solidFill>
                <a:srgbClr val="333333"/>
              </a:solidFill>
              <a:latin typeface="pingfang SC"/>
            </a:endParaRPr>
          </a:p>
          <a:p>
            <a:pPr>
              <a:buFont typeface="Arial" panose="020B0604020202020204" pitchFamily="34" charset="0"/>
              <a:buChar char="•"/>
            </a:pPr>
            <a:endParaRPr lang="zh-CN" altLang="en-US" sz="2000" b="0" i="0" dirty="0">
              <a:solidFill>
                <a:srgbClr val="333333"/>
              </a:solidFill>
              <a:effectLst/>
              <a:latin typeface="pingfang SC"/>
            </a:endParaRPr>
          </a:p>
        </p:txBody>
      </p:sp>
      <p:sp>
        <p:nvSpPr>
          <p:cNvPr id="10" name="矩形 9"/>
          <p:cNvSpPr/>
          <p:nvPr/>
        </p:nvSpPr>
        <p:spPr>
          <a:xfrm>
            <a:off x="415636" y="1295279"/>
            <a:ext cx="11115735" cy="1508105"/>
          </a:xfrm>
          <a:prstGeom prst="rect">
            <a:avLst/>
          </a:prstGeom>
        </p:spPr>
        <p:txBody>
          <a:bodyPr wrap="square">
            <a:spAutoFit/>
          </a:bodyPr>
          <a:lstStyle/>
          <a:p>
            <a:endParaRPr lang="en-US" altLang="zh-CN" sz="2000" dirty="0"/>
          </a:p>
          <a:p>
            <a:endParaRPr lang="en-US" altLang="zh-CN" dirty="0"/>
          </a:p>
          <a:p>
            <a:endParaRPr lang="en-US" altLang="zh-CN" dirty="0"/>
          </a:p>
          <a:p>
            <a:endParaRPr lang="en-US" altLang="zh-CN" dirty="0"/>
          </a:p>
          <a:p>
            <a:endParaRPr lang="zh-CN" altLang="en-US" dirty="0"/>
          </a:p>
        </p:txBody>
      </p:sp>
      <p:graphicFrame>
        <p:nvGraphicFramePr>
          <p:cNvPr id="23" name="表格 22"/>
          <p:cNvGraphicFramePr/>
          <p:nvPr>
            <p:custDataLst>
              <p:tags r:id="rId1"/>
            </p:custDataLst>
          </p:nvPr>
        </p:nvGraphicFramePr>
        <p:xfrm>
          <a:off x="788035" y="1979295"/>
          <a:ext cx="10090150" cy="2955925"/>
        </p:xfrm>
        <a:graphic>
          <a:graphicData uri="http://schemas.openxmlformats.org/drawingml/2006/table">
            <a:tbl>
              <a:tblPr firstRow="1" bandRow="1">
                <a:tableStyleId>{5C22544A-7EE6-4342-B048-85BDC9FD1C3A}</a:tableStyleId>
              </a:tblPr>
              <a:tblGrid>
                <a:gridCol w="2018030"/>
                <a:gridCol w="2018030"/>
                <a:gridCol w="2018030"/>
                <a:gridCol w="2018030"/>
                <a:gridCol w="2018030"/>
              </a:tblGrid>
              <a:tr h="591185">
                <a:tc>
                  <a:txBody>
                    <a:bodyPr/>
                    <a:p>
                      <a:pPr>
                        <a:buNone/>
                      </a:pPr>
                      <a:r>
                        <a:rPr lang="zh-CN" altLang="en-US" b="1">
                          <a:solidFill>
                            <a:srgbClr val="646464"/>
                          </a:solidFill>
                          <a:latin typeface="微软雅黑" panose="020B0503020204020204" charset="-122"/>
                          <a:ea typeface="微软雅黑" panose="020B0503020204020204" charset="-122"/>
                        </a:rPr>
                        <a:t>技术选型</a:t>
                      </a:r>
                      <a:endParaRPr lang="zh-CN" altLang="en-US" b="1">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en-US" altLang="zh-CN" b="1">
                          <a:solidFill>
                            <a:srgbClr val="646464"/>
                          </a:solidFill>
                          <a:latin typeface="微软雅黑" panose="020B0503020204020204" charset="-122"/>
                          <a:ea typeface="微软雅黑" panose="020B0503020204020204" charset="-122"/>
                          <a:cs typeface="微软雅黑" panose="020B0503020204020204" charset="-122"/>
                        </a:rPr>
                        <a:t>CAP</a:t>
                      </a:r>
                      <a:r>
                        <a:rPr lang="zh-CN" altLang="en-US" b="1">
                          <a:solidFill>
                            <a:srgbClr val="646464"/>
                          </a:solidFill>
                          <a:latin typeface="微软雅黑" panose="020B0503020204020204" charset="-122"/>
                          <a:ea typeface="微软雅黑" panose="020B0503020204020204" charset="-122"/>
                          <a:cs typeface="微软雅黑" panose="020B0503020204020204" charset="-122"/>
                        </a:rPr>
                        <a:t>模型</a:t>
                      </a:r>
                      <a:endParaRPr lang="zh-CN" altLang="en-US" b="1">
                        <a:solidFill>
                          <a:srgbClr val="646464"/>
                        </a:solidFill>
                        <a:latin typeface="微软雅黑" panose="020B0503020204020204" charset="-122"/>
                        <a:ea typeface="微软雅黑" panose="020B0503020204020204" charset="-122"/>
                        <a:cs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1">
                          <a:solidFill>
                            <a:srgbClr val="646464"/>
                          </a:solidFill>
                          <a:latin typeface="微软雅黑" panose="020B0503020204020204" charset="-122"/>
                          <a:ea typeface="微软雅黑" panose="020B0503020204020204" charset="-122"/>
                        </a:rPr>
                        <a:t>使用规模</a:t>
                      </a:r>
                      <a:endParaRPr lang="zh-CN" altLang="en-US" b="1">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1">
                          <a:solidFill>
                            <a:srgbClr val="646464"/>
                          </a:solidFill>
                          <a:latin typeface="微软雅黑" panose="020B0503020204020204" charset="-122"/>
                          <a:ea typeface="微软雅黑" panose="020B0503020204020204" charset="-122"/>
                        </a:rPr>
                        <a:t>控制台管理</a:t>
                      </a:r>
                      <a:endParaRPr lang="zh-CN" altLang="en-US" b="1">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1">
                          <a:solidFill>
                            <a:srgbClr val="646464"/>
                          </a:solidFill>
                          <a:latin typeface="微软雅黑" panose="020B0503020204020204" charset="-122"/>
                          <a:ea typeface="微软雅黑" panose="020B0503020204020204" charset="-122"/>
                        </a:rPr>
                        <a:t>社区活跃度</a:t>
                      </a:r>
                      <a:endParaRPr lang="zh-CN" altLang="en-US" b="1">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591185">
                <a:tc>
                  <a:txBody>
                    <a:bodyPr/>
                    <a:p>
                      <a:pPr>
                        <a:buNone/>
                      </a:pPr>
                      <a:r>
                        <a:rPr lang="en-US" altLang="zh-CN">
                          <a:solidFill>
                            <a:srgbClr val="646464"/>
                          </a:solidFill>
                          <a:latin typeface="微软雅黑" panose="020B0503020204020204" charset="-122"/>
                          <a:ea typeface="微软雅黑" panose="020B0503020204020204" charset="-122"/>
                        </a:rPr>
                        <a:t>Eureka</a:t>
                      </a:r>
                      <a:endParaRPr lang="en-US" altLang="zh-CN">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a:buNone/>
                      </a:pPr>
                      <a:r>
                        <a:rPr lang="en-US" altLang="zh-CN">
                          <a:solidFill>
                            <a:srgbClr val="404040"/>
                          </a:solidFill>
                          <a:latin typeface="微软雅黑" panose="020B0503020204020204" charset="-122"/>
                          <a:ea typeface="微软雅黑" panose="020B0503020204020204" charset="-122"/>
                        </a:rPr>
                        <a:t>AP</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a:buNone/>
                      </a:pPr>
                      <a:r>
                        <a:rPr lang="en-US" altLang="zh-CN">
                          <a:solidFill>
                            <a:srgbClr val="404040"/>
                          </a:solidFill>
                          <a:latin typeface="微软雅黑" panose="020B0503020204020204" charset="-122"/>
                          <a:ea typeface="微软雅黑" panose="020B0503020204020204" charset="-122"/>
                        </a:rPr>
                        <a:t>&lt;30K</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a:buNone/>
                      </a:pPr>
                      <a:r>
                        <a:rPr lang="zh-CN" altLang="en-US">
                          <a:solidFill>
                            <a:srgbClr val="404040"/>
                          </a:solidFill>
                          <a:latin typeface="微软雅黑" panose="020B0503020204020204" charset="-122"/>
                          <a:ea typeface="微软雅黑" panose="020B0503020204020204" charset="-122"/>
                        </a:rPr>
                        <a:t>支持</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a:buNone/>
                      </a:pPr>
                      <a:r>
                        <a:rPr lang="zh-CN" altLang="en-US">
                          <a:solidFill>
                            <a:srgbClr val="404040"/>
                          </a:solidFill>
                          <a:latin typeface="微软雅黑" panose="020B0503020204020204" charset="-122"/>
                          <a:ea typeface="微软雅黑" panose="020B0503020204020204" charset="-122"/>
                        </a:rPr>
                        <a:t>低</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r>
              <a:tr h="591185">
                <a:tc>
                  <a:txBody>
                    <a:bodyPr/>
                    <a:p>
                      <a:pPr>
                        <a:buNone/>
                      </a:pPr>
                      <a:r>
                        <a:rPr lang="en-US" altLang="zh-CN">
                          <a:solidFill>
                            <a:srgbClr val="646464"/>
                          </a:solidFill>
                          <a:latin typeface="微软雅黑" panose="020B0503020204020204" charset="-122"/>
                          <a:ea typeface="微软雅黑" panose="020B0503020204020204" charset="-122"/>
                        </a:rPr>
                        <a:t>Zookepper</a:t>
                      </a:r>
                      <a:endParaRPr lang="en-US" altLang="zh-CN">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c>
                  <a:txBody>
                    <a:bodyPr/>
                    <a:p>
                      <a:pPr>
                        <a:buNone/>
                      </a:pPr>
                      <a:r>
                        <a:rPr lang="en-US" altLang="zh-CN">
                          <a:solidFill>
                            <a:srgbClr val="404040"/>
                          </a:solidFill>
                          <a:latin typeface="微软雅黑" panose="020B0503020204020204" charset="-122"/>
                          <a:ea typeface="微软雅黑" panose="020B0503020204020204" charset="-122"/>
                        </a:rPr>
                        <a:t>CP</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c>
                  <a:txBody>
                    <a:bodyPr/>
                    <a:p>
                      <a:pPr>
                        <a:buNone/>
                      </a:pPr>
                      <a:r>
                        <a:rPr lang="en-US" altLang="zh-CN">
                          <a:solidFill>
                            <a:srgbClr val="404040"/>
                          </a:solidFill>
                          <a:latin typeface="微软雅黑" panose="020B0503020204020204" charset="-122"/>
                          <a:ea typeface="微软雅黑" panose="020B0503020204020204" charset="-122"/>
                        </a:rPr>
                        <a:t>&lt;20K</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c>
                  <a:txBody>
                    <a:bodyPr/>
                    <a:p>
                      <a:pPr>
                        <a:buNone/>
                      </a:pPr>
                      <a:r>
                        <a:rPr lang="zh-CN" altLang="en-US">
                          <a:solidFill>
                            <a:srgbClr val="404040"/>
                          </a:solidFill>
                          <a:latin typeface="微软雅黑" panose="020B0503020204020204" charset="-122"/>
                          <a:ea typeface="微软雅黑" panose="020B0503020204020204" charset="-122"/>
                        </a:rPr>
                        <a:t>不支持</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c>
                  <a:txBody>
                    <a:bodyPr/>
                    <a:p>
                      <a:pPr>
                        <a:buNone/>
                      </a:pPr>
                      <a:r>
                        <a:rPr lang="zh-CN" altLang="en-US">
                          <a:solidFill>
                            <a:srgbClr val="404040"/>
                          </a:solidFill>
                          <a:latin typeface="微软雅黑" panose="020B0503020204020204" charset="-122"/>
                          <a:ea typeface="微软雅黑" panose="020B0503020204020204" charset="-122"/>
                        </a:rPr>
                        <a:t>中</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2F2F2"/>
                    </a:solidFill>
                  </a:tcPr>
                </a:tc>
              </a:tr>
              <a:tr h="591185">
                <a:tc>
                  <a:txBody>
                    <a:bodyPr/>
                    <a:p>
                      <a:pPr>
                        <a:buNone/>
                      </a:pPr>
                      <a:r>
                        <a:rPr lang="en-US" altLang="zh-CN">
                          <a:solidFill>
                            <a:srgbClr val="646464"/>
                          </a:solidFill>
                          <a:latin typeface="微软雅黑" panose="020B0503020204020204" charset="-122"/>
                          <a:ea typeface="微软雅黑" panose="020B0503020204020204" charset="-122"/>
                        </a:rPr>
                        <a:t>Consul</a:t>
                      </a:r>
                      <a:endParaRPr lang="en-US" altLang="zh-CN">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a:buNone/>
                      </a:pPr>
                      <a:r>
                        <a:rPr lang="en-US" altLang="zh-CN">
                          <a:solidFill>
                            <a:srgbClr val="404040"/>
                          </a:solidFill>
                          <a:latin typeface="微软雅黑" panose="020B0503020204020204" charset="-122"/>
                          <a:ea typeface="微软雅黑" panose="020B0503020204020204" charset="-122"/>
                        </a:rPr>
                        <a:t>AP</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a:buNone/>
                      </a:pPr>
                      <a:r>
                        <a:rPr lang="en-US" altLang="zh-CN">
                          <a:solidFill>
                            <a:srgbClr val="404040"/>
                          </a:solidFill>
                          <a:latin typeface="微软雅黑" panose="020B0503020204020204" charset="-122"/>
                          <a:ea typeface="微软雅黑" panose="020B0503020204020204" charset="-122"/>
                        </a:rPr>
                        <a:t>&lt;5K</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a:buNone/>
                      </a:pPr>
                      <a:r>
                        <a:rPr lang="zh-CN" altLang="en-US">
                          <a:solidFill>
                            <a:srgbClr val="404040"/>
                          </a:solidFill>
                          <a:latin typeface="微软雅黑" panose="020B0503020204020204" charset="-122"/>
                          <a:ea typeface="微软雅黑" panose="020B0503020204020204" charset="-122"/>
                        </a:rPr>
                        <a:t>支持</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a:buNone/>
                      </a:pPr>
                      <a:r>
                        <a:rPr lang="zh-CN" altLang="en-US">
                          <a:solidFill>
                            <a:srgbClr val="404040"/>
                          </a:solidFill>
                          <a:latin typeface="微软雅黑" panose="020B0503020204020204" charset="-122"/>
                          <a:ea typeface="微软雅黑" panose="020B0503020204020204" charset="-122"/>
                        </a:rPr>
                        <a:t>高</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r>
              <a:tr h="591185">
                <a:tc>
                  <a:txBody>
                    <a:bodyPr/>
                    <a:p>
                      <a:pPr>
                        <a:buNone/>
                      </a:pPr>
                      <a:r>
                        <a:rPr lang="en-US" altLang="zh-CN">
                          <a:solidFill>
                            <a:srgbClr val="646464"/>
                          </a:solidFill>
                          <a:latin typeface="微软雅黑" panose="020B0503020204020204" charset="-122"/>
                          <a:ea typeface="微软雅黑" panose="020B0503020204020204" charset="-122"/>
                        </a:rPr>
                        <a:t>Nacos</a:t>
                      </a:r>
                      <a:endParaRPr lang="en-US" altLang="zh-CN">
                        <a:solidFill>
                          <a:srgbClr val="646464"/>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p>
                      <a:pPr>
                        <a:buNone/>
                      </a:pPr>
                      <a:r>
                        <a:rPr lang="en-US" altLang="zh-CN">
                          <a:solidFill>
                            <a:srgbClr val="404040"/>
                          </a:solidFill>
                          <a:latin typeface="微软雅黑" panose="020B0503020204020204" charset="-122"/>
                          <a:ea typeface="微软雅黑" panose="020B0503020204020204" charset="-122"/>
                        </a:rPr>
                        <a:t>AP</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p>
                      <a:pPr>
                        <a:buNone/>
                      </a:pPr>
                      <a:r>
                        <a:rPr lang="en-US" altLang="zh-CN">
                          <a:solidFill>
                            <a:srgbClr val="404040"/>
                          </a:solidFill>
                          <a:latin typeface="微软雅黑" panose="020B0503020204020204" charset="-122"/>
                          <a:ea typeface="微软雅黑" panose="020B0503020204020204" charset="-122"/>
                        </a:rPr>
                        <a:t>100K+</a:t>
                      </a:r>
                      <a:endParaRPr lang="en-US" altLang="zh-CN">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p>
                      <a:pPr>
                        <a:buNone/>
                      </a:pPr>
                      <a:r>
                        <a:rPr lang="zh-CN" altLang="en-US">
                          <a:solidFill>
                            <a:srgbClr val="404040"/>
                          </a:solidFill>
                          <a:latin typeface="微软雅黑" panose="020B0503020204020204" charset="-122"/>
                          <a:ea typeface="微软雅黑" panose="020B0503020204020204" charset="-122"/>
                        </a:rPr>
                        <a:t>支持</a:t>
                      </a: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p>
                      <a:pPr>
                        <a:buNone/>
                      </a:pPr>
                      <a:endParaRPr lang="zh-CN" altLang="en-US">
                        <a:solidFill>
                          <a:srgbClr val="404040"/>
                        </a:solidFill>
                        <a:latin typeface="微软雅黑" panose="020B0503020204020204" charset="-122"/>
                        <a:ea typeface="微软雅黑" panose="020B0503020204020204" charset="-122"/>
                      </a:endParaRPr>
                    </a:p>
                  </a:txBody>
                  <a:tcP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6588" y="3265224"/>
            <a:ext cx="2698824" cy="830997"/>
          </a:xfrm>
          <a:prstGeom prst="rect">
            <a:avLst/>
          </a:prstGeom>
          <a:noFill/>
        </p:spPr>
        <p:txBody>
          <a:bodyPr wrap="square" rtlCol="0">
            <a:spAutoFit/>
          </a:bodyPr>
          <a:lstStyle/>
          <a:p>
            <a:r>
              <a:rPr lang="zh-CN" altLang="en-US" sz="4800" b="1" dirty="0">
                <a:solidFill>
                  <a:srgbClr val="0297F0"/>
                </a:solidFill>
                <a:latin typeface="微软雅黑" panose="020B0503020204020204" charset="-122"/>
                <a:ea typeface="微软雅黑" panose="020B0503020204020204" charset="-122"/>
              </a:rPr>
              <a:t>谢谢聆听</a:t>
            </a:r>
            <a:endParaRPr lang="zh-CN" altLang="en-US" sz="4800" b="1" dirty="0">
              <a:solidFill>
                <a:srgbClr val="0297F0"/>
              </a:solidFill>
              <a:latin typeface="微软雅黑" panose="020B0503020204020204" charset="-122"/>
              <a:ea typeface="微软雅黑" panose="020B0503020204020204" charset="-122"/>
            </a:endParaRPr>
          </a:p>
        </p:txBody>
      </p:sp>
      <p:grpSp>
        <p:nvGrpSpPr>
          <p:cNvPr id="7" name="组合 6"/>
          <p:cNvGrpSpPr/>
          <p:nvPr/>
        </p:nvGrpSpPr>
        <p:grpSpPr>
          <a:xfrm>
            <a:off x="3496821" y="1755512"/>
            <a:ext cx="1290650" cy="1290650"/>
            <a:chOff x="3496821" y="1755512"/>
            <a:chExt cx="1290650" cy="1290650"/>
          </a:xfrm>
        </p:grpSpPr>
        <p:grpSp>
          <p:nvGrpSpPr>
            <p:cNvPr id="3" name="组合 2"/>
            <p:cNvGrpSpPr/>
            <p:nvPr/>
          </p:nvGrpSpPr>
          <p:grpSpPr>
            <a:xfrm>
              <a:off x="3496821" y="1755512"/>
              <a:ext cx="1290650" cy="1290650"/>
              <a:chOff x="4583038" y="1033291"/>
              <a:chExt cx="2838736" cy="2838736"/>
            </a:xfrm>
          </p:grpSpPr>
          <p:sp>
            <p:nvSpPr>
              <p:cNvPr id="4" name="椭圆 3"/>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 name="椭圆 4"/>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22" name="文本框 21"/>
            <p:cNvSpPr txBox="1"/>
            <p:nvPr/>
          </p:nvSpPr>
          <p:spPr>
            <a:xfrm>
              <a:off x="3779864"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charset="-122"/>
                  <a:ea typeface="微软雅黑" panose="020B0503020204020204" charset="-122"/>
                </a:rPr>
                <a:t>技</a:t>
              </a:r>
              <a:endParaRPr lang="zh-CN" altLang="en-US" sz="4000" dirty="0">
                <a:solidFill>
                  <a:schemeClr val="bg1"/>
                </a:solidFill>
                <a:latin typeface="微软雅黑" panose="020B0503020204020204" charset="-122"/>
                <a:ea typeface="微软雅黑" panose="020B0503020204020204" charset="-122"/>
              </a:endParaRPr>
            </a:p>
          </p:txBody>
        </p:sp>
      </p:grpSp>
      <p:grpSp>
        <p:nvGrpSpPr>
          <p:cNvPr id="9" name="组合 8"/>
          <p:cNvGrpSpPr/>
          <p:nvPr/>
        </p:nvGrpSpPr>
        <p:grpSpPr>
          <a:xfrm>
            <a:off x="4803110" y="1755512"/>
            <a:ext cx="1290650" cy="1290650"/>
            <a:chOff x="4803110" y="1755512"/>
            <a:chExt cx="1290650" cy="1290650"/>
          </a:xfrm>
        </p:grpSpPr>
        <p:grpSp>
          <p:nvGrpSpPr>
            <p:cNvPr id="25" name="组合 24"/>
            <p:cNvGrpSpPr/>
            <p:nvPr/>
          </p:nvGrpSpPr>
          <p:grpSpPr>
            <a:xfrm>
              <a:off x="4803110" y="1755512"/>
              <a:ext cx="1290650" cy="1290650"/>
              <a:chOff x="4583038" y="1033291"/>
              <a:chExt cx="2838736" cy="2838736"/>
            </a:xfrm>
          </p:grpSpPr>
          <p:sp>
            <p:nvSpPr>
              <p:cNvPr id="27" name="椭圆 26"/>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8" name="椭圆 27"/>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26" name="文本框 25"/>
            <p:cNvSpPr txBox="1"/>
            <p:nvPr/>
          </p:nvSpPr>
          <p:spPr>
            <a:xfrm>
              <a:off x="5086153"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charset="-122"/>
                  <a:ea typeface="微软雅黑" panose="020B0503020204020204" charset="-122"/>
                </a:rPr>
                <a:t>术</a:t>
              </a:r>
              <a:endParaRPr lang="zh-CN" altLang="en-US" sz="4000" dirty="0">
                <a:solidFill>
                  <a:schemeClr val="bg1"/>
                </a:solidFill>
                <a:latin typeface="微软雅黑" panose="020B0503020204020204" charset="-122"/>
                <a:ea typeface="微软雅黑" panose="020B0503020204020204" charset="-122"/>
              </a:endParaRPr>
            </a:p>
          </p:txBody>
        </p:sp>
      </p:grpSp>
      <p:grpSp>
        <p:nvGrpSpPr>
          <p:cNvPr id="10" name="组合 9"/>
          <p:cNvGrpSpPr/>
          <p:nvPr/>
        </p:nvGrpSpPr>
        <p:grpSpPr>
          <a:xfrm>
            <a:off x="6119447" y="1755512"/>
            <a:ext cx="1290650" cy="1290650"/>
            <a:chOff x="6119447" y="1755512"/>
            <a:chExt cx="1290650" cy="1290650"/>
          </a:xfrm>
        </p:grpSpPr>
        <p:grpSp>
          <p:nvGrpSpPr>
            <p:cNvPr id="30" name="组合 29"/>
            <p:cNvGrpSpPr/>
            <p:nvPr/>
          </p:nvGrpSpPr>
          <p:grpSpPr>
            <a:xfrm>
              <a:off x="6119447" y="1755512"/>
              <a:ext cx="1290650" cy="1290650"/>
              <a:chOff x="4583038" y="1033291"/>
              <a:chExt cx="2838736" cy="2838736"/>
            </a:xfrm>
          </p:grpSpPr>
          <p:sp>
            <p:nvSpPr>
              <p:cNvPr id="32" name="椭圆 31"/>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3" name="椭圆 32"/>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31" name="文本框 30"/>
            <p:cNvSpPr txBox="1"/>
            <p:nvPr/>
          </p:nvSpPr>
          <p:spPr>
            <a:xfrm>
              <a:off x="6402490"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charset="-122"/>
                  <a:ea typeface="微软雅黑" panose="020B0503020204020204" charset="-122"/>
                </a:rPr>
                <a:t>分</a:t>
              </a:r>
              <a:endParaRPr lang="zh-CN" altLang="en-US" sz="4000"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35780" y="1755512"/>
            <a:ext cx="1290650" cy="1290650"/>
            <a:chOff x="7435780" y="1755512"/>
            <a:chExt cx="1290650" cy="1290650"/>
          </a:xfrm>
        </p:grpSpPr>
        <p:grpSp>
          <p:nvGrpSpPr>
            <p:cNvPr id="35" name="组合 34"/>
            <p:cNvGrpSpPr/>
            <p:nvPr/>
          </p:nvGrpSpPr>
          <p:grpSpPr>
            <a:xfrm>
              <a:off x="7435780" y="1755512"/>
              <a:ext cx="1290650" cy="1290650"/>
              <a:chOff x="4583038" y="1033291"/>
              <a:chExt cx="2838736" cy="2838736"/>
            </a:xfrm>
          </p:grpSpPr>
          <p:sp>
            <p:nvSpPr>
              <p:cNvPr id="37" name="椭圆 36"/>
              <p:cNvSpPr/>
              <p:nvPr/>
            </p:nvSpPr>
            <p:spPr>
              <a:xfrm>
                <a:off x="4583038" y="1033291"/>
                <a:ext cx="2838736" cy="2838736"/>
              </a:xfrm>
              <a:prstGeom prst="ellipse">
                <a:avLst/>
              </a:prstGeom>
              <a:gradFill rotWithShape="1">
                <a:gsLst>
                  <a:gs pos="63000">
                    <a:srgbClr val="ECECEC"/>
                  </a:gs>
                  <a:gs pos="100000">
                    <a:srgbClr val="F7F7F7"/>
                  </a:gs>
                  <a:gs pos="0">
                    <a:srgbClr val="E2E2E2"/>
                  </a:gs>
                </a:gsLst>
                <a:lin ang="4200000" scaled="0"/>
              </a:gradFill>
              <a:ln w="31750">
                <a:gradFill>
                  <a:gsLst>
                    <a:gs pos="0">
                      <a:schemeClr val="bg1"/>
                    </a:gs>
                    <a:gs pos="100000">
                      <a:schemeClr val="bg1">
                        <a:lumMod val="85000"/>
                      </a:schemeClr>
                    </a:gs>
                  </a:gsLst>
                  <a:lin ang="4200000" scaled="0"/>
                </a:gradFill>
              </a:ln>
              <a:effectLst>
                <a:outerShdw blurRad="177800" dist="127000" dir="4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8" name="椭圆 37"/>
              <p:cNvSpPr/>
              <p:nvPr/>
            </p:nvSpPr>
            <p:spPr>
              <a:xfrm>
                <a:off x="4900308" y="1350561"/>
                <a:ext cx="2204196" cy="2204196"/>
              </a:xfrm>
              <a:prstGeom prst="ellipse">
                <a:avLst/>
              </a:prstGeom>
              <a:solidFill>
                <a:srgbClr val="0297F0"/>
              </a:solidFill>
              <a:ln w="31750">
                <a:noFill/>
              </a:ln>
              <a:effectLst>
                <a:innerShdw blurRad="330200">
                  <a:prstClr val="black">
                    <a:alpha val="78000"/>
                  </a:prstClr>
                </a:innerShdw>
              </a:effectLst>
            </p:spPr>
            <p:txBody>
              <a:bodyPr wrap="none" anchor="ctr"/>
              <a:lstStyle/>
              <a:p>
                <a:pPr latinLnBrk="1"/>
                <a:endParaRPr kumimoji="1" lang="zh-CN" altLang="en-US" sz="2600">
                  <a:solidFill>
                    <a:srgbClr val="000000"/>
                  </a:solidFill>
                  <a:latin typeface="굴림" charset="-127"/>
                  <a:ea typeface="굴림" charset="-127"/>
                </a:endParaRPr>
              </a:p>
            </p:txBody>
          </p:sp>
        </p:grpSp>
        <p:sp>
          <p:nvSpPr>
            <p:cNvPr id="36" name="文本框 35"/>
            <p:cNvSpPr txBox="1"/>
            <p:nvPr/>
          </p:nvSpPr>
          <p:spPr>
            <a:xfrm>
              <a:off x="7718823" y="2046419"/>
              <a:ext cx="671550" cy="707886"/>
            </a:xfrm>
            <a:prstGeom prst="rect">
              <a:avLst/>
            </a:prstGeom>
            <a:noFill/>
          </p:spPr>
          <p:txBody>
            <a:bodyPr wrap="square" rtlCol="0">
              <a:spAutoFit/>
            </a:bodyPr>
            <a:lstStyle/>
            <a:p>
              <a:r>
                <a:rPr lang="zh-CN" altLang="en-US" sz="4000" dirty="0">
                  <a:solidFill>
                    <a:schemeClr val="bg1"/>
                  </a:solidFill>
                  <a:latin typeface="微软雅黑" panose="020B0503020204020204" charset="-122"/>
                  <a:ea typeface="微软雅黑" panose="020B0503020204020204" charset="-122"/>
                </a:rPr>
                <a:t>享</a:t>
              </a:r>
              <a:endParaRPr lang="zh-CN" altLang="en-US" sz="4000" dirty="0">
                <a:solidFill>
                  <a:schemeClr val="bg1"/>
                </a:solidFill>
                <a:latin typeface="微软雅黑" panose="020B0503020204020204" charset="-122"/>
                <a:ea typeface="微软雅黑" panose="020B0503020204020204" charset="-122"/>
              </a:endParaRPr>
            </a:p>
          </p:txBody>
        </p:sp>
      </p:grpSp>
      <p:cxnSp>
        <p:nvCxnSpPr>
          <p:cNvPr id="55" name="直接连接符 54"/>
          <p:cNvCxnSpPr/>
          <p:nvPr/>
        </p:nvCxnSpPr>
        <p:spPr>
          <a:xfrm>
            <a:off x="3016155" y="4151551"/>
            <a:ext cx="6045958"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641090" y="4151630"/>
            <a:ext cx="4749800" cy="398780"/>
          </a:xfrm>
          <a:prstGeom prst="rect">
            <a:avLst/>
          </a:prstGeom>
          <a:noFill/>
        </p:spPr>
        <p:txBody>
          <a:bodyPr wrap="square" rtlCol="0">
            <a:spAutoFit/>
          </a:bodyPr>
          <a:lstStyle/>
          <a:p>
            <a:r>
              <a:rPr lang="en-US" altLang="zh-CN" sz="2000" dirty="0">
                <a:solidFill>
                  <a:srgbClr val="0297F0"/>
                </a:solidFill>
              </a:rPr>
              <a:t>          THANKS   FOR   YOUR  LISTENING</a:t>
            </a:r>
            <a:endParaRPr lang="zh-CN" altLang="en-US" sz="2000" dirty="0">
              <a:solidFill>
                <a:srgbClr val="0297F0"/>
              </a:solidFill>
            </a:endParaRPr>
          </a:p>
        </p:txBody>
      </p:sp>
      <p:sp>
        <p:nvSpPr>
          <p:cNvPr id="39" name="文本框 38"/>
          <p:cNvSpPr txBox="1"/>
          <p:nvPr/>
        </p:nvSpPr>
        <p:spPr>
          <a:xfrm>
            <a:off x="7378013" y="4659086"/>
            <a:ext cx="1862047" cy="369332"/>
          </a:xfrm>
          <a:prstGeom prst="rect">
            <a:avLst/>
          </a:prstGeom>
          <a:noFill/>
        </p:spPr>
        <p:txBody>
          <a:bodyPr wrap="square" rtlCol="0">
            <a:spAutoFit/>
          </a:bodyPr>
          <a:lstStyle/>
          <a:p>
            <a:r>
              <a:rPr lang="zh-CN" altLang="en-US" dirty="0">
                <a:solidFill>
                  <a:srgbClr val="0297F0"/>
                </a:solidFill>
                <a:latin typeface="微软雅黑" panose="020B0503020204020204" charset="-122"/>
                <a:ea typeface="微软雅黑" panose="020B0503020204020204" charset="-122"/>
              </a:rPr>
              <a:t>分享人：张川</a:t>
            </a:r>
            <a:endParaRPr lang="zh-CN" altLang="en-US" dirty="0">
              <a:solidFill>
                <a:srgbClr val="0297F0"/>
              </a:solidFill>
              <a:latin typeface="微软雅黑" panose="020B0503020204020204" charset="-122"/>
              <a:ea typeface="微软雅黑" panose="020B0503020204020204" charset="-122"/>
            </a:endParaRPr>
          </a:p>
        </p:txBody>
      </p:sp>
      <p:sp>
        <p:nvSpPr>
          <p:cNvPr id="41" name="KSO_Shape"/>
          <p:cNvSpPr/>
          <p:nvPr/>
        </p:nvSpPr>
        <p:spPr bwMode="auto">
          <a:xfrm>
            <a:off x="7177865" y="4635839"/>
            <a:ext cx="182738" cy="365476"/>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solidFill>
              <a:srgbClr val="0297F0"/>
            </a:solid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46" name="组合 45"/>
          <p:cNvGrpSpPr/>
          <p:nvPr/>
        </p:nvGrpSpPr>
        <p:grpSpPr>
          <a:xfrm flipH="1">
            <a:off x="9668340" y="312987"/>
            <a:ext cx="472575" cy="472575"/>
            <a:chOff x="304800" y="673100"/>
            <a:chExt cx="4000500" cy="4000500"/>
          </a:xfrm>
          <a:solidFill>
            <a:srgbClr val="0297F0"/>
          </a:solidFill>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charset="-122"/>
              </a:endParaRPr>
            </a:p>
          </p:txBody>
        </p:sp>
        <p:sp>
          <p:nvSpPr>
            <p:cNvPr id="62" name="椭圆 61"/>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63" name="组合 62"/>
          <p:cNvGrpSpPr/>
          <p:nvPr/>
        </p:nvGrpSpPr>
        <p:grpSpPr>
          <a:xfrm flipH="1">
            <a:off x="10700017" y="785562"/>
            <a:ext cx="289391" cy="289391"/>
            <a:chOff x="304800" y="673100"/>
            <a:chExt cx="4000500" cy="4000500"/>
          </a:xfrm>
          <a:solidFill>
            <a:srgbClr val="0297F0"/>
          </a:solidFill>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charset="-122"/>
              </a:endParaRPr>
            </a:p>
          </p:txBody>
        </p:sp>
        <p:sp>
          <p:nvSpPr>
            <p:cNvPr id="65" name="椭圆 64"/>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66" name="组合 65"/>
          <p:cNvGrpSpPr/>
          <p:nvPr/>
        </p:nvGrpSpPr>
        <p:grpSpPr>
          <a:xfrm flipH="1">
            <a:off x="10844713" y="-23931"/>
            <a:ext cx="472575" cy="472575"/>
            <a:chOff x="304800" y="673100"/>
            <a:chExt cx="4000500" cy="4000500"/>
          </a:xfrm>
          <a:solidFill>
            <a:srgbClr val="0297F0"/>
          </a:solidFill>
          <a:effectLst>
            <a:outerShdw blurRad="444500" dist="254000" dir="8100000" algn="tr" rotWithShape="0">
              <a:prstClr val="black">
                <a:alpha val="50000"/>
              </a:prstClr>
            </a:outerShdw>
          </a:effectLst>
        </p:grpSpPr>
        <p:sp>
          <p:nvSpPr>
            <p:cNvPr id="67" name="同心圆 66"/>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charset="-122"/>
              </a:endParaRPr>
            </a:p>
          </p:txBody>
        </p:sp>
        <p:sp>
          <p:nvSpPr>
            <p:cNvPr id="68" name="椭圆 67"/>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69" name="组合 68"/>
          <p:cNvGrpSpPr/>
          <p:nvPr/>
        </p:nvGrpSpPr>
        <p:grpSpPr>
          <a:xfrm flipH="1">
            <a:off x="11882543" y="456734"/>
            <a:ext cx="289391" cy="289391"/>
            <a:chOff x="304800" y="673100"/>
            <a:chExt cx="4000500" cy="4000500"/>
          </a:xfrm>
          <a:solidFill>
            <a:srgbClr val="0297F0"/>
          </a:solidFill>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charset="-122"/>
              </a:endParaRPr>
            </a:p>
          </p:txBody>
        </p:sp>
        <p:sp>
          <p:nvSpPr>
            <p:cNvPr id="71" name="椭圆 70"/>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500"/>
                                        <p:tgtEl>
                                          <p:spTgt spid="2">
                                            <p:txEl>
                                              <p:pRg st="0" end="0"/>
                                            </p:txEl>
                                          </p:spTgt>
                                        </p:tgtEl>
                                      </p:cBhvr>
                                    </p:animEffect>
                                  </p:childTnLst>
                                </p:cTn>
                              </p:par>
                            </p:childTnLst>
                          </p:cTn>
                        </p:par>
                        <p:par>
                          <p:cTn id="28" fill="hold">
                            <p:stCondLst>
                              <p:cond delay="2500"/>
                            </p:stCondLst>
                            <p:childTnLst>
                              <p:par>
                                <p:cTn id="29" presetID="17" presetClass="entr" presetSubtype="1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strVal val="#ppt_h"/>
                                          </p:val>
                                        </p:tav>
                                        <p:tav tm="100000">
                                          <p:val>
                                            <p:strVal val="#ppt_h"/>
                                          </p:val>
                                        </p:tav>
                                      </p:tavLst>
                                    </p:anim>
                                  </p:childTnLst>
                                </p:cTn>
                              </p:par>
                            </p:childTnLst>
                          </p:cTn>
                        </p:par>
                        <p:par>
                          <p:cTn id="33" fill="hold">
                            <p:stCondLst>
                              <p:cond delay="3000"/>
                            </p:stCondLst>
                            <p:childTnLst>
                              <p:par>
                                <p:cTn id="34" presetID="6" presetClass="entr" presetSubtype="16" fill="hold" nodeType="afterEffect">
                                  <p:stCondLst>
                                    <p:cond delay="0"/>
                                  </p:stCondLst>
                                  <p:childTnLst>
                                    <p:set>
                                      <p:cBhvr>
                                        <p:cTn id="35" dur="1" fill="hold">
                                          <p:stCondLst>
                                            <p:cond delay="0"/>
                                          </p:stCondLst>
                                        </p:cTn>
                                        <p:tgtEl>
                                          <p:spTgt spid="56">
                                            <p:txEl>
                                              <p:pRg st="0" end="0"/>
                                            </p:txEl>
                                          </p:spTgt>
                                        </p:tgtEl>
                                        <p:attrNameLst>
                                          <p:attrName>style.visibility</p:attrName>
                                        </p:attrNameLst>
                                      </p:cBhvr>
                                      <p:to>
                                        <p:strVal val="visible"/>
                                      </p:to>
                                    </p:set>
                                    <p:animEffect transition="in" filter="circle(in)">
                                      <p:cBhvr>
                                        <p:cTn id="36" dur="2000"/>
                                        <p:tgtEl>
                                          <p:spTgt spid="56">
                                            <p:txEl>
                                              <p:pRg st="0" end="0"/>
                                            </p:txEl>
                                          </p:spTgt>
                                        </p:tgtEl>
                                      </p:cBhvr>
                                    </p:animEffect>
                                  </p:childTnLst>
                                </p:cTn>
                              </p:par>
                            </p:childTnLst>
                          </p:cTn>
                        </p:par>
                        <p:par>
                          <p:cTn id="37" fill="hold">
                            <p:stCondLst>
                              <p:cond delay="5000"/>
                            </p:stCondLst>
                            <p:childTnLst>
                              <p:par>
                                <p:cTn id="38" presetID="12" presetClass="entr" presetSubtype="4"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p:tgtEl>
                                          <p:spTgt spid="41"/>
                                        </p:tgtEl>
                                        <p:attrNameLst>
                                          <p:attrName>ppt_y</p:attrName>
                                        </p:attrNameLst>
                                      </p:cBhvr>
                                      <p:tavLst>
                                        <p:tav tm="0">
                                          <p:val>
                                            <p:strVal val="#ppt_y+#ppt_h*1.125000"/>
                                          </p:val>
                                        </p:tav>
                                        <p:tav tm="100000">
                                          <p:val>
                                            <p:strVal val="#ppt_y"/>
                                          </p:val>
                                        </p:tav>
                                      </p:tavLst>
                                    </p:anim>
                                    <p:animEffect transition="in" filter="wipe(up)">
                                      <p:cBhvr>
                                        <p:cTn id="41" dur="500"/>
                                        <p:tgtEl>
                                          <p:spTgt spid="41"/>
                                        </p:tgtEl>
                                      </p:cBhvr>
                                    </p:animEffect>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1" presetClass="entr" presetSubtype="0" fill="hold" nodeType="withEffect">
                                  <p:stCondLst>
                                    <p:cond delay="500"/>
                                  </p:stCondLst>
                                  <p:childTnLst>
                                    <p:set>
                                      <p:cBhvr>
                                        <p:cTn id="47" dur="1" fill="hold">
                                          <p:stCondLst>
                                            <p:cond delay="0"/>
                                          </p:stCondLst>
                                        </p:cTn>
                                        <p:tgtEl>
                                          <p:spTgt spid="63"/>
                                        </p:tgtEl>
                                        <p:attrNameLst>
                                          <p:attrName>style.visibility</p:attrName>
                                        </p:attrNameLst>
                                      </p:cBhvr>
                                      <p:to>
                                        <p:strVal val="visible"/>
                                      </p:to>
                                    </p:set>
                                  </p:childTnLst>
                                </p:cTn>
                              </p:par>
                              <p:par>
                                <p:cTn id="48" presetID="53" presetClass="entr" presetSubtype="16" fill="hold" nodeType="withEffect">
                                  <p:stCondLst>
                                    <p:cond delay="400"/>
                                  </p:stCondLst>
                                  <p:childTnLst>
                                    <p:set>
                                      <p:cBhvr>
                                        <p:cTn id="49" dur="1" fill="hold">
                                          <p:stCondLst>
                                            <p:cond delay="0"/>
                                          </p:stCondLst>
                                        </p:cTn>
                                        <p:tgtEl>
                                          <p:spTgt spid="63"/>
                                        </p:tgtEl>
                                        <p:attrNameLst>
                                          <p:attrName>style.visibility</p:attrName>
                                        </p:attrNameLst>
                                      </p:cBhvr>
                                      <p:to>
                                        <p:strVal val="visible"/>
                                      </p:to>
                                    </p:set>
                                    <p:anim calcmode="lin" valueType="num">
                                      <p:cBhvr>
                                        <p:cTn id="50" dur="1500" fill="hold"/>
                                        <p:tgtEl>
                                          <p:spTgt spid="63"/>
                                        </p:tgtEl>
                                        <p:attrNameLst>
                                          <p:attrName>ppt_w</p:attrName>
                                        </p:attrNameLst>
                                      </p:cBhvr>
                                      <p:tavLst>
                                        <p:tav tm="0">
                                          <p:val>
                                            <p:fltVal val="0"/>
                                          </p:val>
                                        </p:tav>
                                        <p:tav tm="100000">
                                          <p:val>
                                            <p:strVal val="#ppt_w"/>
                                          </p:val>
                                        </p:tav>
                                      </p:tavLst>
                                    </p:anim>
                                    <p:anim calcmode="lin" valueType="num">
                                      <p:cBhvr>
                                        <p:cTn id="51" dur="1500" fill="hold"/>
                                        <p:tgtEl>
                                          <p:spTgt spid="63"/>
                                        </p:tgtEl>
                                        <p:attrNameLst>
                                          <p:attrName>ppt_h</p:attrName>
                                        </p:attrNameLst>
                                      </p:cBhvr>
                                      <p:tavLst>
                                        <p:tav tm="0">
                                          <p:val>
                                            <p:fltVal val="0"/>
                                          </p:val>
                                        </p:tav>
                                        <p:tav tm="100000">
                                          <p:val>
                                            <p:strVal val="#ppt_h"/>
                                          </p:val>
                                        </p:tav>
                                      </p:tavLst>
                                    </p:anim>
                                    <p:animEffect transition="in" filter="fade">
                                      <p:cBhvr>
                                        <p:cTn id="52" dur="1500"/>
                                        <p:tgtEl>
                                          <p:spTgt spid="63"/>
                                        </p:tgtEl>
                                      </p:cBhvr>
                                    </p:animEffect>
                                  </p:childTnLst>
                                </p:cTn>
                              </p:par>
                              <p:par>
                                <p:cTn id="53" presetID="64" presetClass="path" presetSubtype="0" fill="hold" nodeType="withEffect">
                                  <p:stCondLst>
                                    <p:cond delay="400"/>
                                  </p:stCondLst>
                                  <p:childTnLst>
                                    <p:animMotion origin="layout" path="M 0.00065 -0.0051 L -0.43906 -0.25579 " pathEditMode="relative" rAng="0" ptsTypes="AA">
                                      <p:cBhvr>
                                        <p:cTn id="54" dur="1500" spd="-100000" fill="hold"/>
                                        <p:tgtEl>
                                          <p:spTgt spid="63"/>
                                        </p:tgtEl>
                                        <p:attrNameLst>
                                          <p:attrName>ppt_x</p:attrName>
                                          <p:attrName>ppt_y</p:attrName>
                                        </p:attrNameLst>
                                      </p:cBhvr>
                                      <p:rCtr x="-21992" y="-12546"/>
                                    </p:animMotion>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53" presetClass="entr" presetSubtype="16"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p:cTn id="59" dur="1100" fill="hold"/>
                                        <p:tgtEl>
                                          <p:spTgt spid="46"/>
                                        </p:tgtEl>
                                        <p:attrNameLst>
                                          <p:attrName>ppt_w</p:attrName>
                                        </p:attrNameLst>
                                      </p:cBhvr>
                                      <p:tavLst>
                                        <p:tav tm="0">
                                          <p:val>
                                            <p:fltVal val="0"/>
                                          </p:val>
                                        </p:tav>
                                        <p:tav tm="100000">
                                          <p:val>
                                            <p:strVal val="#ppt_w"/>
                                          </p:val>
                                        </p:tav>
                                      </p:tavLst>
                                    </p:anim>
                                    <p:anim calcmode="lin" valueType="num">
                                      <p:cBhvr>
                                        <p:cTn id="60" dur="1100" fill="hold"/>
                                        <p:tgtEl>
                                          <p:spTgt spid="46"/>
                                        </p:tgtEl>
                                        <p:attrNameLst>
                                          <p:attrName>ppt_h</p:attrName>
                                        </p:attrNameLst>
                                      </p:cBhvr>
                                      <p:tavLst>
                                        <p:tav tm="0">
                                          <p:val>
                                            <p:fltVal val="0"/>
                                          </p:val>
                                        </p:tav>
                                        <p:tav tm="100000">
                                          <p:val>
                                            <p:strVal val="#ppt_h"/>
                                          </p:val>
                                        </p:tav>
                                      </p:tavLst>
                                    </p:anim>
                                    <p:animEffect transition="in" filter="fade">
                                      <p:cBhvr>
                                        <p:cTn id="61" dur="1100"/>
                                        <p:tgtEl>
                                          <p:spTgt spid="46"/>
                                        </p:tgtEl>
                                      </p:cBhvr>
                                    </p:animEffect>
                                  </p:childTnLst>
                                </p:cTn>
                              </p:par>
                              <p:par>
                                <p:cTn id="62" presetID="64" presetClass="path" presetSubtype="0" fill="hold" nodeType="withEffect">
                                  <p:stCondLst>
                                    <p:cond delay="0"/>
                                  </p:stCondLst>
                                  <p:childTnLst>
                                    <p:animMotion origin="layout" path="M 0.00065 -0.0051 L -0.43907 -0.25579 " pathEditMode="relative" rAng="0" ptsTypes="AA">
                                      <p:cBhvr>
                                        <p:cTn id="63" dur="1100" spd="-100000" fill="hold"/>
                                        <p:tgtEl>
                                          <p:spTgt spid="46"/>
                                        </p:tgtEl>
                                        <p:attrNameLst>
                                          <p:attrName>ppt_x</p:attrName>
                                          <p:attrName>ppt_y</p:attrName>
                                        </p:attrNameLst>
                                      </p:cBhvr>
                                      <p:rCtr x="-21992" y="-12523"/>
                                    </p:animMotion>
                                  </p:childTnLst>
                                </p:cTn>
                              </p:par>
                              <p:par>
                                <p:cTn id="64" presetID="1"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childTnLst>
                                </p:cTn>
                              </p:par>
                              <p:par>
                                <p:cTn id="66" presetID="53" presetClass="entr" presetSubtype="16" fill="hold" nodeType="withEffect">
                                  <p:stCondLst>
                                    <p:cond delay="0"/>
                                  </p:stCondLst>
                                  <p:childTnLst>
                                    <p:set>
                                      <p:cBhvr>
                                        <p:cTn id="67" dur="1" fill="hold">
                                          <p:stCondLst>
                                            <p:cond delay="0"/>
                                          </p:stCondLst>
                                        </p:cTn>
                                        <p:tgtEl>
                                          <p:spTgt spid="66"/>
                                        </p:tgtEl>
                                        <p:attrNameLst>
                                          <p:attrName>style.visibility</p:attrName>
                                        </p:attrNameLst>
                                      </p:cBhvr>
                                      <p:to>
                                        <p:strVal val="visible"/>
                                      </p:to>
                                    </p:set>
                                    <p:anim calcmode="lin" valueType="num">
                                      <p:cBhvr>
                                        <p:cTn id="68" dur="1100" fill="hold"/>
                                        <p:tgtEl>
                                          <p:spTgt spid="66"/>
                                        </p:tgtEl>
                                        <p:attrNameLst>
                                          <p:attrName>ppt_w</p:attrName>
                                        </p:attrNameLst>
                                      </p:cBhvr>
                                      <p:tavLst>
                                        <p:tav tm="0">
                                          <p:val>
                                            <p:fltVal val="0"/>
                                          </p:val>
                                        </p:tav>
                                        <p:tav tm="100000">
                                          <p:val>
                                            <p:strVal val="#ppt_w"/>
                                          </p:val>
                                        </p:tav>
                                      </p:tavLst>
                                    </p:anim>
                                    <p:anim calcmode="lin" valueType="num">
                                      <p:cBhvr>
                                        <p:cTn id="69" dur="1100" fill="hold"/>
                                        <p:tgtEl>
                                          <p:spTgt spid="66"/>
                                        </p:tgtEl>
                                        <p:attrNameLst>
                                          <p:attrName>ppt_h</p:attrName>
                                        </p:attrNameLst>
                                      </p:cBhvr>
                                      <p:tavLst>
                                        <p:tav tm="0">
                                          <p:val>
                                            <p:fltVal val="0"/>
                                          </p:val>
                                        </p:tav>
                                        <p:tav tm="100000">
                                          <p:val>
                                            <p:strVal val="#ppt_h"/>
                                          </p:val>
                                        </p:tav>
                                      </p:tavLst>
                                    </p:anim>
                                    <p:animEffect transition="in" filter="fade">
                                      <p:cBhvr>
                                        <p:cTn id="70" dur="1100"/>
                                        <p:tgtEl>
                                          <p:spTgt spid="66"/>
                                        </p:tgtEl>
                                      </p:cBhvr>
                                    </p:animEffect>
                                  </p:childTnLst>
                                </p:cTn>
                              </p:par>
                              <p:par>
                                <p:cTn id="71" presetID="64" presetClass="path" presetSubtype="0" fill="hold" nodeType="withEffect">
                                  <p:stCondLst>
                                    <p:cond delay="0"/>
                                  </p:stCondLst>
                                  <p:childTnLst>
                                    <p:animMotion origin="layout" path="M 0.00065 -0.00509 L -0.43907 -0.25579 " pathEditMode="relative" rAng="0" ptsTypes="AA">
                                      <p:cBhvr>
                                        <p:cTn id="72" dur="1100" spd="-100000" fill="hold"/>
                                        <p:tgtEl>
                                          <p:spTgt spid="66"/>
                                        </p:tgtEl>
                                        <p:attrNameLst>
                                          <p:attrName>ppt_x</p:attrName>
                                          <p:attrName>ppt_y</p:attrName>
                                        </p:attrNameLst>
                                      </p:cBhvr>
                                      <p:rCtr x="-21992" y="-12523"/>
                                    </p:animMotion>
                                  </p:childTnLst>
                                </p:cTn>
                              </p:par>
                              <p:par>
                                <p:cTn id="73" presetID="1" presetClass="entr" presetSubtype="0" fill="hold" nodeType="withEffect">
                                  <p:stCondLst>
                                    <p:cond delay="500"/>
                                  </p:stCondLst>
                                  <p:childTnLst>
                                    <p:set>
                                      <p:cBhvr>
                                        <p:cTn id="74" dur="1" fill="hold">
                                          <p:stCondLst>
                                            <p:cond delay="0"/>
                                          </p:stCondLst>
                                        </p:cTn>
                                        <p:tgtEl>
                                          <p:spTgt spid="69"/>
                                        </p:tgtEl>
                                        <p:attrNameLst>
                                          <p:attrName>style.visibility</p:attrName>
                                        </p:attrNameLst>
                                      </p:cBhvr>
                                      <p:to>
                                        <p:strVal val="visible"/>
                                      </p:to>
                                    </p:set>
                                  </p:childTnLst>
                                </p:cTn>
                              </p:par>
                              <p:par>
                                <p:cTn id="75" presetID="53" presetClass="entr" presetSubtype="16" fill="hold" nodeType="withEffect">
                                  <p:stCondLst>
                                    <p:cond delay="400"/>
                                  </p:stCondLst>
                                  <p:childTnLst>
                                    <p:set>
                                      <p:cBhvr>
                                        <p:cTn id="76" dur="1" fill="hold">
                                          <p:stCondLst>
                                            <p:cond delay="0"/>
                                          </p:stCondLst>
                                        </p:cTn>
                                        <p:tgtEl>
                                          <p:spTgt spid="69"/>
                                        </p:tgtEl>
                                        <p:attrNameLst>
                                          <p:attrName>style.visibility</p:attrName>
                                        </p:attrNameLst>
                                      </p:cBhvr>
                                      <p:to>
                                        <p:strVal val="visible"/>
                                      </p:to>
                                    </p:set>
                                    <p:anim calcmode="lin" valueType="num">
                                      <p:cBhvr>
                                        <p:cTn id="77" dur="1500" fill="hold"/>
                                        <p:tgtEl>
                                          <p:spTgt spid="69"/>
                                        </p:tgtEl>
                                        <p:attrNameLst>
                                          <p:attrName>ppt_w</p:attrName>
                                        </p:attrNameLst>
                                      </p:cBhvr>
                                      <p:tavLst>
                                        <p:tav tm="0">
                                          <p:val>
                                            <p:fltVal val="0"/>
                                          </p:val>
                                        </p:tav>
                                        <p:tav tm="100000">
                                          <p:val>
                                            <p:strVal val="#ppt_w"/>
                                          </p:val>
                                        </p:tav>
                                      </p:tavLst>
                                    </p:anim>
                                    <p:anim calcmode="lin" valueType="num">
                                      <p:cBhvr>
                                        <p:cTn id="78" dur="1500" fill="hold"/>
                                        <p:tgtEl>
                                          <p:spTgt spid="69"/>
                                        </p:tgtEl>
                                        <p:attrNameLst>
                                          <p:attrName>ppt_h</p:attrName>
                                        </p:attrNameLst>
                                      </p:cBhvr>
                                      <p:tavLst>
                                        <p:tav tm="0">
                                          <p:val>
                                            <p:fltVal val="0"/>
                                          </p:val>
                                        </p:tav>
                                        <p:tav tm="100000">
                                          <p:val>
                                            <p:strVal val="#ppt_h"/>
                                          </p:val>
                                        </p:tav>
                                      </p:tavLst>
                                    </p:anim>
                                    <p:animEffect transition="in" filter="fade">
                                      <p:cBhvr>
                                        <p:cTn id="79" dur="1500"/>
                                        <p:tgtEl>
                                          <p:spTgt spid="69"/>
                                        </p:tgtEl>
                                      </p:cBhvr>
                                    </p:animEffect>
                                  </p:childTnLst>
                                </p:cTn>
                              </p:par>
                              <p:par>
                                <p:cTn id="80" presetID="64" presetClass="path" presetSubtype="0" fill="hold" nodeType="withEffect">
                                  <p:stCondLst>
                                    <p:cond delay="400"/>
                                  </p:stCondLst>
                                  <p:childTnLst>
                                    <p:animMotion origin="layout" path="M 0.00065 -0.00509 L -0.43907 -0.25578 " pathEditMode="relative" rAng="0" ptsTypes="AA">
                                      <p:cBhvr>
                                        <p:cTn id="81" dur="1500" spd="-100000" fill="hold"/>
                                        <p:tgtEl>
                                          <p:spTgt spid="69"/>
                                        </p:tgtEl>
                                        <p:attrNameLst>
                                          <p:attrName>ppt_x</p:attrName>
                                          <p:attrName>ppt_y</p:attrName>
                                        </p:attrNameLst>
                                      </p:cBhvr>
                                      <p:rCtr x="-21992" y="-1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665430" y="2136465"/>
            <a:ext cx="2608126" cy="2608126"/>
            <a:chOff x="1512226" y="1948265"/>
            <a:chExt cx="2608126" cy="2608126"/>
          </a:xfrm>
        </p:grpSpPr>
        <p:grpSp>
          <p:nvGrpSpPr>
            <p:cNvPr id="8" name="组合 7"/>
            <p:cNvGrpSpPr/>
            <p:nvPr/>
          </p:nvGrpSpPr>
          <p:grpSpPr>
            <a:xfrm>
              <a:off x="1512226" y="1948265"/>
              <a:ext cx="2608126" cy="2608126"/>
              <a:chOff x="475814" y="349984"/>
              <a:chExt cx="1821716" cy="1821716"/>
            </a:xfrm>
          </p:grpSpPr>
          <p:sp>
            <p:nvSpPr>
              <p:cNvPr id="10" name="椭圆 9"/>
              <p:cNvSpPr/>
              <p:nvPr/>
            </p:nvSpPr>
            <p:spPr>
              <a:xfrm>
                <a:off x="475814" y="349984"/>
                <a:ext cx="1821716" cy="1821716"/>
              </a:xfrm>
              <a:prstGeom prst="ellipse">
                <a:avLst/>
              </a:prstGeom>
              <a:gradFill flip="none" rotWithShape="1">
                <a:gsLst>
                  <a:gs pos="0">
                    <a:schemeClr val="bg1">
                      <a:lumMod val="85000"/>
                    </a:schemeClr>
                  </a:gs>
                  <a:gs pos="100000">
                    <a:schemeClr val="bg1"/>
                  </a:gs>
                </a:gsLst>
                <a:lin ang="2700000" scaled="1"/>
                <a:tileRect/>
              </a:gradFill>
              <a:ln w="22225">
                <a:gradFill>
                  <a:gsLst>
                    <a:gs pos="0">
                      <a:schemeClr val="bg1"/>
                    </a:gs>
                    <a:gs pos="100000">
                      <a:schemeClr val="bg1">
                        <a:lumMod val="85000"/>
                      </a:schemeClr>
                    </a:gs>
                  </a:gsLst>
                  <a:lin ang="5400000" scaled="1"/>
                </a:gradFill>
              </a:ln>
              <a:effectLst>
                <a:outerShdw blurRad="292100" dist="139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4986" y="459157"/>
                <a:ext cx="1603371" cy="1603370"/>
                <a:chOff x="2706461" y="2004333"/>
                <a:chExt cx="2228850" cy="2228850"/>
              </a:xfrm>
              <a:effectLst/>
            </p:grpSpPr>
            <p:sp>
              <p:nvSpPr>
                <p:cNvPr id="12" name="椭圆 11"/>
                <p:cNvSpPr/>
                <p:nvPr/>
              </p:nvSpPr>
              <p:spPr>
                <a:xfrm>
                  <a:off x="2706461" y="2004333"/>
                  <a:ext cx="2228850" cy="2228850"/>
                </a:xfrm>
                <a:prstGeom prst="ellipse">
                  <a:avLst/>
                </a:prstGeom>
                <a:solidFill>
                  <a:srgbClr val="029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819402" y="2117274"/>
                  <a:ext cx="2002968" cy="2002968"/>
                </a:xfrm>
                <a:prstGeom prst="ellipse">
                  <a:avLst/>
                </a:prstGeom>
                <a:gradFill flip="none" rotWithShape="1">
                  <a:gsLst>
                    <a:gs pos="0">
                      <a:schemeClr val="bg1"/>
                    </a:gs>
                    <a:gs pos="100000">
                      <a:srgbClr val="D5D5D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77244" y="2275116"/>
                  <a:ext cx="1687284" cy="1687284"/>
                </a:xfrm>
                <a:prstGeom prst="ellipse">
                  <a:avLst/>
                </a:prstGeom>
                <a:solidFill>
                  <a:srgbClr val="0297F0"/>
                </a:solidFill>
                <a:ln w="38100">
                  <a:gradFill flip="none" rotWithShape="1">
                    <a:gsLst>
                      <a:gs pos="0">
                        <a:schemeClr val="bg1">
                          <a:lumMod val="85000"/>
                        </a:schemeClr>
                      </a:gs>
                      <a:gs pos="100000">
                        <a:schemeClr val="bg1"/>
                      </a:gs>
                    </a:gsLst>
                    <a:lin ang="2700000" scaled="1"/>
                    <a:tileRect/>
                  </a:gradFill>
                </a:ln>
                <a:effectLst>
                  <a:innerShdw blurRad="1778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2" name="组合 61"/>
            <p:cNvGrpSpPr/>
            <p:nvPr/>
          </p:nvGrpSpPr>
          <p:grpSpPr>
            <a:xfrm>
              <a:off x="2152818" y="2767361"/>
              <a:ext cx="1383712" cy="976873"/>
              <a:chOff x="3689073" y="-880147"/>
              <a:chExt cx="2264851" cy="1598938"/>
            </a:xfrm>
          </p:grpSpPr>
          <p:sp>
            <p:nvSpPr>
              <p:cNvPr id="64" name="文本框 63"/>
              <p:cNvSpPr txBox="1"/>
              <p:nvPr/>
            </p:nvSpPr>
            <p:spPr>
              <a:xfrm>
                <a:off x="3689073" y="-880147"/>
                <a:ext cx="2264851" cy="1057909"/>
              </a:xfrm>
              <a:prstGeom prst="rect">
                <a:avLst/>
              </a:prstGeom>
              <a:noFill/>
            </p:spPr>
            <p:txBody>
              <a:bodyPr wrap="non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  录</a:t>
                </a:r>
                <a:endParaRPr lang="zh-CN" altLang="en-US" sz="3600" b="1" dirty="0">
                  <a:solidFill>
                    <a:schemeClr val="bg1"/>
                  </a:solidFill>
                  <a:latin typeface="微软雅黑" panose="020B0503020204020204" charset="-122"/>
                  <a:ea typeface="微软雅黑" panose="020B0503020204020204" charset="-122"/>
                </a:endParaRPr>
              </a:p>
            </p:txBody>
          </p:sp>
          <p:sp>
            <p:nvSpPr>
              <p:cNvPr id="63" name="文本框 62"/>
              <p:cNvSpPr txBox="1"/>
              <p:nvPr/>
            </p:nvSpPr>
            <p:spPr>
              <a:xfrm>
                <a:off x="3748615" y="63896"/>
                <a:ext cx="2146255" cy="654895"/>
              </a:xfrm>
              <a:prstGeom prst="rect">
                <a:avLst/>
              </a:prstGeom>
              <a:noFill/>
            </p:spPr>
            <p:txBody>
              <a:bodyPr wrap="none" rtlCol="0">
                <a:spAutoFit/>
              </a:bodyPr>
              <a:lstStyle/>
              <a:p>
                <a:pPr algn="ctr"/>
                <a:r>
                  <a:rPr lang="en-US" altLang="zh-CN" sz="2000" dirty="0">
                    <a:solidFill>
                      <a:schemeClr val="bg1"/>
                    </a:solidFill>
                    <a:ea typeface="+mj-ea"/>
                  </a:rPr>
                  <a:t>CONTENTS</a:t>
                </a:r>
                <a:endParaRPr lang="zh-CN" altLang="en-US" sz="2000" dirty="0">
                  <a:solidFill>
                    <a:schemeClr val="bg1"/>
                  </a:solidFill>
                  <a:ea typeface="+mj-ea"/>
                </a:endParaRPr>
              </a:p>
            </p:txBody>
          </p:sp>
        </p:grpSp>
      </p:grpSp>
      <p:grpSp>
        <p:nvGrpSpPr>
          <p:cNvPr id="24" name="组合 23"/>
          <p:cNvGrpSpPr/>
          <p:nvPr/>
        </p:nvGrpSpPr>
        <p:grpSpPr>
          <a:xfrm>
            <a:off x="3665855" y="939800"/>
            <a:ext cx="7000240" cy="1104265"/>
            <a:chOff x="4939427" y="858005"/>
            <a:chExt cx="6201556" cy="1103973"/>
          </a:xfrm>
        </p:grpSpPr>
        <p:sp>
          <p:nvSpPr>
            <p:cNvPr id="5" name="圆角矩形 4"/>
            <p:cNvSpPr/>
            <p:nvPr/>
          </p:nvSpPr>
          <p:spPr>
            <a:xfrm>
              <a:off x="5600986" y="1103050"/>
              <a:ext cx="5539996" cy="647529"/>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343553" y="1179865"/>
              <a:ext cx="4797430" cy="583411"/>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3200" dirty="0">
                  <a:solidFill>
                    <a:schemeClr val="bg1"/>
                  </a:solidFill>
                  <a:ea typeface="方正兰亭中粗黑_GBK" panose="02000000000000000000" pitchFamily="2" charset="-122"/>
                </a:rPr>
                <a:t>01  Spring Cloud </a:t>
              </a:r>
              <a:r>
                <a:rPr lang="zh-CN" altLang="en-US" sz="3200" dirty="0">
                  <a:solidFill>
                    <a:schemeClr val="bg1"/>
                  </a:solidFill>
                  <a:ea typeface="方正兰亭中粗黑_GBK" panose="02000000000000000000" pitchFamily="2" charset="-122"/>
                </a:rPr>
                <a:t>服务发现现状</a:t>
              </a:r>
              <a:endParaRPr lang="zh-CN" altLang="en-US" sz="3200" dirty="0">
                <a:solidFill>
                  <a:schemeClr val="bg1"/>
                </a:solidFill>
                <a:ea typeface="方正兰亭中粗黑_GBK" panose="02000000000000000000" pitchFamily="2" charset="-122"/>
              </a:endParaRPr>
            </a:p>
          </p:txBody>
        </p:sp>
        <p:grpSp>
          <p:nvGrpSpPr>
            <p:cNvPr id="136" name="组合 135"/>
            <p:cNvGrpSpPr/>
            <p:nvPr/>
          </p:nvGrpSpPr>
          <p:grpSpPr>
            <a:xfrm>
              <a:off x="4939427" y="858005"/>
              <a:ext cx="1280312" cy="1103973"/>
              <a:chOff x="540674" y="2478267"/>
              <a:chExt cx="1205922" cy="1039829"/>
            </a:xfrm>
          </p:grpSpPr>
          <p:sp>
            <p:nvSpPr>
              <p:cNvPr id="137" name="六边形 136"/>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38" name="六边形 137"/>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50" name="组合 49"/>
            <p:cNvGrpSpPr/>
            <p:nvPr/>
          </p:nvGrpSpPr>
          <p:grpSpPr>
            <a:xfrm>
              <a:off x="5389945" y="1176421"/>
              <a:ext cx="479631" cy="449916"/>
              <a:chOff x="3108756" y="2110160"/>
              <a:chExt cx="745081" cy="698920"/>
            </a:xfrm>
            <a:solidFill>
              <a:schemeClr val="bg1"/>
            </a:solidFill>
          </p:grpSpPr>
          <p:sp>
            <p:nvSpPr>
              <p:cNvPr id="51"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492"/>
              <p:cNvSpPr>
                <a:spLocks noChangeArrowheads="1"/>
              </p:cNvSpPr>
              <p:nvPr/>
            </p:nvSpPr>
            <p:spPr bwMode="auto">
              <a:xfrm>
                <a:off x="3237144" y="2495323"/>
                <a:ext cx="168779" cy="15147"/>
              </a:xfrm>
              <a:prstGeom prst="rect">
                <a:avLst/>
              </a:prstGeom>
              <a:grpFill/>
              <a:ln>
                <a:noFill/>
              </a:ln>
            </p:spPr>
            <p:txBody>
              <a:bodyPr vert="horz" wrap="square" lIns="91440" tIns="45720" rIns="91440" bIns="45720" numCol="1" anchor="t" anchorCtr="0" compatLnSpc="1"/>
              <a:lstStyle/>
              <a:p>
                <a:endParaRPr lang="zh-CN" altLang="en-US"/>
              </a:p>
            </p:txBody>
          </p:sp>
          <p:sp>
            <p:nvSpPr>
              <p:cNvPr id="55" name="Rectangle 493"/>
              <p:cNvSpPr>
                <a:spLocks noChangeArrowheads="1"/>
              </p:cNvSpPr>
              <p:nvPr/>
            </p:nvSpPr>
            <p:spPr bwMode="auto">
              <a:xfrm>
                <a:off x="3237144" y="2449161"/>
                <a:ext cx="168779" cy="17311"/>
              </a:xfrm>
              <a:prstGeom prst="rect">
                <a:avLst/>
              </a:prstGeom>
              <a:grpFill/>
              <a:ln>
                <a:noFill/>
              </a:ln>
            </p:spPr>
            <p:txBody>
              <a:bodyPr vert="horz" wrap="square" lIns="91440" tIns="45720" rIns="91440" bIns="45720" numCol="1" anchor="t" anchorCtr="0" compatLnSpc="1"/>
              <a:lstStyle/>
              <a:p>
                <a:endParaRPr lang="zh-CN" altLang="en-US"/>
              </a:p>
            </p:txBody>
          </p:sp>
          <p:sp>
            <p:nvSpPr>
              <p:cNvPr id="56" name="Rectangle 494"/>
              <p:cNvSpPr>
                <a:spLocks noChangeArrowheads="1"/>
              </p:cNvSpPr>
              <p:nvPr/>
            </p:nvSpPr>
            <p:spPr bwMode="auto">
              <a:xfrm>
                <a:off x="3237144" y="2403000"/>
                <a:ext cx="168779" cy="15868"/>
              </a:xfrm>
              <a:prstGeom prst="rect">
                <a:avLst/>
              </a:prstGeom>
              <a:grpFill/>
              <a:ln>
                <a:noFill/>
              </a:ln>
            </p:spPr>
            <p:txBody>
              <a:bodyPr vert="horz" wrap="square" lIns="91440" tIns="45720" rIns="91440" bIns="45720" numCol="1" anchor="t" anchorCtr="0" compatLnSpc="1"/>
              <a:lstStyle/>
              <a:p>
                <a:endParaRPr lang="zh-CN" altLang="en-US"/>
              </a:p>
            </p:txBody>
          </p:sp>
          <p:sp>
            <p:nvSpPr>
              <p:cNvPr id="57" name="Rectangle 495"/>
              <p:cNvSpPr>
                <a:spLocks noChangeArrowheads="1"/>
              </p:cNvSpPr>
              <p:nvPr/>
            </p:nvSpPr>
            <p:spPr bwMode="auto">
              <a:xfrm>
                <a:off x="3237144" y="2357559"/>
                <a:ext cx="168779" cy="15147"/>
              </a:xfrm>
              <a:prstGeom prst="rect">
                <a:avLst/>
              </a:prstGeom>
              <a:grpFill/>
              <a:ln>
                <a:noFill/>
              </a:ln>
            </p:spPr>
            <p:txBody>
              <a:bodyPr vert="horz" wrap="square" lIns="91440" tIns="45720" rIns="91440" bIns="45720" numCol="1" anchor="t" anchorCtr="0" compatLnSpc="1"/>
              <a:lstStyle/>
              <a:p>
                <a:endParaRPr lang="zh-CN" altLang="en-US"/>
              </a:p>
            </p:txBody>
          </p:sp>
          <p:sp>
            <p:nvSpPr>
              <p:cNvPr id="58"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3" name="组合 22"/>
          <p:cNvGrpSpPr/>
          <p:nvPr/>
        </p:nvGrpSpPr>
        <p:grpSpPr>
          <a:xfrm>
            <a:off x="3662045" y="2277110"/>
            <a:ext cx="7004685" cy="1104265"/>
            <a:chOff x="4939427" y="2167986"/>
            <a:chExt cx="6678592" cy="1103973"/>
          </a:xfrm>
        </p:grpSpPr>
        <p:sp>
          <p:nvSpPr>
            <p:cNvPr id="70" name="圆角矩形 69"/>
            <p:cNvSpPr/>
            <p:nvPr/>
          </p:nvSpPr>
          <p:spPr>
            <a:xfrm>
              <a:off x="5600566" y="2427632"/>
              <a:ext cx="6017453" cy="647529"/>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362813" y="2489211"/>
              <a:ext cx="4729686" cy="583411"/>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3200" dirty="0">
                  <a:solidFill>
                    <a:schemeClr val="bg1"/>
                  </a:solidFill>
                  <a:ea typeface="方正兰亭中粗黑_GBK" panose="02000000000000000000" pitchFamily="2" charset="-122"/>
                </a:rPr>
                <a:t> 02  Alibaba Nacos Discovery</a:t>
              </a:r>
              <a:endParaRPr lang="en-US" altLang="zh-CN" sz="3200" dirty="0">
                <a:solidFill>
                  <a:schemeClr val="bg1"/>
                </a:solidFill>
                <a:ea typeface="方正兰亭中粗黑_GBK" panose="02000000000000000000" pitchFamily="2" charset="-122"/>
              </a:endParaRPr>
            </a:p>
          </p:txBody>
        </p:sp>
        <p:grpSp>
          <p:nvGrpSpPr>
            <p:cNvPr id="140" name="组合 139"/>
            <p:cNvGrpSpPr/>
            <p:nvPr/>
          </p:nvGrpSpPr>
          <p:grpSpPr>
            <a:xfrm>
              <a:off x="4939427" y="2167986"/>
              <a:ext cx="1280312" cy="1103973"/>
              <a:chOff x="540674" y="2465412"/>
              <a:chExt cx="1205922" cy="1039829"/>
            </a:xfrm>
          </p:grpSpPr>
          <p:sp>
            <p:nvSpPr>
              <p:cNvPr id="141" name="六边形 140"/>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42" name="六边形 141"/>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35" name="KSO_Shape"/>
            <p:cNvSpPr/>
            <p:nvPr/>
          </p:nvSpPr>
          <p:spPr bwMode="auto">
            <a:xfrm>
              <a:off x="5472592" y="2536529"/>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 name="组合 1"/>
          <p:cNvGrpSpPr/>
          <p:nvPr/>
        </p:nvGrpSpPr>
        <p:grpSpPr>
          <a:xfrm>
            <a:off x="3662045" y="3640455"/>
            <a:ext cx="7003415" cy="1104265"/>
            <a:chOff x="4939427" y="3492451"/>
            <a:chExt cx="6677784" cy="1103973"/>
          </a:xfrm>
        </p:grpSpPr>
        <p:sp>
          <p:nvSpPr>
            <p:cNvPr id="86" name="圆角矩形 85"/>
            <p:cNvSpPr/>
            <p:nvPr/>
          </p:nvSpPr>
          <p:spPr>
            <a:xfrm>
              <a:off x="5600606" y="3724800"/>
              <a:ext cx="6016605" cy="647529"/>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6362765" y="3787523"/>
              <a:ext cx="3103880" cy="337096"/>
            </a:xfrm>
            <a:prstGeom prst="rect">
              <a:avLst/>
            </a:prstGeom>
            <a:effectLst>
              <a:outerShdw blurRad="50800" dist="38100" dir="2700000" algn="tl" rotWithShape="0">
                <a:prstClr val="black">
                  <a:alpha val="40000"/>
                </a:prstClr>
              </a:outerShdw>
            </a:effectLst>
          </p:spPr>
          <p:txBody>
            <a:bodyPr wrap="square">
              <a:spAutoFit/>
            </a:bodyPr>
            <a:lstStyle/>
            <a:p>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52" name="组合 151"/>
            <p:cNvGrpSpPr/>
            <p:nvPr/>
          </p:nvGrpSpPr>
          <p:grpSpPr>
            <a:xfrm>
              <a:off x="4939427" y="3492451"/>
              <a:ext cx="1280312" cy="1103973"/>
              <a:chOff x="540674" y="2465412"/>
              <a:chExt cx="1205922" cy="1039829"/>
            </a:xfrm>
          </p:grpSpPr>
          <p:sp>
            <p:nvSpPr>
              <p:cNvPr id="153" name="六边形 152"/>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4" name="六边形 153"/>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34" name="组合 33"/>
            <p:cNvGrpSpPr/>
            <p:nvPr/>
          </p:nvGrpSpPr>
          <p:grpSpPr>
            <a:xfrm>
              <a:off x="5393224" y="3876288"/>
              <a:ext cx="383750" cy="318467"/>
              <a:chOff x="9404083" y="1238855"/>
              <a:chExt cx="801342" cy="665020"/>
            </a:xfrm>
            <a:solidFill>
              <a:schemeClr val="bg1"/>
            </a:solidFill>
          </p:grpSpPr>
          <p:sp>
            <p:nvSpPr>
              <p:cNvPr id="35"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584"/>
              <p:cNvSpPr/>
              <p:nvPr/>
            </p:nvSpPr>
            <p:spPr bwMode="auto">
              <a:xfrm>
                <a:off x="9915466" y="1392487"/>
                <a:ext cx="208450" cy="511386"/>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3662045" y="5012055"/>
            <a:ext cx="7004685" cy="1104265"/>
            <a:chOff x="4939427" y="4805526"/>
            <a:chExt cx="6678995" cy="1103973"/>
          </a:xfrm>
        </p:grpSpPr>
        <p:sp>
          <p:nvSpPr>
            <p:cNvPr id="116" name="圆角矩形 115"/>
            <p:cNvSpPr/>
            <p:nvPr/>
          </p:nvSpPr>
          <p:spPr>
            <a:xfrm>
              <a:off x="5600606" y="5042953"/>
              <a:ext cx="6017816" cy="647529"/>
            </a:xfrm>
            <a:prstGeom prst="roundRect">
              <a:avLst>
                <a:gd name="adj" fmla="val 26862"/>
              </a:avLst>
            </a:prstGeom>
            <a:solidFill>
              <a:srgbClr val="0297F0"/>
            </a:solidFill>
            <a:ln w="15875">
              <a:gradFill flip="none" rotWithShape="1">
                <a:gsLst>
                  <a:gs pos="0">
                    <a:srgbClr val="C9C9C9"/>
                  </a:gs>
                  <a:gs pos="100000">
                    <a:schemeClr val="bg1"/>
                  </a:gs>
                </a:gsLst>
                <a:lin ang="2700000" scaled="1"/>
                <a:tileRect/>
              </a:grad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6362765" y="5095903"/>
              <a:ext cx="4189737" cy="583411"/>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3200" dirty="0">
                  <a:solidFill>
                    <a:schemeClr val="bg1"/>
                  </a:solidFill>
                  <a:ea typeface="方正兰亭中粗黑_GBK" panose="02000000000000000000" pitchFamily="2" charset="-122"/>
                </a:rPr>
                <a:t>  </a:t>
              </a:r>
              <a:endParaRPr lang="zh-CN" altLang="en-US" sz="1600" dirty="0">
                <a:solidFill>
                  <a:schemeClr val="bg1"/>
                </a:solidFill>
                <a:latin typeface="方正兰亭中粗黑_GBK" panose="02000000000000000000" pitchFamily="2" charset="-122"/>
                <a:ea typeface="方正兰亭中粗黑_GBK" panose="02000000000000000000" pitchFamily="2" charset="-122"/>
              </a:endParaRPr>
            </a:p>
          </p:txBody>
        </p:sp>
        <p:grpSp>
          <p:nvGrpSpPr>
            <p:cNvPr id="155" name="组合 154"/>
            <p:cNvGrpSpPr/>
            <p:nvPr/>
          </p:nvGrpSpPr>
          <p:grpSpPr>
            <a:xfrm>
              <a:off x="4939427" y="4805526"/>
              <a:ext cx="1280312" cy="1103973"/>
              <a:chOff x="540674" y="2465412"/>
              <a:chExt cx="1205922" cy="1039829"/>
            </a:xfrm>
          </p:grpSpPr>
          <p:sp>
            <p:nvSpPr>
              <p:cNvPr id="156" name="六边形 155"/>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7" name="六边形 156"/>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grpSp>
          <p:nvGrpSpPr>
            <p:cNvPr id="78" name="组合 77"/>
            <p:cNvGrpSpPr/>
            <p:nvPr/>
          </p:nvGrpSpPr>
          <p:grpSpPr>
            <a:xfrm>
              <a:off x="5328633" y="5205777"/>
              <a:ext cx="459764" cy="360698"/>
              <a:chOff x="4172643" y="3997027"/>
              <a:chExt cx="736426" cy="577745"/>
            </a:xfrm>
            <a:solidFill>
              <a:schemeClr val="bg1"/>
            </a:solidFill>
          </p:grpSpPr>
          <p:sp>
            <p:nvSpPr>
              <p:cNvPr id="79"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p:spPr>
            <p:txBody>
              <a:bodyPr vert="horz" wrap="square" lIns="91440" tIns="45720" rIns="91440" bIns="45720" numCol="1" anchor="t" anchorCtr="0" compatLnSpc="1"/>
              <a:lstStyle/>
              <a:p>
                <a:endParaRPr lang="zh-CN" altLang="en-US"/>
              </a:p>
            </p:txBody>
          </p:sp>
          <p:sp>
            <p:nvSpPr>
              <p:cNvPr id="80"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p:spPr>
            <p:txBody>
              <a:bodyPr vert="horz" wrap="square" lIns="91440" tIns="45720" rIns="91440" bIns="45720" numCol="1" anchor="t" anchorCtr="0" compatLnSpc="1"/>
              <a:lstStyle/>
              <a:p>
                <a:endParaRPr lang="zh-CN" altLang="en-US"/>
              </a:p>
            </p:txBody>
          </p:sp>
          <p:sp>
            <p:nvSpPr>
              <p:cNvPr id="81"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p:spPr>
            <p:txBody>
              <a:bodyPr vert="horz" wrap="square" lIns="91440" tIns="45720" rIns="91440" bIns="45720" numCol="1" anchor="t" anchorCtr="0" compatLnSpc="1"/>
              <a:lstStyle/>
              <a:p>
                <a:endParaRPr lang="zh-CN" altLang="en-US"/>
              </a:p>
            </p:txBody>
          </p:sp>
          <p:sp>
            <p:nvSpPr>
              <p:cNvPr id="82"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4" name="矩形 3"/>
          <p:cNvSpPr/>
          <p:nvPr/>
        </p:nvSpPr>
        <p:spPr>
          <a:xfrm>
            <a:off x="5154930" y="3872865"/>
            <a:ext cx="4960621" cy="583565"/>
          </a:xfrm>
          <a:prstGeom prst="rect">
            <a:avLst/>
          </a:prstGeom>
          <a:effectLst>
            <a:outerShdw blurRad="50800" dist="38100" dir="2700000" algn="tl" rotWithShape="0">
              <a:prstClr val="black">
                <a:alpha val="40000"/>
              </a:prstClr>
            </a:outerShdw>
          </a:effectLst>
        </p:spPr>
        <p:txBody>
          <a:bodyPr wrap="square">
            <a:spAutoFit/>
          </a:bodyPr>
          <a:p>
            <a:r>
              <a:rPr lang="en-US" altLang="zh-CN" sz="3200" dirty="0">
                <a:solidFill>
                  <a:schemeClr val="bg1"/>
                </a:solidFill>
                <a:ea typeface="方正兰亭中粗黑_GBK" panose="02000000000000000000" pitchFamily="2" charset="-122"/>
              </a:rPr>
              <a:t>  </a:t>
            </a:r>
            <a:endParaRPr lang="en-US" altLang="zh-CN" sz="3200" dirty="0">
              <a:solidFill>
                <a:schemeClr val="bg1"/>
              </a:solidFill>
              <a:ea typeface="方正兰亭中粗黑_GBK"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par>
                          <p:cTn id="8" fill="hold">
                            <p:stCondLst>
                              <p:cond delay="2000"/>
                            </p:stCondLst>
                            <p:childTnLst>
                              <p:par>
                                <p:cTn id="9" presetID="1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p:tgtEl>
                                          <p:spTgt spid="24"/>
                                        </p:tgtEl>
                                        <p:attrNameLst>
                                          <p:attrName>ppt_y</p:attrName>
                                        </p:attrNameLst>
                                      </p:cBhvr>
                                      <p:tavLst>
                                        <p:tav tm="0">
                                          <p:val>
                                            <p:strVal val="#ppt_y+#ppt_h*1.125000"/>
                                          </p:val>
                                        </p:tav>
                                        <p:tav tm="100000">
                                          <p:val>
                                            <p:strVal val="#ppt_y"/>
                                          </p:val>
                                        </p:tav>
                                      </p:tavLst>
                                    </p:anim>
                                    <p:animEffect transition="in" filter="wipe(up)">
                                      <p:cBhvr>
                                        <p:cTn id="12" dur="1000"/>
                                        <p:tgtEl>
                                          <p:spTgt spid="24"/>
                                        </p:tgtEl>
                                      </p:cBhvr>
                                    </p:animEffect>
                                  </p:childTnLst>
                                </p:cTn>
                              </p:par>
                            </p:childTnLst>
                          </p:cTn>
                        </p:par>
                        <p:par>
                          <p:cTn id="13" fill="hold">
                            <p:stCondLst>
                              <p:cond delay="3000"/>
                            </p:stCondLst>
                            <p:childTnLst>
                              <p:par>
                                <p:cTn id="14" presetID="12"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1000"/>
                                        <p:tgtEl>
                                          <p:spTgt spid="23"/>
                                        </p:tgtEl>
                                        <p:attrNameLst>
                                          <p:attrName>ppt_y</p:attrName>
                                        </p:attrNameLst>
                                      </p:cBhvr>
                                      <p:tavLst>
                                        <p:tav tm="0">
                                          <p:val>
                                            <p:strVal val="#ppt_y+#ppt_h*1.125000"/>
                                          </p:val>
                                        </p:tav>
                                        <p:tav tm="100000">
                                          <p:val>
                                            <p:strVal val="#ppt_y"/>
                                          </p:val>
                                        </p:tav>
                                      </p:tavLst>
                                    </p:anim>
                                    <p:animEffect transition="in" filter="wipe(up)">
                                      <p:cBhvr>
                                        <p:cTn id="17" dur="1000"/>
                                        <p:tgtEl>
                                          <p:spTgt spid="23"/>
                                        </p:tgtEl>
                                      </p:cBhvr>
                                    </p:animEffect>
                                  </p:childTnLst>
                                </p:cTn>
                              </p:par>
                            </p:childTnLst>
                          </p:cTn>
                        </p:par>
                        <p:par>
                          <p:cTn id="18" fill="hold">
                            <p:stCondLst>
                              <p:cond delay="4000"/>
                            </p:stCondLst>
                            <p:childTnLst>
                              <p:par>
                                <p:cTn id="19" presetID="1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p:tgtEl>
                                          <p:spTgt spid="2"/>
                                        </p:tgtEl>
                                        <p:attrNameLst>
                                          <p:attrName>ppt_y</p:attrName>
                                        </p:attrNameLst>
                                      </p:cBhvr>
                                      <p:tavLst>
                                        <p:tav tm="0">
                                          <p:val>
                                            <p:strVal val="#ppt_y+#ppt_h*1.125000"/>
                                          </p:val>
                                        </p:tav>
                                        <p:tav tm="100000">
                                          <p:val>
                                            <p:strVal val="#ppt_y"/>
                                          </p:val>
                                        </p:tav>
                                      </p:tavLst>
                                    </p:anim>
                                    <p:animEffect transition="in" filter="wipe(up)">
                                      <p:cBhvr>
                                        <p:cTn id="22" dur="1000"/>
                                        <p:tgtEl>
                                          <p:spTgt spid="2"/>
                                        </p:tgtEl>
                                      </p:cBhvr>
                                    </p:animEffect>
                                  </p:childTnLst>
                                </p:cTn>
                              </p:par>
                            </p:childTnLst>
                          </p:cTn>
                        </p:par>
                        <p:par>
                          <p:cTn id="23" fill="hold">
                            <p:stCondLst>
                              <p:cond delay="5000"/>
                            </p:stCondLst>
                            <p:childTnLst>
                              <p:par>
                                <p:cTn id="24" presetID="1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p:tgtEl>
                                          <p:spTgt spid="3"/>
                                        </p:tgtEl>
                                        <p:attrNameLst>
                                          <p:attrName>ppt_y</p:attrName>
                                        </p:attrNameLst>
                                      </p:cBhvr>
                                      <p:tavLst>
                                        <p:tav tm="0">
                                          <p:val>
                                            <p:strVal val="#ppt_y+#ppt_h*1.125000"/>
                                          </p:val>
                                        </p:tav>
                                        <p:tav tm="100000">
                                          <p:val>
                                            <p:strVal val="#ppt_y"/>
                                          </p:val>
                                        </p:tav>
                                      </p:tavLst>
                                    </p:anim>
                                    <p:animEffect transition="in" filter="wipe(up)">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1240" y="225425"/>
            <a:ext cx="2937510"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a:t>
            </a:r>
            <a:r>
              <a:rPr lang="zh-CN" altLang="en-US" sz="2400" dirty="0">
                <a:solidFill>
                  <a:srgbClr val="0297F0"/>
                </a:solidFill>
                <a:latin typeface="微软雅黑" panose="020B0503020204020204" charset="-122"/>
                <a:ea typeface="微软雅黑" panose="020B0503020204020204" charset="-122"/>
              </a:rPr>
              <a:t>体系</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TextBox 5"/>
          <p:cNvSpPr txBox="1"/>
          <p:nvPr/>
        </p:nvSpPr>
        <p:spPr>
          <a:xfrm>
            <a:off x="1110615" y="5037254"/>
            <a:ext cx="9970770" cy="2114541"/>
          </a:xfrm>
          <a:prstGeom prst="rect">
            <a:avLst/>
          </a:prstGeom>
          <a:noFill/>
        </p:spPr>
        <p:txBody>
          <a:bodyPr wrap="square" lIns="70601" tIns="35300" rIns="70601" bIns="35300" rtlCol="0">
            <a:spAutoFit/>
          </a:bodyPr>
          <a:lstStyle/>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p:txBody>
      </p:sp>
      <p:sp>
        <p:nvSpPr>
          <p:cNvPr id="6" name="矩形 5"/>
          <p:cNvSpPr/>
          <p:nvPr/>
        </p:nvSpPr>
        <p:spPr>
          <a:xfrm>
            <a:off x="592455" y="1671320"/>
            <a:ext cx="2426970" cy="999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Spring</a:t>
            </a:r>
            <a:endParaRPr lang="en-US" altLang="zh-CN">
              <a:solidFill>
                <a:schemeClr val="tx1"/>
              </a:solidFill>
            </a:endParaRPr>
          </a:p>
        </p:txBody>
      </p:sp>
      <p:sp>
        <p:nvSpPr>
          <p:cNvPr id="7" name="矩形 6"/>
          <p:cNvSpPr/>
          <p:nvPr/>
        </p:nvSpPr>
        <p:spPr>
          <a:xfrm>
            <a:off x="3681095" y="1671320"/>
            <a:ext cx="2362200" cy="999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Spring Boot</a:t>
            </a:r>
            <a:endParaRPr lang="en-US" altLang="zh-CN">
              <a:solidFill>
                <a:schemeClr val="tx1"/>
              </a:solidFill>
            </a:endParaRPr>
          </a:p>
        </p:txBody>
      </p:sp>
      <p:sp>
        <p:nvSpPr>
          <p:cNvPr id="8" name="矩形 7"/>
          <p:cNvSpPr/>
          <p:nvPr/>
        </p:nvSpPr>
        <p:spPr>
          <a:xfrm>
            <a:off x="6704330" y="1671320"/>
            <a:ext cx="2352040" cy="999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Spring Cloud</a:t>
            </a:r>
            <a:endParaRPr lang="en-US" altLang="zh-CN">
              <a:solidFill>
                <a:schemeClr val="tx1"/>
              </a:solidFill>
            </a:endParaRPr>
          </a:p>
        </p:txBody>
      </p:sp>
      <p:cxnSp>
        <p:nvCxnSpPr>
          <p:cNvPr id="9" name="直接箭头连接符 8"/>
          <p:cNvCxnSpPr>
            <a:stCxn id="6" idx="3"/>
            <a:endCxn id="7" idx="1"/>
          </p:cNvCxnSpPr>
          <p:nvPr/>
        </p:nvCxnSpPr>
        <p:spPr>
          <a:xfrm>
            <a:off x="3019425" y="2171065"/>
            <a:ext cx="661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3"/>
            <a:endCxn id="8" idx="1"/>
          </p:cNvCxnSpPr>
          <p:nvPr/>
        </p:nvCxnSpPr>
        <p:spPr>
          <a:xfrm>
            <a:off x="6043295" y="2171065"/>
            <a:ext cx="6610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83615" y="3981450"/>
            <a:ext cx="10389870" cy="1476375"/>
          </a:xfrm>
          <a:prstGeom prst="rect">
            <a:avLst/>
          </a:prstGeom>
          <a:noFill/>
        </p:spPr>
        <p:txBody>
          <a:bodyPr wrap="square" rtlCol="0" anchor="t">
            <a:spAutoFit/>
          </a:bodyPr>
          <a:p>
            <a:pPr marL="285750" indent="-285750">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Spring 以 Bean（对象） 为中心，提供 IOC、AOP 等功能。</a:t>
            </a: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Spring Boot 以 Application（应用） 为中心，遵循</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约定优于配置</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提供自动配置、监控等功能。</a:t>
            </a: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Spring Cloud 以 Service（服务） 为中心，提供服务的注册与发现、服务的调用与负载均衡等功能。</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9631680" y="1671320"/>
            <a:ext cx="2352040" cy="999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Service Mesh</a:t>
            </a:r>
            <a:endParaRPr lang="en-US" altLang="zh-CN">
              <a:solidFill>
                <a:schemeClr val="tx1"/>
              </a:solidFill>
            </a:endParaRPr>
          </a:p>
          <a:p>
            <a:pPr algn="ctr"/>
            <a:r>
              <a:rPr lang="en-US" altLang="zh-CN">
                <a:solidFill>
                  <a:schemeClr val="tx1"/>
                </a:solidFill>
              </a:rPr>
              <a:t>Istio</a:t>
            </a:r>
            <a:endParaRPr lang="en-US" altLang="zh-CN">
              <a:solidFill>
                <a:schemeClr val="tx1"/>
              </a:solidFill>
            </a:endParaRPr>
          </a:p>
        </p:txBody>
      </p:sp>
      <p:cxnSp>
        <p:nvCxnSpPr>
          <p:cNvPr id="14" name="直接箭头连接符 13"/>
          <p:cNvCxnSpPr/>
          <p:nvPr/>
        </p:nvCxnSpPr>
        <p:spPr>
          <a:xfrm>
            <a:off x="9055735" y="2171065"/>
            <a:ext cx="575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nodePh="1">
                                  <p:stCondLst>
                                    <p:cond delay="0"/>
                                  </p:stCondLst>
                                  <p:endCondLst>
                                    <p:cond evt="begin" delay="0">
                                      <p:tn val="16"/>
                                    </p:cond>
                                  </p:endCondLst>
                                  <p:iterate type="lt">
                                    <p:tmPct val="30000"/>
                                  </p:iterate>
                                  <p:childTnLst>
                                    <p:set>
                                      <p:cBhvr>
                                        <p:cTn id="17" dur="1" fill="hold">
                                          <p:stCondLst>
                                            <p:cond delay="0"/>
                                          </p:stCondLst>
                                        </p:cTn>
                                        <p:tgtEl>
                                          <p:spTgt spid="5"/>
                                        </p:tgtEl>
                                        <p:attrNameLst>
                                          <p:attrName>style.visibility</p:attrName>
                                        </p:attrNameLst>
                                      </p:cBhvr>
                                      <p:to>
                                        <p:strVal val="visible"/>
                                      </p:to>
                                    </p:set>
                                    <p:animEffect transition="in" filter="wipe(left)">
                                      <p:cBhvr>
                                        <p:cTn id="18"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00316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a:t>
            </a:r>
            <a:r>
              <a:rPr lang="zh-CN" altLang="en-US" sz="2400" dirty="0">
                <a:solidFill>
                  <a:srgbClr val="0297F0"/>
                </a:solidFill>
                <a:latin typeface="微软雅黑" panose="020B0503020204020204" charset="-122"/>
                <a:ea typeface="微软雅黑" panose="020B0503020204020204" charset="-122"/>
              </a:rPr>
              <a:t>三种主流</a:t>
            </a:r>
            <a:r>
              <a:rPr lang="zh-CN" altLang="en-US" sz="2400" dirty="0">
                <a:solidFill>
                  <a:srgbClr val="0297F0"/>
                </a:solidFill>
                <a:latin typeface="微软雅黑" panose="020B0503020204020204" charset="-122"/>
                <a:ea typeface="微软雅黑" panose="020B0503020204020204" charset="-122"/>
              </a:rPr>
              <a:t>解决方案</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TextBox 5"/>
          <p:cNvSpPr txBox="1"/>
          <p:nvPr/>
        </p:nvSpPr>
        <p:spPr>
          <a:xfrm>
            <a:off x="1110615" y="5037254"/>
            <a:ext cx="9970770" cy="2114541"/>
          </a:xfrm>
          <a:prstGeom prst="rect">
            <a:avLst/>
          </a:prstGeom>
          <a:noFill/>
        </p:spPr>
        <p:txBody>
          <a:bodyPr wrap="square" lIns="70601" tIns="35300" rIns="70601" bIns="35300" rtlCol="0">
            <a:spAutoFit/>
          </a:bodyPr>
          <a:lstStyle/>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p:txBody>
      </p:sp>
      <p:sp>
        <p:nvSpPr>
          <p:cNvPr id="8" name="文本框 7"/>
          <p:cNvSpPr txBox="1"/>
          <p:nvPr/>
        </p:nvSpPr>
        <p:spPr>
          <a:xfrm>
            <a:off x="901700" y="1306195"/>
            <a:ext cx="10179050" cy="5354320"/>
          </a:xfrm>
          <a:prstGeom prst="rect">
            <a:avLst/>
          </a:prstGeom>
          <a:noFill/>
        </p:spPr>
        <p:txBody>
          <a:bodyPr wrap="square" rtlCol="0" anchor="t">
            <a:spAutoFit/>
          </a:bodyPr>
          <a:p>
            <a:pPr marL="285750" indent="-285750">
              <a:buFont typeface="Wingdings" panose="05000000000000000000" charset="0"/>
              <a:buChar char="l"/>
            </a:pPr>
            <a:r>
              <a:rPr lang="zh-CN" altLang="en-US" b="1"/>
              <a:t>Spring Boot + Spring Cloud Netflix  </a:t>
            </a:r>
            <a:r>
              <a:rPr lang="en-US" altLang="zh-CN" b="1"/>
              <a:t>(</a:t>
            </a:r>
            <a:r>
              <a:rPr lang="zh-CN" altLang="en-US" b="1">
                <a:solidFill>
                  <a:srgbClr val="FF0000"/>
                </a:solidFill>
              </a:rPr>
              <a:t>于</a:t>
            </a:r>
            <a:r>
              <a:rPr lang="en-US" altLang="zh-CN" b="1">
                <a:solidFill>
                  <a:srgbClr val="FF0000"/>
                </a:solidFill>
              </a:rPr>
              <a:t>2018</a:t>
            </a:r>
            <a:r>
              <a:rPr lang="zh-CN" altLang="en-US" b="1">
                <a:solidFill>
                  <a:srgbClr val="FF0000"/>
                </a:solidFill>
              </a:rPr>
              <a:t>年进入维护模式</a:t>
            </a:r>
            <a:r>
              <a:rPr lang="en-US" altLang="zh-CN" b="1"/>
              <a:t> )</a:t>
            </a:r>
            <a:endParaRPr lang="zh-CN" altLang="en-US" b="1"/>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b="1"/>
              <a:t>Spring Boot + Dubbo + Zookeeper  </a:t>
            </a:r>
            <a:r>
              <a:rPr lang="en-US" altLang="zh-CN" b="1"/>
              <a:t>(</a:t>
            </a:r>
            <a:r>
              <a:rPr lang="zh-CN" altLang="en-US" b="1">
                <a:solidFill>
                  <a:srgbClr val="FF0000"/>
                </a:solidFill>
              </a:rPr>
              <a:t>目前不完善</a:t>
            </a:r>
            <a:r>
              <a:rPr lang="en-US" altLang="zh-CN" b="1"/>
              <a:t>)</a:t>
            </a:r>
            <a:endParaRPr lang="zh-CN" altLang="en-US" b="1"/>
          </a:p>
          <a:p>
            <a:pPr marL="285750" indent="-285750">
              <a:buFont typeface="Wingdings" panose="05000000000000000000" charset="0"/>
              <a:buChar char="l"/>
            </a:pPr>
            <a:endParaRPr lang="zh-CN" altLang="en-US"/>
          </a:p>
          <a:p>
            <a:pPr indent="0">
              <a:buFont typeface="Wingdings" panose="05000000000000000000" charset="0"/>
              <a:buNone/>
            </a:pPr>
            <a:r>
              <a:rPr lang="zh-CN" altLang="en-US"/>
              <a:t>       Apache Dubbo 是一款高性能、轻量级的开源 Java RPC 框架。</a:t>
            </a:r>
            <a:endParaRPr lang="zh-CN" altLang="en-US"/>
          </a:p>
          <a:p>
            <a:pPr indent="0">
              <a:buFont typeface="Wingdings" panose="05000000000000000000" charset="0"/>
              <a:buNone/>
            </a:pPr>
            <a:r>
              <a:rPr lang="zh-CN" altLang="en-US"/>
              <a:t>       ZooKeeper 是一种分布式协调服务，用于管理大型主机。在分布式环境中协调和管理服务是一个复杂的过程。</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b="1"/>
              <a:t>Spring Boot + Spring Cloud Alibaba</a:t>
            </a:r>
            <a:endParaRPr lang="zh-CN" altLang="en-US" b="1"/>
          </a:p>
          <a:p>
            <a:pPr indent="0">
              <a:buFont typeface="Wingdings" panose="05000000000000000000" charset="0"/>
              <a:buNone/>
            </a:pPr>
            <a:endParaRPr lang="zh-CN" altLang="en-US"/>
          </a:p>
          <a:p>
            <a:pPr indent="0">
              <a:buFont typeface="Wingdings" panose="05000000000000000000" charset="0"/>
              <a:buNone/>
            </a:pPr>
            <a:r>
              <a:rPr lang="zh-CN" altLang="en-US"/>
              <a:t>       Spring Cloud Alibaba 致力于提供微服务开发的一站式解决方案。此项目包含开发分布式应用微服务的必需组件，方便开发者通过 Spring Cloud 编程模型轻松使用这些组件来开发分布式应用服务。</a:t>
            </a: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       依托 Spring Cloud Alibaba，我们</a:t>
            </a:r>
            <a:r>
              <a:rPr lang="zh-CN" altLang="en-US"/>
              <a:t>只需要添加一些注解和少量配置，就可以将 Spring Cloud 应用接入阿里分布式应用解决方案，通过阿里中间件来迅速搭建分布式应用系统。</a:t>
            </a:r>
            <a:endParaRPr lang="zh-CN" altLang="en-US"/>
          </a:p>
          <a:p>
            <a:pPr marL="285750" indent="-285750">
              <a:buFont typeface="Wingdings" panose="05000000000000000000" charset="0"/>
              <a:buChar char="l"/>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nodePh="1">
                                  <p:stCondLst>
                                    <p:cond delay="0"/>
                                  </p:stCondLst>
                                  <p:endCondLst>
                                    <p:cond evt="begin" delay="0">
                                      <p:tn val="16"/>
                                    </p:cond>
                                  </p:endCondLst>
                                  <p:iterate type="lt">
                                    <p:tmPct val="30000"/>
                                  </p:iterate>
                                  <p:childTnLst>
                                    <p:set>
                                      <p:cBhvr>
                                        <p:cTn id="17" dur="1" fill="hold">
                                          <p:stCondLst>
                                            <p:cond delay="0"/>
                                          </p:stCondLst>
                                        </p:cTn>
                                        <p:tgtEl>
                                          <p:spTgt spid="5"/>
                                        </p:tgtEl>
                                        <p:attrNameLst>
                                          <p:attrName>style.visibility</p:attrName>
                                        </p:attrNameLst>
                                      </p:cBhvr>
                                      <p:to>
                                        <p:strVal val="visible"/>
                                      </p:to>
                                    </p:set>
                                    <p:animEffect transition="in" filter="wipe(left)">
                                      <p:cBhvr>
                                        <p:cTn id="18"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406082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Alibaba </a:t>
            </a:r>
            <a:r>
              <a:rPr lang="zh-CN" altLang="en-US" sz="2400" dirty="0">
                <a:solidFill>
                  <a:srgbClr val="0297F0"/>
                </a:solidFill>
                <a:latin typeface="微软雅黑" panose="020B0503020204020204" charset="-122"/>
                <a:ea typeface="微软雅黑" panose="020B0503020204020204" charset="-122"/>
              </a:rPr>
              <a:t>套件</a:t>
            </a:r>
            <a:endParaRPr lang="en-US" altLang="zh-CN"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TextBox 5"/>
          <p:cNvSpPr txBox="1"/>
          <p:nvPr/>
        </p:nvSpPr>
        <p:spPr>
          <a:xfrm>
            <a:off x="1110615" y="5037254"/>
            <a:ext cx="9970770" cy="2114541"/>
          </a:xfrm>
          <a:prstGeom prst="rect">
            <a:avLst/>
          </a:prstGeom>
          <a:noFill/>
        </p:spPr>
        <p:txBody>
          <a:bodyPr wrap="square" lIns="70601" tIns="35300" rIns="70601" bIns="35300" rtlCol="0">
            <a:spAutoFit/>
          </a:bodyPr>
          <a:lstStyle/>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p:txBody>
      </p:sp>
      <p:pic>
        <p:nvPicPr>
          <p:cNvPr id="4" name="图片 3"/>
          <p:cNvPicPr>
            <a:picLocks noChangeAspect="1"/>
          </p:cNvPicPr>
          <p:nvPr>
            <p:custDataLst>
              <p:tags r:id="rId1"/>
            </p:custDataLst>
          </p:nvPr>
        </p:nvPicPr>
        <p:blipFill>
          <a:blip r:embed="rId2"/>
          <a:stretch>
            <a:fillRect/>
          </a:stretch>
        </p:blipFill>
        <p:spPr>
          <a:xfrm>
            <a:off x="781050" y="1233170"/>
            <a:ext cx="10300335" cy="5145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nodePh="1">
                                  <p:stCondLst>
                                    <p:cond delay="0"/>
                                  </p:stCondLst>
                                  <p:endCondLst>
                                    <p:cond evt="begin" delay="0">
                                      <p:tn val="16"/>
                                    </p:cond>
                                  </p:endCondLst>
                                  <p:iterate type="lt">
                                    <p:tmPct val="30000"/>
                                  </p:iterate>
                                  <p:childTnLst>
                                    <p:set>
                                      <p:cBhvr>
                                        <p:cTn id="17" dur="1" fill="hold">
                                          <p:stCondLst>
                                            <p:cond delay="0"/>
                                          </p:stCondLst>
                                        </p:cTn>
                                        <p:tgtEl>
                                          <p:spTgt spid="5"/>
                                        </p:tgtEl>
                                        <p:attrNameLst>
                                          <p:attrName>style.visibility</p:attrName>
                                        </p:attrNameLst>
                                      </p:cBhvr>
                                      <p:to>
                                        <p:strVal val="visible"/>
                                      </p:to>
                                    </p:set>
                                    <p:animEffect transition="in" filter="wipe(left)">
                                      <p:cBhvr>
                                        <p:cTn id="18"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402580" cy="460375"/>
          </a:xfrm>
          <a:prstGeom prst="rect">
            <a:avLst/>
          </a:prstGeom>
          <a:noFill/>
        </p:spPr>
        <p:txBody>
          <a:bodyPr wrap="square" rtlCol="0">
            <a:spAutoFit/>
          </a:bodyPr>
          <a:lstStyle/>
          <a:p>
            <a:r>
              <a:rPr lang="zh-CN" altLang="en-US" sz="2400" dirty="0">
                <a:solidFill>
                  <a:srgbClr val="0297F0"/>
                </a:solidFill>
                <a:latin typeface="微软雅黑" panose="020B0503020204020204" charset="-122"/>
                <a:ea typeface="微软雅黑" panose="020B0503020204020204" charset="-122"/>
              </a:rPr>
              <a:t>主要功能</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TextBox 5"/>
          <p:cNvSpPr txBox="1"/>
          <p:nvPr/>
        </p:nvSpPr>
        <p:spPr>
          <a:xfrm>
            <a:off x="1110615" y="5037254"/>
            <a:ext cx="9970770" cy="2114541"/>
          </a:xfrm>
          <a:prstGeom prst="rect">
            <a:avLst/>
          </a:prstGeom>
          <a:noFill/>
        </p:spPr>
        <p:txBody>
          <a:bodyPr wrap="square" lIns="70601" tIns="35300" rIns="70601" bIns="35300" rtlCol="0">
            <a:spAutoFit/>
          </a:bodyPr>
          <a:lstStyle/>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800735" y="1305560"/>
            <a:ext cx="10337165" cy="4246245"/>
          </a:xfrm>
          <a:prstGeom prst="rect">
            <a:avLst/>
          </a:prstGeom>
          <a:noFill/>
        </p:spPr>
        <p:txBody>
          <a:bodyPr wrap="square" rtlCol="0" anchor="t">
            <a:spAutoFit/>
          </a:bodyPr>
          <a:p>
            <a:pPr marL="285750" indent="-285750" fontAlgn="auto">
              <a:lnSpc>
                <a:spcPct val="150000"/>
              </a:lnSpc>
              <a:buFont typeface="Wingdings" panose="05000000000000000000" charset="0"/>
              <a:buChar char="l"/>
            </a:pPr>
            <a:r>
              <a:rPr lang="zh-CN" altLang="en-US" b="1">
                <a:latin typeface="微软雅黑" panose="020B0503020204020204" charset="-122"/>
                <a:ea typeface="微软雅黑" panose="020B0503020204020204" charset="-122"/>
                <a:cs typeface="微软雅黑" panose="020B0503020204020204" charset="-122"/>
              </a:rPr>
              <a:t>服务限流降级</a:t>
            </a:r>
            <a:r>
              <a:rPr lang="zh-CN" altLang="en-US">
                <a:latin typeface="微软雅黑" panose="020B0503020204020204" charset="-122"/>
                <a:ea typeface="微软雅黑" panose="020B0503020204020204" charset="-122"/>
                <a:cs typeface="微软雅黑" panose="020B0503020204020204" charset="-122"/>
              </a:rPr>
              <a:t>：默认支持 Servlet、Feign、RestTemplate、Dubbo 和 RocketMQ 限流降级功能的接入，可以在运行时通过控制台实时修改限流降级规则，还支持查看限流降级 Metrics 监控。</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b="1">
                <a:latin typeface="微软雅黑" panose="020B0503020204020204" charset="-122"/>
                <a:ea typeface="微软雅黑" panose="020B0503020204020204" charset="-122"/>
                <a:cs typeface="微软雅黑" panose="020B0503020204020204" charset="-122"/>
              </a:rPr>
              <a:t>服务注册与发现</a:t>
            </a:r>
            <a:r>
              <a:rPr lang="zh-CN" altLang="en-US">
                <a:latin typeface="微软雅黑" panose="020B0503020204020204" charset="-122"/>
                <a:ea typeface="微软雅黑" panose="020B0503020204020204" charset="-122"/>
                <a:cs typeface="微软雅黑" panose="020B0503020204020204" charset="-122"/>
              </a:rPr>
              <a:t>：适配 Spring Cloud 服务注册与发现标准，默认集成了 Ribbon 的支持。</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b="1">
                <a:latin typeface="微软雅黑" panose="020B0503020204020204" charset="-122"/>
                <a:ea typeface="微软雅黑" panose="020B0503020204020204" charset="-122"/>
                <a:cs typeface="微软雅黑" panose="020B0503020204020204" charset="-122"/>
              </a:rPr>
              <a:t>分布式配置管理</a:t>
            </a:r>
            <a:r>
              <a:rPr lang="zh-CN" altLang="en-US">
                <a:latin typeface="微软雅黑" panose="020B0503020204020204" charset="-122"/>
                <a:ea typeface="微软雅黑" panose="020B0503020204020204" charset="-122"/>
                <a:cs typeface="微软雅黑" panose="020B0503020204020204" charset="-122"/>
              </a:rPr>
              <a:t>：支持分布式系统中的外部化配置，配置更改时自动刷新。</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b="1">
                <a:latin typeface="微软雅黑" panose="020B0503020204020204" charset="-122"/>
                <a:ea typeface="微软雅黑" panose="020B0503020204020204" charset="-122"/>
                <a:cs typeface="微软雅黑" panose="020B0503020204020204" charset="-122"/>
              </a:rPr>
              <a:t>消息驱动能力</a:t>
            </a:r>
            <a:r>
              <a:rPr lang="zh-CN" altLang="en-US">
                <a:latin typeface="微软雅黑" panose="020B0503020204020204" charset="-122"/>
                <a:ea typeface="微软雅黑" panose="020B0503020204020204" charset="-122"/>
                <a:cs typeface="微软雅黑" panose="020B0503020204020204" charset="-122"/>
              </a:rPr>
              <a:t>：基于 Spring Cloud Stream 为微服务应用构建消息驱动能力。</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b="1">
                <a:latin typeface="微软雅黑" panose="020B0503020204020204" charset="-122"/>
                <a:ea typeface="微软雅黑" panose="020B0503020204020204" charset="-122"/>
                <a:cs typeface="微软雅黑" panose="020B0503020204020204" charset="-122"/>
              </a:rPr>
              <a:t>阿里云对象存储</a:t>
            </a:r>
            <a:r>
              <a:rPr lang="zh-CN" altLang="en-US">
                <a:latin typeface="微软雅黑" panose="020B0503020204020204" charset="-122"/>
                <a:ea typeface="微软雅黑" panose="020B0503020204020204" charset="-122"/>
                <a:cs typeface="微软雅黑" panose="020B0503020204020204" charset="-122"/>
              </a:rPr>
              <a:t>：阿里云提供的海量、安全、低成本、高可靠的云存储服务。支持在任何应用、任何时间、任何地点存储和访问任意类型的数据。</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b="1">
                <a:latin typeface="微软雅黑" panose="020B0503020204020204" charset="-122"/>
                <a:ea typeface="微软雅黑" panose="020B0503020204020204" charset="-122"/>
                <a:cs typeface="微软雅黑" panose="020B0503020204020204" charset="-122"/>
              </a:rPr>
              <a:t>分布式任务调度</a:t>
            </a:r>
            <a:r>
              <a:rPr lang="zh-CN" altLang="en-US">
                <a:latin typeface="微软雅黑" panose="020B0503020204020204" charset="-122"/>
                <a:ea typeface="微软雅黑" panose="020B0503020204020204" charset="-122"/>
                <a:cs typeface="微软雅黑" panose="020B0503020204020204" charset="-122"/>
              </a:rPr>
              <a:t>：提供秒级、精准、高可靠、高可用的定时（基于 Cron 表达式）任务调度服务。同时提供分布式的任务执行模型，如网格任务。网格任务支持海量子任务均匀分配到所有 Worker（schedulerx-client）上执行。</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nodePh="1">
                                  <p:stCondLst>
                                    <p:cond delay="0"/>
                                  </p:stCondLst>
                                  <p:endCondLst>
                                    <p:cond evt="begin" delay="0">
                                      <p:tn val="16"/>
                                    </p:cond>
                                  </p:endCondLst>
                                  <p:iterate type="lt">
                                    <p:tmPct val="30000"/>
                                  </p:iterate>
                                  <p:childTnLst>
                                    <p:set>
                                      <p:cBhvr>
                                        <p:cTn id="17" dur="1" fill="hold">
                                          <p:stCondLst>
                                            <p:cond delay="0"/>
                                          </p:stCondLst>
                                        </p:cTn>
                                        <p:tgtEl>
                                          <p:spTgt spid="5"/>
                                        </p:tgtEl>
                                        <p:attrNameLst>
                                          <p:attrName>style.visibility</p:attrName>
                                        </p:attrNameLst>
                                      </p:cBhvr>
                                      <p:to>
                                        <p:strVal val="visible"/>
                                      </p:to>
                                    </p:set>
                                    <p:animEffect transition="in" filter="wipe(left)">
                                      <p:cBhvr>
                                        <p:cTn id="18"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402580" cy="460375"/>
          </a:xfrm>
          <a:prstGeom prst="rect">
            <a:avLst/>
          </a:prstGeom>
          <a:noFill/>
        </p:spPr>
        <p:txBody>
          <a:bodyPr wrap="square" rtlCol="0">
            <a:spAutoFit/>
          </a:bodyPr>
          <a:lstStyle/>
          <a:p>
            <a:r>
              <a:rPr lang="zh-CN" altLang="en-US" sz="2400" dirty="0">
                <a:solidFill>
                  <a:srgbClr val="0297F0"/>
                </a:solidFill>
                <a:latin typeface="微软雅黑" panose="020B0503020204020204" charset="-122"/>
                <a:ea typeface="微软雅黑" panose="020B0503020204020204" charset="-122"/>
              </a:rPr>
              <a:t>组件</a:t>
            </a:r>
            <a:endParaRPr lang="zh-CN" altLang="en-US" sz="2400" dirty="0">
              <a:solidFill>
                <a:srgbClr val="0297F0"/>
              </a:solidFill>
              <a:latin typeface="微软雅黑" panose="020B0503020204020204" charset="-122"/>
              <a:ea typeface="微软雅黑" panose="020B0503020204020204" charset="-122"/>
            </a:endParaRPr>
          </a:p>
        </p:txBody>
      </p:sp>
      <p:sp>
        <p:nvSpPr>
          <p:cNvPr id="5" name="TextBox 5"/>
          <p:cNvSpPr txBox="1"/>
          <p:nvPr/>
        </p:nvSpPr>
        <p:spPr>
          <a:xfrm>
            <a:off x="1110615" y="5037254"/>
            <a:ext cx="9970770" cy="2114541"/>
          </a:xfrm>
          <a:prstGeom prst="rect">
            <a:avLst/>
          </a:prstGeom>
          <a:noFill/>
        </p:spPr>
        <p:txBody>
          <a:bodyPr wrap="square" lIns="70601" tIns="35300" rIns="70601" bIns="35300" rtlCol="0">
            <a:spAutoFit/>
          </a:bodyPr>
          <a:lstStyle/>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534670" y="1107440"/>
            <a:ext cx="11219180" cy="5492750"/>
          </a:xfrm>
          <a:prstGeom prst="rect">
            <a:avLst/>
          </a:prstGeom>
          <a:noFill/>
        </p:spPr>
        <p:txBody>
          <a:bodyPr wrap="square" rtlCol="0" anchor="t">
            <a:spAutoFit/>
          </a:bodyPr>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Sentinel：把流量作为切入点，从流量控制、熔断降级、系统负载保护等多个维度保护服务的稳定性。</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Nacos：一个更易于构建云原生应用的动态服务发现、配置管理和服务管理平台。</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RocketMQ：一款开源的分布式消息系统，基于高可用分布式集群技术，提供低延时的、高可靠的消息发布与订阅服务。</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Dubbo：Apache Dubbo™ 是一款高性能 Java RPC 框架。</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Seata：阿里巴巴开源产品，一个易于使用的高性能微服务分布式事务解决方案。</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Alibaba Cloud ACM：一款在分布式架构环境中对应用配置进行集中管理和推送的应用配置中心产品。</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Alibaba Cloud OSS: 阿里云对象存储服务（Object Storage Service，简称 OSS），是阿里云提供的海量、安全、低成本、高可靠的云存储服务。您可以在任何应用、任何时间、任何地点存储和访问任意类型的数据。</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Alibaba Cloud SchedulerX: 阿里中间件团队开发的一款分布式任务调度产品，提供秒级、精准、高可靠、高可用的定时（基于 Cron 表达式）任务调度服务。</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Alibaba Cloud SMS: 覆盖全球的短信服务，友好、高效、智能的互联化通讯能力，帮助企业迅速搭建客户触达通道。</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nodePh="1">
                                  <p:stCondLst>
                                    <p:cond delay="0"/>
                                  </p:stCondLst>
                                  <p:endCondLst>
                                    <p:cond evt="begin" delay="0">
                                      <p:tn val="10"/>
                                    </p:cond>
                                  </p:end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1395" y="225425"/>
            <a:ext cx="4775200"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2. Spring Cloud </a:t>
            </a:r>
            <a:r>
              <a:rPr lang="zh-CN" altLang="en-US" sz="2400" dirty="0">
                <a:solidFill>
                  <a:srgbClr val="0297F0"/>
                </a:solidFill>
                <a:latin typeface="微软雅黑" panose="020B0503020204020204" charset="-122"/>
                <a:ea typeface="微软雅黑" panose="020B0503020204020204" charset="-122"/>
              </a:rPr>
              <a:t>服务发现实现</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TextBox 5"/>
          <p:cNvSpPr txBox="1"/>
          <p:nvPr/>
        </p:nvSpPr>
        <p:spPr>
          <a:xfrm>
            <a:off x="791845" y="1056005"/>
            <a:ext cx="10460990" cy="5379085"/>
          </a:xfrm>
          <a:prstGeom prst="rect">
            <a:avLst/>
          </a:prstGeom>
          <a:noFill/>
        </p:spPr>
        <p:txBody>
          <a:bodyPr wrap="square" lIns="70601" tIns="35300" rIns="70601" bIns="35300" rtlCol="0">
            <a:spAutoFit/>
          </a:bodyPr>
          <a:lstStyle/>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	</a:t>
            </a: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Spring Cloud Eureka</a:t>
            </a:r>
            <a:endPar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 Netflix Eureka</a:t>
            </a: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Spring Cloud Zookeeper</a:t>
            </a:r>
            <a:endPar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 Curator Service DisCovery</a:t>
            </a: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Spring Cloud Consul</a:t>
            </a:r>
            <a:endPar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 Counsul</a:t>
            </a: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Spring Cloud Nacos</a:t>
            </a:r>
            <a:endParaRPr lang="en-US" altLang="zh-CN" sz="1600" b="1"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r>
              <a:rPr lang="en-US" altLang="zh-CN"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rPr>
              <a:t>- Nacos</a:t>
            </a: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a:p>
            <a:pPr algn="just">
              <a:lnSpc>
                <a:spcPct val="120000"/>
              </a:lnSpc>
            </a:pPr>
            <a:endParaRPr lang="zh-CN" altLang="en-US" sz="1600" dirty="0">
              <a:solidFill>
                <a:schemeClr val="tx1">
                  <a:lumMod val="75000"/>
                  <a:lumOff val="25000"/>
                </a:schemeClr>
              </a:solidFill>
              <a:uFill>
                <a:solidFill>
                  <a:srgbClr val="808080"/>
                </a:solidFill>
              </a:u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2" presetClass="entr" presetSubtype="8" fill="hold" grpId="0" nodeType="afterEffect" nodePh="1">
                                  <p:stCondLst>
                                    <p:cond delay="0"/>
                                  </p:stCondLst>
                                  <p:endCondLst>
                                    <p:cond evt="begin" delay="0">
                                      <p:tn val="16"/>
                                    </p:cond>
                                  </p:endCondLst>
                                  <p:iterate type="lt">
                                    <p:tmPct val="30000"/>
                                  </p:iterate>
                                  <p:childTnLst>
                                    <p:set>
                                      <p:cBhvr>
                                        <p:cTn id="17" dur="1" fill="hold">
                                          <p:stCondLst>
                                            <p:cond delay="0"/>
                                          </p:stCondLst>
                                        </p:cTn>
                                        <p:tgtEl>
                                          <p:spTgt spid="5"/>
                                        </p:tgtEl>
                                        <p:attrNameLst>
                                          <p:attrName>style.visibility</p:attrName>
                                        </p:attrNameLst>
                                      </p:cBhvr>
                                      <p:to>
                                        <p:strVal val="visible"/>
                                      </p:to>
                                    </p:set>
                                    <p:animEffect transition="in" filter="wipe(left)">
                                      <p:cBhvr>
                                        <p:cTn id="18"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765" y="252730"/>
            <a:ext cx="5862955" cy="460375"/>
          </a:xfrm>
          <a:prstGeom prst="rect">
            <a:avLst/>
          </a:prstGeom>
          <a:noFill/>
        </p:spPr>
        <p:txBody>
          <a:bodyPr wrap="square" rtlCol="0">
            <a:spAutoFit/>
          </a:bodyPr>
          <a:lstStyle/>
          <a:p>
            <a:r>
              <a:rPr lang="en-US" altLang="zh-CN" sz="2400" dirty="0">
                <a:solidFill>
                  <a:srgbClr val="0297F0"/>
                </a:solidFill>
                <a:latin typeface="微软雅黑" panose="020B0503020204020204" charset="-122"/>
                <a:ea typeface="微软雅黑" panose="020B0503020204020204" charset="-122"/>
              </a:rPr>
              <a:t>Spring Cloud Eureka </a:t>
            </a:r>
            <a:r>
              <a:rPr lang="zh-CN" altLang="en-US" sz="2400" dirty="0">
                <a:solidFill>
                  <a:srgbClr val="0297F0"/>
                </a:solidFill>
                <a:latin typeface="微软雅黑" panose="020B0503020204020204" charset="-122"/>
                <a:ea typeface="微软雅黑" panose="020B0503020204020204" charset="-122"/>
              </a:rPr>
              <a:t>特点</a:t>
            </a:r>
            <a:r>
              <a:rPr lang="zh-CN" altLang="en-US" sz="2400" dirty="0">
                <a:solidFill>
                  <a:srgbClr val="0297F0"/>
                </a:solidFill>
                <a:latin typeface="微软雅黑" panose="020B0503020204020204" charset="-122"/>
                <a:ea typeface="微软雅黑" panose="020B0503020204020204" charset="-122"/>
              </a:rPr>
              <a:t> </a:t>
            </a:r>
            <a:endParaRPr lang="zh-CN" altLang="en-US" sz="2400" dirty="0">
              <a:solidFill>
                <a:srgbClr val="0297F0"/>
              </a:solidFill>
              <a:latin typeface="微软雅黑" panose="020B0503020204020204" charset="-122"/>
              <a:ea typeface="微软雅黑" panose="020B0503020204020204" charset="-122"/>
            </a:endParaRPr>
          </a:p>
        </p:txBody>
      </p:sp>
      <p:grpSp>
        <p:nvGrpSpPr>
          <p:cNvPr id="16" name="组合 15"/>
          <p:cNvGrpSpPr>
            <a:grpSpLocks noChangeAspect="1"/>
          </p:cNvGrpSpPr>
          <p:nvPr/>
        </p:nvGrpSpPr>
        <p:grpSpPr>
          <a:xfrm>
            <a:off x="11322736" y="176138"/>
            <a:ext cx="501004" cy="432000"/>
            <a:chOff x="10141797" y="7005"/>
            <a:chExt cx="1280312" cy="1103973"/>
          </a:xfrm>
        </p:grpSpPr>
        <p:grpSp>
          <p:nvGrpSpPr>
            <p:cNvPr id="17" name="组合 16"/>
            <p:cNvGrpSpPr>
              <a:grpSpLocks noChangeAspect="1"/>
            </p:cNvGrpSpPr>
            <p:nvPr/>
          </p:nvGrpSpPr>
          <p:grpSpPr>
            <a:xfrm>
              <a:off x="10141797" y="7005"/>
              <a:ext cx="1280312" cy="1103973"/>
              <a:chOff x="540674" y="2465412"/>
              <a:chExt cx="1205922" cy="1039829"/>
            </a:xfrm>
          </p:grpSpPr>
          <p:sp>
            <p:nvSpPr>
              <p:cNvPr id="19" name="六边形 18"/>
              <p:cNvSpPr/>
              <p:nvPr/>
            </p:nvSpPr>
            <p:spPr>
              <a:xfrm>
                <a:off x="540674" y="2465412"/>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六边形 19"/>
              <p:cNvSpPr/>
              <p:nvPr/>
            </p:nvSpPr>
            <p:spPr>
              <a:xfrm>
                <a:off x="662776" y="2583551"/>
                <a:ext cx="961719" cy="829261"/>
              </a:xfrm>
              <a:prstGeom prst="hexagon">
                <a:avLst/>
              </a:prstGeom>
              <a:solidFill>
                <a:srgbClr val="0297F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schemeClr val="bg1"/>
                  </a:solidFill>
                </a:endParaRPr>
              </a:p>
            </p:txBody>
          </p:sp>
        </p:grpSp>
        <p:sp>
          <p:nvSpPr>
            <p:cNvPr id="18" name="KSO_Shape"/>
            <p:cNvSpPr/>
            <p:nvPr/>
          </p:nvSpPr>
          <p:spPr bwMode="auto">
            <a:xfrm>
              <a:off x="10674962" y="375548"/>
              <a:ext cx="214537" cy="429073"/>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矩形 2"/>
          <p:cNvSpPr/>
          <p:nvPr/>
        </p:nvSpPr>
        <p:spPr>
          <a:xfrm>
            <a:off x="415636" y="1401288"/>
            <a:ext cx="11357377" cy="1015663"/>
          </a:xfrm>
          <a:prstGeom prst="rect">
            <a:avLst/>
          </a:prstGeom>
        </p:spPr>
        <p:txBody>
          <a:bodyPr wrap="square">
            <a:spAutoFit/>
          </a:bodyPr>
          <a:lstStyle/>
          <a:p>
            <a:pPr>
              <a:buFont typeface="Arial" panose="020B0604020202020204" pitchFamily="34" charset="0"/>
              <a:buChar char="•"/>
            </a:pPr>
            <a:endParaRPr lang="en-US" altLang="zh-CN" sz="2000" b="0" i="0" dirty="0">
              <a:solidFill>
                <a:srgbClr val="333333"/>
              </a:solidFill>
              <a:effectLst/>
              <a:latin typeface="pingfang SC"/>
            </a:endParaRPr>
          </a:p>
          <a:p>
            <a:pPr>
              <a:buFont typeface="Arial" panose="020B0604020202020204" pitchFamily="34" charset="0"/>
              <a:buChar char="•"/>
            </a:pPr>
            <a:endParaRPr lang="en-US" altLang="zh-CN" sz="2000" dirty="0">
              <a:solidFill>
                <a:srgbClr val="333333"/>
              </a:solidFill>
              <a:latin typeface="pingfang SC"/>
            </a:endParaRPr>
          </a:p>
          <a:p>
            <a:pPr>
              <a:buFont typeface="Arial" panose="020B0604020202020204" pitchFamily="34" charset="0"/>
              <a:buChar char="•"/>
            </a:pPr>
            <a:endParaRPr lang="zh-CN" altLang="en-US" sz="2000" b="0" i="0" dirty="0">
              <a:solidFill>
                <a:srgbClr val="333333"/>
              </a:solidFill>
              <a:effectLst/>
              <a:latin typeface="pingfang SC"/>
            </a:endParaRPr>
          </a:p>
        </p:txBody>
      </p:sp>
      <p:sp>
        <p:nvSpPr>
          <p:cNvPr id="4" name="矩形 3"/>
          <p:cNvSpPr/>
          <p:nvPr/>
        </p:nvSpPr>
        <p:spPr>
          <a:xfrm>
            <a:off x="3048000" y="3105835"/>
            <a:ext cx="6096000" cy="646331"/>
          </a:xfrm>
          <a:prstGeom prst="rect">
            <a:avLst/>
          </a:prstGeom>
        </p:spPr>
        <p:txBody>
          <a:bodyPr>
            <a:spAutoFit/>
          </a:bodyPr>
          <a:lstStyle/>
          <a:p>
            <a:br>
              <a:rPr lang="zh-CN" altLang="en-US" dirty="0"/>
            </a:br>
            <a:endParaRPr lang="zh-CN" altLang="en-US" dirty="0"/>
          </a:p>
        </p:txBody>
      </p:sp>
      <p:sp>
        <p:nvSpPr>
          <p:cNvPr id="6" name="矩形 5"/>
          <p:cNvSpPr/>
          <p:nvPr/>
        </p:nvSpPr>
        <p:spPr>
          <a:xfrm>
            <a:off x="3048000" y="3105835"/>
            <a:ext cx="6096000" cy="646331"/>
          </a:xfrm>
          <a:prstGeom prst="rect">
            <a:avLst/>
          </a:prstGeom>
        </p:spPr>
        <p:txBody>
          <a:bodyPr>
            <a:spAutoFit/>
          </a:bodyPr>
          <a:lstStyle/>
          <a:p>
            <a:br>
              <a:rPr lang="zh-CN" altLang="en-US" dirty="0"/>
            </a:br>
            <a:endParaRPr lang="zh-CN" altLang="en-US" dirty="0"/>
          </a:p>
        </p:txBody>
      </p:sp>
      <p:sp>
        <p:nvSpPr>
          <p:cNvPr id="10" name="矩形 9"/>
          <p:cNvSpPr/>
          <p:nvPr/>
        </p:nvSpPr>
        <p:spPr>
          <a:xfrm>
            <a:off x="415636" y="1295279"/>
            <a:ext cx="11115735" cy="1508105"/>
          </a:xfrm>
          <a:prstGeom prst="rect">
            <a:avLst/>
          </a:prstGeom>
        </p:spPr>
        <p:txBody>
          <a:bodyPr wrap="square">
            <a:spAutoFit/>
          </a:bodyPr>
          <a:lstStyle/>
          <a:p>
            <a:endParaRPr lang="en-US" altLang="zh-CN" sz="2000" dirty="0"/>
          </a:p>
          <a:p>
            <a:endParaRPr lang="en-US" altLang="zh-CN" dirty="0"/>
          </a:p>
          <a:p>
            <a:endParaRPr lang="en-US" altLang="zh-CN" dirty="0"/>
          </a:p>
          <a:p>
            <a:endParaRPr lang="en-US" altLang="zh-CN" dirty="0"/>
          </a:p>
          <a:p>
            <a:endParaRPr lang="zh-CN" altLang="en-US" dirty="0"/>
          </a:p>
        </p:txBody>
      </p:sp>
      <p:sp>
        <p:nvSpPr>
          <p:cNvPr id="5" name="Freeform 6"/>
          <p:cNvSpPr>
            <a:spLocks noEditPoints="1"/>
          </p:cNvSpPr>
          <p:nvPr/>
        </p:nvSpPr>
        <p:spPr bwMode="auto">
          <a:xfrm>
            <a:off x="3967573" y="10860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21" name="Oval 9"/>
          <p:cNvSpPr>
            <a:spLocks noChangeArrowheads="1"/>
          </p:cNvSpPr>
          <p:nvPr/>
        </p:nvSpPr>
        <p:spPr bwMode="auto">
          <a:xfrm>
            <a:off x="4252375" y="1372584"/>
            <a:ext cx="863308" cy="868647"/>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sp>
        <p:nvSpPr>
          <p:cNvPr id="22" name="Freeform 10"/>
          <p:cNvSpPr>
            <a:spLocks noEditPoints="1"/>
          </p:cNvSpPr>
          <p:nvPr/>
        </p:nvSpPr>
        <p:spPr bwMode="auto">
          <a:xfrm>
            <a:off x="6150800" y="46039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3" name="Freeform 11"/>
          <p:cNvSpPr/>
          <p:nvPr/>
        </p:nvSpPr>
        <p:spPr bwMode="auto">
          <a:xfrm>
            <a:off x="7177868" y="5493908"/>
            <a:ext cx="576725" cy="66216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4" name="Oval 12"/>
          <p:cNvSpPr>
            <a:spLocks noChangeArrowheads="1"/>
          </p:cNvSpPr>
          <p:nvPr/>
        </p:nvSpPr>
        <p:spPr bwMode="auto">
          <a:xfrm>
            <a:off x="6435603" y="4890484"/>
            <a:ext cx="863308" cy="868647"/>
          </a:xfrm>
          <a:prstGeom prst="ellipse">
            <a:avLst/>
          </a:prstGeom>
          <a:solidFill>
            <a:schemeClr val="accent6"/>
          </a:solidFill>
          <a:ln>
            <a:noFill/>
          </a:ln>
        </p:spPr>
        <p:txBody>
          <a:bodyPr vert="horz" wrap="square" lIns="121920" tIns="60960" rIns="121920" bIns="60960" numCol="1" anchor="t" anchorCtr="0" compatLnSpc="1"/>
          <a:p>
            <a:endParaRPr lang="zh-CN" altLang="en-US" sz="2400"/>
          </a:p>
        </p:txBody>
      </p:sp>
      <p:sp>
        <p:nvSpPr>
          <p:cNvPr id="25" name="Freeform 13"/>
          <p:cNvSpPr>
            <a:spLocks noEditPoints="1"/>
          </p:cNvSpPr>
          <p:nvPr/>
        </p:nvSpPr>
        <p:spPr bwMode="auto">
          <a:xfrm>
            <a:off x="6150596" y="10860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6" name="Oval 14"/>
          <p:cNvSpPr>
            <a:spLocks noChangeArrowheads="1"/>
          </p:cNvSpPr>
          <p:nvPr/>
        </p:nvSpPr>
        <p:spPr bwMode="auto">
          <a:xfrm>
            <a:off x="6435399" y="1372584"/>
            <a:ext cx="863308" cy="868647"/>
          </a:xfrm>
          <a:prstGeom prst="ellipse">
            <a:avLst/>
          </a:prstGeom>
          <a:solidFill>
            <a:schemeClr val="accent2"/>
          </a:solidFill>
          <a:ln>
            <a:noFill/>
          </a:ln>
        </p:spPr>
        <p:txBody>
          <a:bodyPr vert="horz" wrap="square" lIns="121920" tIns="60960" rIns="121920" bIns="60960" numCol="1" anchor="t" anchorCtr="0" compatLnSpc="1"/>
          <a:p>
            <a:endParaRPr lang="zh-CN" altLang="en-US" sz="2400"/>
          </a:p>
        </p:txBody>
      </p:sp>
      <p:sp>
        <p:nvSpPr>
          <p:cNvPr id="27" name="Freeform 15"/>
          <p:cNvSpPr>
            <a:spLocks noEditPoints="1"/>
          </p:cNvSpPr>
          <p:nvPr/>
        </p:nvSpPr>
        <p:spPr bwMode="auto">
          <a:xfrm>
            <a:off x="3967358" y="290337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28" name="Oval 16"/>
          <p:cNvSpPr>
            <a:spLocks noChangeArrowheads="1"/>
          </p:cNvSpPr>
          <p:nvPr/>
        </p:nvSpPr>
        <p:spPr bwMode="auto">
          <a:xfrm>
            <a:off x="4252161" y="3189954"/>
            <a:ext cx="863308" cy="868647"/>
          </a:xfrm>
          <a:prstGeom prst="ellipse">
            <a:avLst/>
          </a:prstGeom>
          <a:solidFill>
            <a:schemeClr val="accent3"/>
          </a:solidFill>
          <a:ln>
            <a:noFill/>
          </a:ln>
        </p:spPr>
        <p:txBody>
          <a:bodyPr vert="horz" wrap="square" lIns="121920" tIns="60960" rIns="121920" bIns="60960" numCol="1" anchor="t" anchorCtr="0" compatLnSpc="1"/>
          <a:p>
            <a:endParaRPr lang="zh-CN" altLang="en-US" sz="2400"/>
          </a:p>
        </p:txBody>
      </p:sp>
      <p:sp>
        <p:nvSpPr>
          <p:cNvPr id="29" name="Freeform 17"/>
          <p:cNvSpPr>
            <a:spLocks noEditPoints="1"/>
          </p:cNvSpPr>
          <p:nvPr/>
        </p:nvSpPr>
        <p:spPr bwMode="auto">
          <a:xfrm>
            <a:off x="6150381" y="290337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30" name="Oval 18"/>
          <p:cNvSpPr>
            <a:spLocks noChangeArrowheads="1"/>
          </p:cNvSpPr>
          <p:nvPr/>
        </p:nvSpPr>
        <p:spPr bwMode="auto">
          <a:xfrm>
            <a:off x="6435183" y="3189954"/>
            <a:ext cx="863308" cy="868647"/>
          </a:xfrm>
          <a:prstGeom prst="ellipse">
            <a:avLst/>
          </a:prstGeom>
          <a:solidFill>
            <a:schemeClr val="accent4"/>
          </a:solidFill>
          <a:ln>
            <a:noFill/>
          </a:ln>
        </p:spPr>
        <p:txBody>
          <a:bodyPr vert="horz" wrap="square" lIns="121920" tIns="60960" rIns="121920" bIns="60960" numCol="1" anchor="t" anchorCtr="0" compatLnSpc="1"/>
          <a:p>
            <a:endParaRPr lang="zh-CN" altLang="en-US" sz="2400"/>
          </a:p>
        </p:txBody>
      </p:sp>
      <p:sp>
        <p:nvSpPr>
          <p:cNvPr id="31" name="Freeform 19"/>
          <p:cNvSpPr>
            <a:spLocks noEditPoints="1"/>
          </p:cNvSpPr>
          <p:nvPr/>
        </p:nvSpPr>
        <p:spPr bwMode="auto">
          <a:xfrm>
            <a:off x="3967777" y="4603902"/>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32" name="Oval 20"/>
          <p:cNvSpPr>
            <a:spLocks noChangeArrowheads="1"/>
          </p:cNvSpPr>
          <p:nvPr/>
        </p:nvSpPr>
        <p:spPr bwMode="auto">
          <a:xfrm>
            <a:off x="4252580" y="4890484"/>
            <a:ext cx="863308" cy="868647"/>
          </a:xfrm>
          <a:prstGeom prst="ellipse">
            <a:avLst/>
          </a:prstGeom>
          <a:solidFill>
            <a:schemeClr val="accent5"/>
          </a:solidFill>
          <a:ln>
            <a:noFill/>
          </a:ln>
        </p:spPr>
        <p:txBody>
          <a:bodyPr vert="horz" wrap="square" lIns="121920" tIns="60960" rIns="121920" bIns="60960" numCol="1" anchor="t" anchorCtr="0" compatLnSpc="1"/>
          <a:p>
            <a:endParaRPr lang="zh-CN" altLang="en-US" sz="2400"/>
          </a:p>
        </p:txBody>
      </p:sp>
      <p:sp>
        <p:nvSpPr>
          <p:cNvPr id="33" name="Freeform 21"/>
          <p:cNvSpPr>
            <a:spLocks noEditPoints="1"/>
          </p:cNvSpPr>
          <p:nvPr/>
        </p:nvSpPr>
        <p:spPr bwMode="auto">
          <a:xfrm>
            <a:off x="6702606" y="5162826"/>
            <a:ext cx="320403" cy="327523"/>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4" name="Freeform 22"/>
          <p:cNvSpPr>
            <a:spLocks noEditPoints="1"/>
          </p:cNvSpPr>
          <p:nvPr/>
        </p:nvSpPr>
        <p:spPr bwMode="auto">
          <a:xfrm>
            <a:off x="4508698" y="1637806"/>
            <a:ext cx="350664" cy="338203"/>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5" name="Freeform 23"/>
          <p:cNvSpPr>
            <a:spLocks noEditPoints="1"/>
          </p:cNvSpPr>
          <p:nvPr/>
        </p:nvSpPr>
        <p:spPr bwMode="auto">
          <a:xfrm>
            <a:off x="4537382" y="5152146"/>
            <a:ext cx="288363" cy="345323"/>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6" name="Freeform 24"/>
          <p:cNvSpPr>
            <a:spLocks noEditPoints="1"/>
          </p:cNvSpPr>
          <p:nvPr/>
        </p:nvSpPr>
        <p:spPr bwMode="auto">
          <a:xfrm>
            <a:off x="6691720" y="1641366"/>
            <a:ext cx="350664" cy="331083"/>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7" name="Freeform 25"/>
          <p:cNvSpPr>
            <a:spLocks noEditPoints="1"/>
          </p:cNvSpPr>
          <p:nvPr/>
        </p:nvSpPr>
        <p:spPr bwMode="auto">
          <a:xfrm>
            <a:off x="4508482" y="3448056"/>
            <a:ext cx="350664" cy="35244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38" name="Freeform 26"/>
          <p:cNvSpPr>
            <a:spLocks noEditPoints="1"/>
          </p:cNvSpPr>
          <p:nvPr/>
        </p:nvSpPr>
        <p:spPr bwMode="auto">
          <a:xfrm>
            <a:off x="6677265" y="3433816"/>
            <a:ext cx="379144" cy="380923"/>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0" name="Rectangle 24"/>
          <p:cNvSpPr>
            <a:spLocks noChangeArrowheads="1"/>
          </p:cNvSpPr>
          <p:nvPr/>
        </p:nvSpPr>
        <p:spPr bwMode="auto">
          <a:xfrm>
            <a:off x="1481455" y="1487170"/>
            <a:ext cx="175958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en-US" altLang="zh-CN"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Spring Cloud </a:t>
            </a: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背书</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推荐服务发现方案</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Rectangle 24"/>
          <p:cNvSpPr>
            <a:spLocks noChangeArrowheads="1"/>
          </p:cNvSpPr>
          <p:nvPr/>
        </p:nvSpPr>
        <p:spPr bwMode="auto">
          <a:xfrm>
            <a:off x="8112760" y="1420495"/>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内存限制</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客户端上报完成注册信息，造成服务端内存浪费</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9" name="Rectangle 24"/>
          <p:cNvSpPr>
            <a:spLocks noChangeArrowheads="1"/>
          </p:cNvSpPr>
          <p:nvPr/>
        </p:nvSpPr>
        <p:spPr bwMode="auto">
          <a:xfrm>
            <a:off x="1534160" y="3366135"/>
            <a:ext cx="175958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en-US" altLang="zh-CN"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CAP</a:t>
            </a: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理论</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AP</a:t>
            </a: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模型，数据最终一致性</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1" name="Rectangle 24"/>
          <p:cNvSpPr>
            <a:spLocks noChangeArrowheads="1"/>
          </p:cNvSpPr>
          <p:nvPr/>
        </p:nvSpPr>
        <p:spPr bwMode="auto">
          <a:xfrm>
            <a:off x="8215630" y="3188970"/>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单一 调度更新</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客户端简单轮询更新，增加服务器压力</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3" name="Rectangle 24"/>
          <p:cNvSpPr>
            <a:spLocks noChangeArrowheads="1"/>
          </p:cNvSpPr>
          <p:nvPr/>
        </p:nvSpPr>
        <p:spPr bwMode="auto">
          <a:xfrm>
            <a:off x="1428750" y="5241925"/>
            <a:ext cx="175958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简单易用</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开箱即用，控制台管理</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4" name="Rectangle 24"/>
          <p:cNvSpPr>
            <a:spLocks noChangeArrowheads="1"/>
          </p:cNvSpPr>
          <p:nvPr/>
        </p:nvSpPr>
        <p:spPr bwMode="auto">
          <a:xfrm>
            <a:off x="8318500" y="5130800"/>
            <a:ext cx="175958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集群伸缩性限制</a:t>
            </a:r>
            <a:endParaRPr lang="zh-CN" altLang="en-US" sz="14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ctr">
              <a:lnSpc>
                <a:spcPct val="120000"/>
              </a:lnSpc>
              <a:spcBef>
                <a:spcPts val="300"/>
              </a:spcBef>
            </a:pPr>
            <a:r>
              <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广播式复制模型，增加服务器压力</a:t>
            </a:r>
            <a:endParaRPr lang="zh-CN" altLang="en-US"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040765" y="6467475"/>
            <a:ext cx="10173335" cy="306705"/>
          </a:xfrm>
          <a:prstGeom prst="rect">
            <a:avLst/>
          </a:prstGeom>
          <a:noFill/>
        </p:spPr>
        <p:txBody>
          <a:bodyPr wrap="square" rtlCol="0">
            <a:spAutoFit/>
          </a:bodyPr>
          <a:p>
            <a:r>
              <a:rPr lang="zh-CN" altLang="en-US" sz="1400" i="1">
                <a:latin typeface="微软雅黑" panose="020B0503020204020204" charset="-122"/>
                <a:ea typeface="微软雅黑" panose="020B0503020204020204" charset="-122"/>
              </a:rPr>
              <a:t>使用场景：对服务器一致性要求不是特别高，对可用性要求比较高；</a:t>
            </a:r>
            <a:endParaRPr lang="zh-CN" altLang="en-US" sz="1400" i="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7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70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16" fill="hold" grpId="1" nodeType="withEffect">
                                  <p:stCondLst>
                                    <p:cond delay="7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8" presetClass="emph" presetSubtype="0" repeatCount="indefinite" fill="hold" grpId="0" nodeType="withEffect">
                                  <p:stCondLst>
                                    <p:cond delay="700"/>
                                  </p:stCondLst>
                                  <p:childTnLst>
                                    <p:animRot by="21600000">
                                      <p:cBhvr>
                                        <p:cTn id="31" dur="2000" fill="hold"/>
                                        <p:tgtEl>
                                          <p:spTgt spid="5"/>
                                        </p:tgtEl>
                                        <p:attrNameLst>
                                          <p:attrName>r</p:attrName>
                                        </p:attrNameLst>
                                      </p:cBhvr>
                                    </p:animRot>
                                  </p:childTnLst>
                                </p:cTn>
                              </p:par>
                              <p:par>
                                <p:cTn id="32" presetID="53" presetClass="entr" presetSubtype="16" fill="hold" grpId="0" nodeType="withEffect">
                                  <p:stCondLst>
                                    <p:cond delay="70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par>
                                <p:cTn id="37" presetID="8" presetClass="emph" presetSubtype="0" repeatCount="indefinite" fill="hold" grpId="1" nodeType="withEffect">
                                  <p:stCondLst>
                                    <p:cond delay="700"/>
                                  </p:stCondLst>
                                  <p:childTnLst>
                                    <p:animRot by="-21600000">
                                      <p:cBhvr>
                                        <p:cTn id="38" dur="2000" fill="hold"/>
                                        <p:tgtEl>
                                          <p:spTgt spid="25"/>
                                        </p:tgtEl>
                                        <p:attrNameLst>
                                          <p:attrName>r</p:attrName>
                                        </p:attrNameLst>
                                      </p:cBhvr>
                                    </p:animRot>
                                  </p:childTnLst>
                                </p:cTn>
                              </p:par>
                              <p:par>
                                <p:cTn id="39" presetID="53" presetClass="entr" presetSubtype="16" fill="hold" grpId="0" nodeType="withEffect">
                                  <p:stCondLst>
                                    <p:cond delay="70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53" presetClass="entr" presetSubtype="16" fill="hold" grpId="0" nodeType="withEffect">
                                  <p:stCondLst>
                                    <p:cond delay="70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grpId="0" nodeType="withEffect">
                                  <p:stCondLst>
                                    <p:cond delay="70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animEffect transition="in" filter="fade">
                                      <p:cBhvr>
                                        <p:cTn id="53" dur="500"/>
                                        <p:tgtEl>
                                          <p:spTgt spid="27"/>
                                        </p:tgtEl>
                                      </p:cBhvr>
                                    </p:animEffect>
                                  </p:childTnLst>
                                </p:cTn>
                              </p:par>
                              <p:par>
                                <p:cTn id="54" presetID="8" presetClass="emph" presetSubtype="0" repeatCount="indefinite" fill="hold" grpId="1" nodeType="withEffect">
                                  <p:stCondLst>
                                    <p:cond delay="700"/>
                                  </p:stCondLst>
                                  <p:childTnLst>
                                    <p:animRot by="21600000">
                                      <p:cBhvr>
                                        <p:cTn id="55" dur="2000" fill="hold"/>
                                        <p:tgtEl>
                                          <p:spTgt spid="27"/>
                                        </p:tgtEl>
                                        <p:attrNameLst>
                                          <p:attrName>r</p:attrName>
                                        </p:attrNameLst>
                                      </p:cBhvr>
                                    </p:animRot>
                                  </p:childTnLst>
                                </p:cTn>
                              </p:par>
                              <p:par>
                                <p:cTn id="56" presetID="53" presetClass="entr" presetSubtype="16" fill="hold" grpId="0" nodeType="withEffect">
                                  <p:stCondLst>
                                    <p:cond delay="7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70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fltVal val="0"/>
                                          </p:val>
                                        </p:tav>
                                        <p:tav tm="100000">
                                          <p:val>
                                            <p:strVal val="#ppt_h"/>
                                          </p:val>
                                        </p:tav>
                                      </p:tavLst>
                                    </p:anim>
                                    <p:animEffect transition="in" filter="fade">
                                      <p:cBhvr>
                                        <p:cTn id="65" dur="500"/>
                                        <p:tgtEl>
                                          <p:spTgt spid="37"/>
                                        </p:tgtEl>
                                      </p:cBhvr>
                                    </p:animEffect>
                                  </p:childTnLst>
                                </p:cTn>
                              </p:par>
                              <p:par>
                                <p:cTn id="66" presetID="53" presetClass="entr" presetSubtype="16" fill="hold" grpId="0" nodeType="withEffect">
                                  <p:stCondLst>
                                    <p:cond delay="700"/>
                                  </p:stCondLst>
                                  <p:childTnLst>
                                    <p:set>
                                      <p:cBhvr>
                                        <p:cTn id="67" dur="1" fill="hold">
                                          <p:stCondLst>
                                            <p:cond delay="0"/>
                                          </p:stCondLst>
                                        </p:cTn>
                                        <p:tgtEl>
                                          <p:spTgt spid="29"/>
                                        </p:tgtEl>
                                        <p:attrNameLst>
                                          <p:attrName>style.visibility</p:attrName>
                                        </p:attrNameLst>
                                      </p:cBhvr>
                                      <p:to>
                                        <p:strVal val="visible"/>
                                      </p:to>
                                    </p:set>
                                    <p:anim calcmode="lin" valueType="num">
                                      <p:cBhvr>
                                        <p:cTn id="68" dur="500" fill="hold"/>
                                        <p:tgtEl>
                                          <p:spTgt spid="29"/>
                                        </p:tgtEl>
                                        <p:attrNameLst>
                                          <p:attrName>ppt_w</p:attrName>
                                        </p:attrNameLst>
                                      </p:cBhvr>
                                      <p:tavLst>
                                        <p:tav tm="0">
                                          <p:val>
                                            <p:fltVal val="0"/>
                                          </p:val>
                                        </p:tav>
                                        <p:tav tm="100000">
                                          <p:val>
                                            <p:strVal val="#ppt_w"/>
                                          </p:val>
                                        </p:tav>
                                      </p:tavLst>
                                    </p:anim>
                                    <p:anim calcmode="lin" valueType="num">
                                      <p:cBhvr>
                                        <p:cTn id="69" dur="500" fill="hold"/>
                                        <p:tgtEl>
                                          <p:spTgt spid="29"/>
                                        </p:tgtEl>
                                        <p:attrNameLst>
                                          <p:attrName>ppt_h</p:attrName>
                                        </p:attrNameLst>
                                      </p:cBhvr>
                                      <p:tavLst>
                                        <p:tav tm="0">
                                          <p:val>
                                            <p:fltVal val="0"/>
                                          </p:val>
                                        </p:tav>
                                        <p:tav tm="100000">
                                          <p:val>
                                            <p:strVal val="#ppt_h"/>
                                          </p:val>
                                        </p:tav>
                                      </p:tavLst>
                                    </p:anim>
                                    <p:animEffect transition="in" filter="fade">
                                      <p:cBhvr>
                                        <p:cTn id="70" dur="500"/>
                                        <p:tgtEl>
                                          <p:spTgt spid="29"/>
                                        </p:tgtEl>
                                      </p:cBhvr>
                                    </p:animEffect>
                                  </p:childTnLst>
                                </p:cTn>
                              </p:par>
                              <p:par>
                                <p:cTn id="71" presetID="8" presetClass="emph" presetSubtype="0" repeatCount="indefinite" fill="hold" grpId="1" nodeType="withEffect">
                                  <p:stCondLst>
                                    <p:cond delay="700"/>
                                  </p:stCondLst>
                                  <p:childTnLst>
                                    <p:animRot by="-21600000">
                                      <p:cBhvr>
                                        <p:cTn id="72" dur="2000" fill="hold"/>
                                        <p:tgtEl>
                                          <p:spTgt spid="29"/>
                                        </p:tgtEl>
                                        <p:attrNameLst>
                                          <p:attrName>r</p:attrName>
                                        </p:attrNameLst>
                                      </p:cBhvr>
                                    </p:animRot>
                                  </p:childTnLst>
                                </p:cTn>
                              </p:par>
                              <p:par>
                                <p:cTn id="73" presetID="53" presetClass="entr" presetSubtype="16" fill="hold" grpId="0" nodeType="withEffect">
                                  <p:stCondLst>
                                    <p:cond delay="70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par>
                                <p:cTn id="78" presetID="53" presetClass="entr" presetSubtype="16" fill="hold" grpId="0" nodeType="withEffect">
                                  <p:stCondLst>
                                    <p:cond delay="70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Effect transition="in" filter="fade">
                                      <p:cBhvr>
                                        <p:cTn id="82" dur="500"/>
                                        <p:tgtEl>
                                          <p:spTgt spid="38"/>
                                        </p:tgtEl>
                                      </p:cBhvr>
                                    </p:animEffect>
                                  </p:childTnLst>
                                </p:cTn>
                              </p:par>
                              <p:par>
                                <p:cTn id="83" presetID="53" presetClass="entr" presetSubtype="16" fill="hold" grpId="0" nodeType="withEffect">
                                  <p:stCondLst>
                                    <p:cond delay="7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fltVal val="0"/>
                                          </p:val>
                                        </p:tav>
                                        <p:tav tm="100000">
                                          <p:val>
                                            <p:strVal val="#ppt_h"/>
                                          </p:val>
                                        </p:tav>
                                      </p:tavLst>
                                    </p:anim>
                                    <p:animEffect transition="in" filter="fade">
                                      <p:cBhvr>
                                        <p:cTn id="87" dur="500"/>
                                        <p:tgtEl>
                                          <p:spTgt spid="31"/>
                                        </p:tgtEl>
                                      </p:cBhvr>
                                    </p:animEffect>
                                  </p:childTnLst>
                                </p:cTn>
                              </p:par>
                              <p:par>
                                <p:cTn id="88" presetID="8" presetClass="emph" presetSubtype="0" repeatCount="indefinite" fill="hold" grpId="1" nodeType="withEffect">
                                  <p:stCondLst>
                                    <p:cond delay="700"/>
                                  </p:stCondLst>
                                  <p:childTnLst>
                                    <p:animRot by="21600000">
                                      <p:cBhvr>
                                        <p:cTn id="89" dur="2000" fill="hold"/>
                                        <p:tgtEl>
                                          <p:spTgt spid="31"/>
                                        </p:tgtEl>
                                        <p:attrNameLst>
                                          <p:attrName>r</p:attrName>
                                        </p:attrNameLst>
                                      </p:cBhvr>
                                    </p:animRot>
                                  </p:childTnLst>
                                </p:cTn>
                              </p:par>
                              <p:par>
                                <p:cTn id="90" presetID="53" presetClass="entr" presetSubtype="16" fill="hold" grpId="0" nodeType="withEffect">
                                  <p:stCondLst>
                                    <p:cond delay="700"/>
                                  </p:stCondLst>
                                  <p:childTnLst>
                                    <p:set>
                                      <p:cBhvr>
                                        <p:cTn id="91" dur="1" fill="hold">
                                          <p:stCondLst>
                                            <p:cond delay="0"/>
                                          </p:stCondLst>
                                        </p:cTn>
                                        <p:tgtEl>
                                          <p:spTgt spid="32"/>
                                        </p:tgtEl>
                                        <p:attrNameLst>
                                          <p:attrName>style.visibility</p:attrName>
                                        </p:attrNameLst>
                                      </p:cBhvr>
                                      <p:to>
                                        <p:strVal val="visible"/>
                                      </p:to>
                                    </p:set>
                                    <p:anim calcmode="lin" valueType="num">
                                      <p:cBhvr>
                                        <p:cTn id="92" dur="500" fill="hold"/>
                                        <p:tgtEl>
                                          <p:spTgt spid="32"/>
                                        </p:tgtEl>
                                        <p:attrNameLst>
                                          <p:attrName>ppt_w</p:attrName>
                                        </p:attrNameLst>
                                      </p:cBhvr>
                                      <p:tavLst>
                                        <p:tav tm="0">
                                          <p:val>
                                            <p:fltVal val="0"/>
                                          </p:val>
                                        </p:tav>
                                        <p:tav tm="100000">
                                          <p:val>
                                            <p:strVal val="#ppt_w"/>
                                          </p:val>
                                        </p:tav>
                                      </p:tavLst>
                                    </p:anim>
                                    <p:anim calcmode="lin" valueType="num">
                                      <p:cBhvr>
                                        <p:cTn id="93" dur="500" fill="hold"/>
                                        <p:tgtEl>
                                          <p:spTgt spid="32"/>
                                        </p:tgtEl>
                                        <p:attrNameLst>
                                          <p:attrName>ppt_h</p:attrName>
                                        </p:attrNameLst>
                                      </p:cBhvr>
                                      <p:tavLst>
                                        <p:tav tm="0">
                                          <p:val>
                                            <p:fltVal val="0"/>
                                          </p:val>
                                        </p:tav>
                                        <p:tav tm="100000">
                                          <p:val>
                                            <p:strVal val="#ppt_h"/>
                                          </p:val>
                                        </p:tav>
                                      </p:tavLst>
                                    </p:anim>
                                    <p:animEffect transition="in" filter="fade">
                                      <p:cBhvr>
                                        <p:cTn id="94" dur="500"/>
                                        <p:tgtEl>
                                          <p:spTgt spid="32"/>
                                        </p:tgtEl>
                                      </p:cBhvr>
                                    </p:animEffect>
                                  </p:childTnLst>
                                </p:cTn>
                              </p:par>
                              <p:par>
                                <p:cTn id="95" presetID="53" presetClass="entr" presetSubtype="16" fill="hold" grpId="0" nodeType="withEffect">
                                  <p:stCondLst>
                                    <p:cond delay="700"/>
                                  </p:stCondLst>
                                  <p:childTnLst>
                                    <p:set>
                                      <p:cBhvr>
                                        <p:cTn id="96" dur="1" fill="hold">
                                          <p:stCondLst>
                                            <p:cond delay="0"/>
                                          </p:stCondLst>
                                        </p:cTn>
                                        <p:tgtEl>
                                          <p:spTgt spid="35"/>
                                        </p:tgtEl>
                                        <p:attrNameLst>
                                          <p:attrName>style.visibility</p:attrName>
                                        </p:attrNameLst>
                                      </p:cBhvr>
                                      <p:to>
                                        <p:strVal val="visible"/>
                                      </p:to>
                                    </p:set>
                                    <p:anim calcmode="lin" valueType="num">
                                      <p:cBhvr>
                                        <p:cTn id="97" dur="500" fill="hold"/>
                                        <p:tgtEl>
                                          <p:spTgt spid="35"/>
                                        </p:tgtEl>
                                        <p:attrNameLst>
                                          <p:attrName>ppt_w</p:attrName>
                                        </p:attrNameLst>
                                      </p:cBhvr>
                                      <p:tavLst>
                                        <p:tav tm="0">
                                          <p:val>
                                            <p:fltVal val="0"/>
                                          </p:val>
                                        </p:tav>
                                        <p:tav tm="100000">
                                          <p:val>
                                            <p:strVal val="#ppt_w"/>
                                          </p:val>
                                        </p:tav>
                                      </p:tavLst>
                                    </p:anim>
                                    <p:anim calcmode="lin" valueType="num">
                                      <p:cBhvr>
                                        <p:cTn id="98" dur="500" fill="hold"/>
                                        <p:tgtEl>
                                          <p:spTgt spid="35"/>
                                        </p:tgtEl>
                                        <p:attrNameLst>
                                          <p:attrName>ppt_h</p:attrName>
                                        </p:attrNameLst>
                                      </p:cBhvr>
                                      <p:tavLst>
                                        <p:tav tm="0">
                                          <p:val>
                                            <p:fltVal val="0"/>
                                          </p:val>
                                        </p:tav>
                                        <p:tav tm="100000">
                                          <p:val>
                                            <p:strVal val="#ppt_h"/>
                                          </p:val>
                                        </p:tav>
                                      </p:tavLst>
                                    </p:anim>
                                    <p:animEffect transition="in" filter="fade">
                                      <p:cBhvr>
                                        <p:cTn id="99" dur="500"/>
                                        <p:tgtEl>
                                          <p:spTgt spid="35"/>
                                        </p:tgtEl>
                                      </p:cBhvr>
                                    </p:animEffect>
                                  </p:childTnLst>
                                </p:cTn>
                              </p:par>
                              <p:par>
                                <p:cTn id="100" presetID="53" presetClass="entr" presetSubtype="16" fill="hold" grpId="0" nodeType="withEffect">
                                  <p:stCondLst>
                                    <p:cond delay="700"/>
                                  </p:stCondLst>
                                  <p:childTnLst>
                                    <p:set>
                                      <p:cBhvr>
                                        <p:cTn id="101" dur="1" fill="hold">
                                          <p:stCondLst>
                                            <p:cond delay="0"/>
                                          </p:stCondLst>
                                        </p:cTn>
                                        <p:tgtEl>
                                          <p:spTgt spid="22"/>
                                        </p:tgtEl>
                                        <p:attrNameLst>
                                          <p:attrName>style.visibility</p:attrName>
                                        </p:attrNameLst>
                                      </p:cBhvr>
                                      <p:to>
                                        <p:strVal val="visible"/>
                                      </p:to>
                                    </p:set>
                                    <p:anim calcmode="lin" valueType="num">
                                      <p:cBhvr>
                                        <p:cTn id="102" dur="500" fill="hold"/>
                                        <p:tgtEl>
                                          <p:spTgt spid="22"/>
                                        </p:tgtEl>
                                        <p:attrNameLst>
                                          <p:attrName>ppt_w</p:attrName>
                                        </p:attrNameLst>
                                      </p:cBhvr>
                                      <p:tavLst>
                                        <p:tav tm="0">
                                          <p:val>
                                            <p:fltVal val="0"/>
                                          </p:val>
                                        </p:tav>
                                        <p:tav tm="100000">
                                          <p:val>
                                            <p:strVal val="#ppt_w"/>
                                          </p:val>
                                        </p:tav>
                                      </p:tavLst>
                                    </p:anim>
                                    <p:anim calcmode="lin" valueType="num">
                                      <p:cBhvr>
                                        <p:cTn id="103" dur="500" fill="hold"/>
                                        <p:tgtEl>
                                          <p:spTgt spid="22"/>
                                        </p:tgtEl>
                                        <p:attrNameLst>
                                          <p:attrName>ppt_h</p:attrName>
                                        </p:attrNameLst>
                                      </p:cBhvr>
                                      <p:tavLst>
                                        <p:tav tm="0">
                                          <p:val>
                                            <p:fltVal val="0"/>
                                          </p:val>
                                        </p:tav>
                                        <p:tav tm="100000">
                                          <p:val>
                                            <p:strVal val="#ppt_h"/>
                                          </p:val>
                                        </p:tav>
                                      </p:tavLst>
                                    </p:anim>
                                    <p:animEffect transition="in" filter="fade">
                                      <p:cBhvr>
                                        <p:cTn id="104" dur="500"/>
                                        <p:tgtEl>
                                          <p:spTgt spid="22"/>
                                        </p:tgtEl>
                                      </p:cBhvr>
                                    </p:animEffect>
                                  </p:childTnLst>
                                </p:cTn>
                              </p:par>
                              <p:par>
                                <p:cTn id="105" presetID="8" presetClass="emph" presetSubtype="0" repeatCount="indefinite" fill="hold" grpId="1" nodeType="withEffect">
                                  <p:stCondLst>
                                    <p:cond delay="700"/>
                                  </p:stCondLst>
                                  <p:childTnLst>
                                    <p:animRot by="-21600000">
                                      <p:cBhvr>
                                        <p:cTn id="106" dur="2000" fill="hold"/>
                                        <p:tgtEl>
                                          <p:spTgt spid="22"/>
                                        </p:tgtEl>
                                        <p:attrNameLst>
                                          <p:attrName>r</p:attrName>
                                        </p:attrNameLst>
                                      </p:cBhvr>
                                    </p:animRot>
                                  </p:childTnLst>
                                </p:cTn>
                              </p:par>
                              <p:par>
                                <p:cTn id="107" presetID="53" presetClass="entr" presetSubtype="16" fill="hold" grpId="0" nodeType="withEffect">
                                  <p:stCondLst>
                                    <p:cond delay="70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Effect transition="in" filter="fade">
                                      <p:cBhvr>
                                        <p:cTn id="111" dur="500"/>
                                        <p:tgtEl>
                                          <p:spTgt spid="24"/>
                                        </p:tgtEl>
                                      </p:cBhvr>
                                    </p:animEffect>
                                  </p:childTnLst>
                                </p:cTn>
                              </p:par>
                              <p:par>
                                <p:cTn id="112" presetID="53" presetClass="entr" presetSubtype="16" fill="hold" grpId="0" nodeType="withEffect">
                                  <p:stCondLst>
                                    <p:cond delay="7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10" presetClass="entr" presetSubtype="0" fill="hold" grpId="0" nodeType="withEffect">
                                  <p:stCondLst>
                                    <p:cond delay="120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childTnLst>
                                </p:cTn>
                              </p:par>
                              <p:par>
                                <p:cTn id="120" presetID="47" presetClass="entr" presetSubtype="0" fill="hold" grpId="0" nodeType="withEffect">
                                  <p:stCondLst>
                                    <p:cond delay="1700"/>
                                  </p:stCondLst>
                                  <p:childTnLst>
                                    <p:set>
                                      <p:cBhvr>
                                        <p:cTn id="121" dur="1" fill="hold">
                                          <p:stCondLst>
                                            <p:cond delay="0"/>
                                          </p:stCondLst>
                                        </p:cTn>
                                        <p:tgtEl>
                                          <p:spTgt spid="50"/>
                                        </p:tgtEl>
                                        <p:attrNameLst>
                                          <p:attrName>style.visibility</p:attrName>
                                        </p:attrNameLst>
                                      </p:cBhvr>
                                      <p:to>
                                        <p:strVal val="visible"/>
                                      </p:to>
                                    </p:set>
                                    <p:animEffect transition="in" filter="fade">
                                      <p:cBhvr>
                                        <p:cTn id="122" dur="500"/>
                                        <p:tgtEl>
                                          <p:spTgt spid="50"/>
                                        </p:tgtEl>
                                      </p:cBhvr>
                                    </p:animEffect>
                                    <p:anim calcmode="lin" valueType="num">
                                      <p:cBhvr>
                                        <p:cTn id="123" dur="500" fill="hold"/>
                                        <p:tgtEl>
                                          <p:spTgt spid="50"/>
                                        </p:tgtEl>
                                        <p:attrNameLst>
                                          <p:attrName>ppt_x</p:attrName>
                                        </p:attrNameLst>
                                      </p:cBhvr>
                                      <p:tavLst>
                                        <p:tav tm="0">
                                          <p:val>
                                            <p:strVal val="#ppt_x"/>
                                          </p:val>
                                        </p:tav>
                                        <p:tav tm="100000">
                                          <p:val>
                                            <p:strVal val="#ppt_x"/>
                                          </p:val>
                                        </p:tav>
                                      </p:tavLst>
                                    </p:anim>
                                    <p:anim calcmode="lin" valueType="num">
                                      <p:cBhvr>
                                        <p:cTn id="124" dur="500" fill="hold"/>
                                        <p:tgtEl>
                                          <p:spTgt spid="50"/>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1700"/>
                                  </p:stCondLst>
                                  <p:childTnLst>
                                    <p:set>
                                      <p:cBhvr>
                                        <p:cTn id="126" dur="1" fill="hold">
                                          <p:stCondLst>
                                            <p:cond delay="0"/>
                                          </p:stCondLst>
                                        </p:cTn>
                                        <p:tgtEl>
                                          <p:spTgt spid="8"/>
                                        </p:tgtEl>
                                        <p:attrNameLst>
                                          <p:attrName>style.visibility</p:attrName>
                                        </p:attrNameLst>
                                      </p:cBhvr>
                                      <p:to>
                                        <p:strVal val="visible"/>
                                      </p:to>
                                    </p:set>
                                    <p:animEffect transition="in" filter="fade">
                                      <p:cBhvr>
                                        <p:cTn id="127" dur="500"/>
                                        <p:tgtEl>
                                          <p:spTgt spid="8"/>
                                        </p:tgtEl>
                                      </p:cBhvr>
                                    </p:animEffect>
                                    <p:anim calcmode="lin" valueType="num">
                                      <p:cBhvr>
                                        <p:cTn id="128" dur="500" fill="hold"/>
                                        <p:tgtEl>
                                          <p:spTgt spid="8"/>
                                        </p:tgtEl>
                                        <p:attrNameLst>
                                          <p:attrName>ppt_x</p:attrName>
                                        </p:attrNameLst>
                                      </p:cBhvr>
                                      <p:tavLst>
                                        <p:tav tm="0">
                                          <p:val>
                                            <p:strVal val="#ppt_x"/>
                                          </p:val>
                                        </p:tav>
                                        <p:tav tm="100000">
                                          <p:val>
                                            <p:strVal val="#ppt_x"/>
                                          </p:val>
                                        </p:tav>
                                      </p:tavLst>
                                    </p:anim>
                                    <p:anim calcmode="lin" valueType="num">
                                      <p:cBhvr>
                                        <p:cTn id="129" dur="500" fill="hold"/>
                                        <p:tgtEl>
                                          <p:spTgt spid="8"/>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1700"/>
                                  </p:stCondLst>
                                  <p:childTnLst>
                                    <p:set>
                                      <p:cBhvr>
                                        <p:cTn id="131" dur="1" fill="hold">
                                          <p:stCondLst>
                                            <p:cond delay="0"/>
                                          </p:stCondLst>
                                        </p:cTn>
                                        <p:tgtEl>
                                          <p:spTgt spid="9"/>
                                        </p:tgtEl>
                                        <p:attrNameLst>
                                          <p:attrName>style.visibility</p:attrName>
                                        </p:attrNameLst>
                                      </p:cBhvr>
                                      <p:to>
                                        <p:strVal val="visible"/>
                                      </p:to>
                                    </p:set>
                                    <p:animEffect transition="in" filter="fade">
                                      <p:cBhvr>
                                        <p:cTn id="132" dur="500"/>
                                        <p:tgtEl>
                                          <p:spTgt spid="9"/>
                                        </p:tgtEl>
                                      </p:cBhvr>
                                    </p:animEffect>
                                    <p:anim calcmode="lin" valueType="num">
                                      <p:cBhvr>
                                        <p:cTn id="133" dur="500" fill="hold"/>
                                        <p:tgtEl>
                                          <p:spTgt spid="9"/>
                                        </p:tgtEl>
                                        <p:attrNameLst>
                                          <p:attrName>ppt_x</p:attrName>
                                        </p:attrNameLst>
                                      </p:cBhvr>
                                      <p:tavLst>
                                        <p:tav tm="0">
                                          <p:val>
                                            <p:strVal val="#ppt_x"/>
                                          </p:val>
                                        </p:tav>
                                        <p:tav tm="100000">
                                          <p:val>
                                            <p:strVal val="#ppt_x"/>
                                          </p:val>
                                        </p:tav>
                                      </p:tavLst>
                                    </p:anim>
                                    <p:anim calcmode="lin" valueType="num">
                                      <p:cBhvr>
                                        <p:cTn id="134" dur="500" fill="hold"/>
                                        <p:tgtEl>
                                          <p:spTgt spid="9"/>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1700"/>
                                  </p:stCondLst>
                                  <p:childTnLst>
                                    <p:set>
                                      <p:cBhvr>
                                        <p:cTn id="136" dur="1" fill="hold">
                                          <p:stCondLst>
                                            <p:cond delay="0"/>
                                          </p:stCondLst>
                                        </p:cTn>
                                        <p:tgtEl>
                                          <p:spTgt spid="11"/>
                                        </p:tgtEl>
                                        <p:attrNameLst>
                                          <p:attrName>style.visibility</p:attrName>
                                        </p:attrNameLst>
                                      </p:cBhvr>
                                      <p:to>
                                        <p:strVal val="visible"/>
                                      </p:to>
                                    </p:set>
                                    <p:animEffect transition="in" filter="fade">
                                      <p:cBhvr>
                                        <p:cTn id="137" dur="500"/>
                                        <p:tgtEl>
                                          <p:spTgt spid="11"/>
                                        </p:tgtEl>
                                      </p:cBhvr>
                                    </p:animEffect>
                                    <p:anim calcmode="lin" valueType="num">
                                      <p:cBhvr>
                                        <p:cTn id="138" dur="500" fill="hold"/>
                                        <p:tgtEl>
                                          <p:spTgt spid="11"/>
                                        </p:tgtEl>
                                        <p:attrNameLst>
                                          <p:attrName>ppt_x</p:attrName>
                                        </p:attrNameLst>
                                      </p:cBhvr>
                                      <p:tavLst>
                                        <p:tav tm="0">
                                          <p:val>
                                            <p:strVal val="#ppt_x"/>
                                          </p:val>
                                        </p:tav>
                                        <p:tav tm="100000">
                                          <p:val>
                                            <p:strVal val="#ppt_x"/>
                                          </p:val>
                                        </p:tav>
                                      </p:tavLst>
                                    </p:anim>
                                    <p:anim calcmode="lin" valueType="num">
                                      <p:cBhvr>
                                        <p:cTn id="139" dur="500" fill="hold"/>
                                        <p:tgtEl>
                                          <p:spTgt spid="11"/>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1700"/>
                                  </p:stCondLst>
                                  <p:childTnLst>
                                    <p:set>
                                      <p:cBhvr>
                                        <p:cTn id="141" dur="1" fill="hold">
                                          <p:stCondLst>
                                            <p:cond delay="0"/>
                                          </p:stCondLst>
                                        </p:cTn>
                                        <p:tgtEl>
                                          <p:spTgt spid="13"/>
                                        </p:tgtEl>
                                        <p:attrNameLst>
                                          <p:attrName>style.visibility</p:attrName>
                                        </p:attrNameLst>
                                      </p:cBhvr>
                                      <p:to>
                                        <p:strVal val="visible"/>
                                      </p:to>
                                    </p:set>
                                    <p:animEffect transition="in" filter="fade">
                                      <p:cBhvr>
                                        <p:cTn id="142" dur="500"/>
                                        <p:tgtEl>
                                          <p:spTgt spid="13"/>
                                        </p:tgtEl>
                                      </p:cBhvr>
                                    </p:animEffect>
                                    <p:anim calcmode="lin" valueType="num">
                                      <p:cBhvr>
                                        <p:cTn id="143" dur="500" fill="hold"/>
                                        <p:tgtEl>
                                          <p:spTgt spid="13"/>
                                        </p:tgtEl>
                                        <p:attrNameLst>
                                          <p:attrName>ppt_x</p:attrName>
                                        </p:attrNameLst>
                                      </p:cBhvr>
                                      <p:tavLst>
                                        <p:tav tm="0">
                                          <p:val>
                                            <p:strVal val="#ppt_x"/>
                                          </p:val>
                                        </p:tav>
                                        <p:tav tm="100000">
                                          <p:val>
                                            <p:strVal val="#ppt_x"/>
                                          </p:val>
                                        </p:tav>
                                      </p:tavLst>
                                    </p:anim>
                                    <p:anim calcmode="lin" valueType="num">
                                      <p:cBhvr>
                                        <p:cTn id="144" dur="500" fill="hold"/>
                                        <p:tgtEl>
                                          <p:spTgt spid="13"/>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1700"/>
                                  </p:stCondLst>
                                  <p:childTnLst>
                                    <p:set>
                                      <p:cBhvr>
                                        <p:cTn id="146" dur="1" fill="hold">
                                          <p:stCondLst>
                                            <p:cond delay="0"/>
                                          </p:stCondLst>
                                        </p:cTn>
                                        <p:tgtEl>
                                          <p:spTgt spid="14"/>
                                        </p:tgtEl>
                                        <p:attrNameLst>
                                          <p:attrName>style.visibility</p:attrName>
                                        </p:attrNameLst>
                                      </p:cBhvr>
                                      <p:to>
                                        <p:strVal val="visible"/>
                                      </p:to>
                                    </p:set>
                                    <p:animEffect transition="in" filter="fade">
                                      <p:cBhvr>
                                        <p:cTn id="147" dur="500"/>
                                        <p:tgtEl>
                                          <p:spTgt spid="14"/>
                                        </p:tgtEl>
                                      </p:cBhvr>
                                    </p:animEffect>
                                    <p:anim calcmode="lin" valueType="num">
                                      <p:cBhvr>
                                        <p:cTn id="148" dur="500" fill="hold"/>
                                        <p:tgtEl>
                                          <p:spTgt spid="14"/>
                                        </p:tgtEl>
                                        <p:attrNameLst>
                                          <p:attrName>ppt_x</p:attrName>
                                        </p:attrNameLst>
                                      </p:cBhvr>
                                      <p:tavLst>
                                        <p:tav tm="0">
                                          <p:val>
                                            <p:strVal val="#ppt_x"/>
                                          </p:val>
                                        </p:tav>
                                        <p:tav tm="100000">
                                          <p:val>
                                            <p:strVal val="#ppt_x"/>
                                          </p:val>
                                        </p:tav>
                                      </p:tavLst>
                                    </p:anim>
                                    <p:anim calcmode="lin" valueType="num">
                                      <p:cBhvr>
                                        <p:cTn id="14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5" grpId="1" bldLvl="0" animBg="1"/>
      <p:bldP spid="21" grpId="0" bldLvl="0" animBg="1"/>
      <p:bldP spid="22" grpId="0" bldLvl="0" animBg="1"/>
      <p:bldP spid="22" grpId="1" bldLvl="0" animBg="1"/>
      <p:bldP spid="23" grpId="0" bldLvl="0" animBg="1"/>
      <p:bldP spid="24" grpId="0" bldLvl="0" animBg="1"/>
      <p:bldP spid="25" grpId="0" bldLvl="0" animBg="1"/>
      <p:bldP spid="25" grpId="1" bldLvl="0" animBg="1"/>
      <p:bldP spid="26" grpId="0" bldLvl="0" animBg="1"/>
      <p:bldP spid="27" grpId="0" bldLvl="0" animBg="1"/>
      <p:bldP spid="27" grpId="1" bldLvl="0" animBg="1"/>
      <p:bldP spid="28" grpId="0" bldLvl="0" animBg="1"/>
      <p:bldP spid="29" grpId="0" bldLvl="0" animBg="1"/>
      <p:bldP spid="29" grpId="1" bldLvl="0" animBg="1"/>
      <p:bldP spid="30" grpId="0" bldLvl="0" animBg="1"/>
      <p:bldP spid="31" grpId="0" bldLvl="0" animBg="1"/>
      <p:bldP spid="31" grpId="1" bldLvl="0" animBg="1"/>
      <p:bldP spid="32" grpId="0" bldLvl="0" animBg="1"/>
      <p:bldP spid="33" grpId="0" bldLvl="0" animBg="1"/>
      <p:bldP spid="34" grpId="0" bldLvl="0" animBg="1"/>
      <p:bldP spid="35" grpId="0" bldLvl="0" animBg="1"/>
      <p:bldP spid="36" grpId="0" bldLvl="0" animBg="1"/>
      <p:bldP spid="37" grpId="0" bldLvl="0" animBg="1"/>
      <p:bldP spid="38" grpId="0" bldLvl="0" animBg="1"/>
      <p:bldP spid="50" grpId="0"/>
      <p:bldP spid="8" grpId="0"/>
      <p:bldP spid="9" grpId="0"/>
      <p:bldP spid="11" grpId="0"/>
      <p:bldP spid="13" grpId="0"/>
      <p:bldP spid="14" grpId="0"/>
    </p:bldLst>
  </p:timing>
</p:sld>
</file>

<file path=ppt/tags/tag1.xml><?xml version="1.0" encoding="utf-8"?>
<p:tagLst xmlns:p="http://schemas.openxmlformats.org/presentationml/2006/main">
  <p:tag name="KSO_WM_UNIT_PLACING_PICTURE_USER_VIEWPORT" val="{&quot;height&quot;:8655,&quot;width&quot;:12000}"/>
</p:tagLst>
</file>

<file path=ppt/tags/tag2.xml><?xml version="1.0" encoding="utf-8"?>
<p:tagLst xmlns:p="http://schemas.openxmlformats.org/presentationml/2006/main">
  <p:tag name="KSO_WM_UNIT_TABLE_BEAUTIFY" val="smartTable{62980f32-d8a3-48df-ae5a-c1f591148a0a}"/>
  <p:tag name="TABLE_RECT" val="144*195*671.75*150"/>
  <p:tag name="TABLE_EMPHASIZE_COLOR" val="6579300"/>
  <p:tag name="TABLE_ONEKEY_SKIN_IDX" val="0"/>
  <p:tag name="TABLE_SKINIDX" val="-1"/>
  <p:tag name="TABLE_COLORIDX" val="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3111</Words>
  <Application>WPS 演示</Application>
  <PresentationFormat>宽屏</PresentationFormat>
  <Paragraphs>332</Paragraphs>
  <Slides>17</Slides>
  <Notes>13</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17</vt:i4>
      </vt:variant>
    </vt:vector>
  </HeadingPairs>
  <TitlesOfParts>
    <vt:vector size="36" baseType="lpstr">
      <vt:lpstr>Arial</vt:lpstr>
      <vt:lpstr>宋体</vt:lpstr>
      <vt:lpstr>Wingdings</vt:lpstr>
      <vt:lpstr>Calibri</vt:lpstr>
      <vt:lpstr>Roboto Bold</vt:lpstr>
      <vt:lpstr>Roboto</vt:lpstr>
      <vt:lpstr>Roboto Regular</vt:lpstr>
      <vt:lpstr>微软雅黑</vt:lpstr>
      <vt:lpstr>方正兰亭中粗黑_GBK</vt:lpstr>
      <vt:lpstr>黑体</vt:lpstr>
      <vt:lpstr>Wingdings</vt:lpstr>
      <vt:lpstr>pingfang SC</vt:lpstr>
      <vt:lpstr>阿里巴巴普惠体</vt:lpstr>
      <vt:lpstr>굴림</vt:lpstr>
      <vt:lpstr>Arial Unicode MS</vt:lpstr>
      <vt:lpstr>Segoe Print</vt:lpstr>
      <vt:lpstr>Malgun Gothic</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一杆梅子酒</cp:lastModifiedBy>
  <cp:revision>537</cp:revision>
  <dcterms:created xsi:type="dcterms:W3CDTF">2018-08-30T07:26:00Z</dcterms:created>
  <dcterms:modified xsi:type="dcterms:W3CDTF">2020-08-07T04:35:19Z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