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01" r:id="rId2"/>
    <p:sldId id="404" r:id="rId3"/>
    <p:sldId id="406" r:id="rId4"/>
    <p:sldId id="412" r:id="rId5"/>
    <p:sldId id="407" r:id="rId6"/>
    <p:sldId id="408" r:id="rId7"/>
    <p:sldId id="422" r:id="rId8"/>
    <p:sldId id="421" r:id="rId9"/>
    <p:sldId id="409" r:id="rId10"/>
    <p:sldId id="410" r:id="rId11"/>
    <p:sldId id="413" r:id="rId12"/>
    <p:sldId id="411" r:id="rId13"/>
    <p:sldId id="414" r:id="rId14"/>
    <p:sldId id="354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D86622-D2BB-44DA-BC49-6506C608BD26}">
          <p14:sldIdLst>
            <p14:sldId id="401"/>
            <p14:sldId id="404"/>
            <p14:sldId id="406"/>
          </p14:sldIdLst>
        </p14:section>
        <p14:section name="无标题节" id="{C57A6FD0-32D1-4BB7-9C31-3E451AA07F5E}">
          <p14:sldIdLst>
            <p14:sldId id="412"/>
            <p14:sldId id="407"/>
            <p14:sldId id="408"/>
            <p14:sldId id="422"/>
            <p14:sldId id="421"/>
            <p14:sldId id="409"/>
            <p14:sldId id="410"/>
            <p14:sldId id="413"/>
            <p14:sldId id="411"/>
            <p14:sldId id="414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9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F1B75-F31F-473C-B653-A1D439D4610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" y="1"/>
            <a:ext cx="1218844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743903" y="719872"/>
            <a:ext cx="612092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0" y="0"/>
            <a:ext cx="1026885" cy="815331"/>
            <a:chOff x="0" y="0"/>
            <a:chExt cx="1026885" cy="815331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0" y="0"/>
              <a:ext cx="743903" cy="641444"/>
              <a:chOff x="540674" y="2478267"/>
              <a:chExt cx="1205922" cy="1039829"/>
            </a:xfrm>
          </p:grpSpPr>
          <p:sp>
            <p:nvSpPr>
              <p:cNvPr id="9" name="六边形 8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0" name="六边形 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282982" y="173887"/>
              <a:ext cx="743903" cy="641444"/>
              <a:chOff x="540674" y="2478267"/>
              <a:chExt cx="1205922" cy="1039829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540674" y="2478267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D255C1-5898-4014-A5D5-9DCAA4EC4A0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7943850" y="5534349"/>
            <a:ext cx="4248150" cy="9848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prstClr val="black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没那么简单</a:t>
            </a:r>
            <a:endParaRPr lang="en-US" altLang="zh-CN" sz="2800" dirty="0">
              <a:solidFill>
                <a:prstClr val="black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	</a:t>
            </a:r>
            <a:r>
              <a:rPr lang="zh-CN" altLang="en-US" dirty="0">
                <a:solidFill>
                  <a:prstClr val="black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孙林、蔡伟浩、张小山、张川</a:t>
            </a:r>
            <a:endParaRPr kumimoji="0" lang="en-US" altLang="zh-CN" kern="1200" cap="none" spc="0" normalizeH="0" baseline="0" noProof="0" dirty="0">
              <a:solidFill>
                <a:prstClr val="black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" name="Shape 74"/>
          <p:cNvSpPr txBox="1"/>
          <p:nvPr/>
        </p:nvSpPr>
        <p:spPr>
          <a:xfrm>
            <a:off x="4756150" y="3149283"/>
            <a:ext cx="8569325" cy="1223963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Consul 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宋体" panose="02010600030101010101" pitchFamily="2" charset="-122"/>
                <a:cs typeface="Roboto Bold"/>
                <a:sym typeface="Roboto Bold"/>
              </a:rPr>
              <a:t>技术分享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15305" y="3829685"/>
            <a:ext cx="159370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基础篇</a:t>
            </a:r>
          </a:p>
        </p:txBody>
      </p:sp>
      <p:grpSp>
        <p:nvGrpSpPr>
          <p:cNvPr id="4101" name="组合 15"/>
          <p:cNvGrpSpPr/>
          <p:nvPr/>
        </p:nvGrpSpPr>
        <p:grpSpPr>
          <a:xfrm>
            <a:off x="4732020" y="4281805"/>
            <a:ext cx="4035425" cy="417513"/>
            <a:chOff x="1811867" y="3185013"/>
            <a:chExt cx="4035239" cy="416455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圆角矩形 20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3" name="矩形 259"/>
          <p:cNvSpPr>
            <a:spLocks noChangeArrowheads="1"/>
          </p:cNvSpPr>
          <p:nvPr/>
        </p:nvSpPr>
        <p:spPr bwMode="auto">
          <a:xfrm>
            <a:off x="5614988" y="4373563"/>
            <a:ext cx="1733550" cy="5651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Calibri" panose="020F0502020204030204" charset="0"/>
              </a:rPr>
              <a:t>                 张川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701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Consul </a:t>
            </a:r>
            <a:r>
              <a:rPr lang="zh-CN" altLang="en-US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我司架构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10615" y="5037254"/>
            <a:ext cx="9970770" cy="2114541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14" y="928749"/>
            <a:ext cx="7889396" cy="579334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064760" y="928749"/>
            <a:ext cx="41272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暂不使用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consul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DNS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功能</a:t>
            </a:r>
            <a:endParaRPr lang="en-US" altLang="zh-CN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每个机房部署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台服务端组成集群。（暂时不开启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WAN GOSSIP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每个研发中心部署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台客户端，所有客户端均开启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UI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，承接该研发中心内部所有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CONSUL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请求。如果研发中心服务数量过大，可按业务再垂直拆分，如商城可再拆分为商城商品、商城会员</a:t>
            </a:r>
            <a:endParaRPr lang="en-US" altLang="zh-CN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每个研发中心配置一个域名，通过内网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DNS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解析到两台客户端，各个研发中心可通过代理访问到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UI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72B4D"/>
                </a:solidFill>
                <a:latin typeface="-apple-system"/>
              </a:rPr>
              <a:t>业务系统通过内网域名访问客户端做到服务发现</a:t>
            </a:r>
            <a:endParaRPr lang="en-US" altLang="zh-CN" b="1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72B4D"/>
                </a:solidFill>
                <a:latin typeface="-apple-system"/>
              </a:rPr>
              <a:t>业务系统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同时请求两台客户端</a:t>
            </a:r>
            <a:r>
              <a:rPr lang="zh-CN" altLang="en-US" b="1" dirty="0">
                <a:solidFill>
                  <a:srgbClr val="172B4D"/>
                </a:solidFill>
                <a:latin typeface="-apple-system"/>
              </a:rPr>
              <a:t>做到服务注册</a:t>
            </a:r>
            <a:endParaRPr lang="zh-CN" alt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45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常用的服务发现产品特性对比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10615" y="5037254"/>
            <a:ext cx="9970770" cy="2114541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636" y="1401288"/>
            <a:ext cx="11357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7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001620"/>
              </p:ext>
            </p:extLst>
          </p:nvPr>
        </p:nvGraphicFramePr>
        <p:xfrm>
          <a:off x="444922" y="960517"/>
          <a:ext cx="11170400" cy="5897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4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4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4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64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F4F4F"/>
                          </a:solidFill>
                          <a:effectLst/>
                        </a:rPr>
                        <a:t>Consul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zookeeper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4F4F4F"/>
                          </a:solidFill>
                          <a:effectLst/>
                        </a:rPr>
                        <a:t>etcd</a:t>
                      </a:r>
                      <a:endParaRPr lang="en-US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4F4F4F"/>
                          </a:solidFill>
                          <a:effectLst/>
                        </a:rPr>
                        <a:t>eureka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163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服务健康检查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服务状态，内存，硬盘等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弱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)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长连接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,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keepalive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连接心跳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可配支持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7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多数据中心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—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—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—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88"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kv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存储服务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—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727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一致性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raft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paxos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raft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—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726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cap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ca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cp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cp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ap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163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使用接口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多语言能力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http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和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dns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客户端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http/grpc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http（sidecar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）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163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watch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全量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/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long polling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支持 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long polling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支持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 long polling/</a:t>
                      </a:r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大部分增量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176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自身监控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metrics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—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metrics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metrics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204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安全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4F4F4F"/>
                          </a:solidFill>
                          <a:effectLst/>
                        </a:rPr>
                        <a:t>acl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 /https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acl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https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支持（弱）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—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6648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spring cloud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集成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已支持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已支持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已支持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已支持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3" y="252482"/>
            <a:ext cx="296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Consul </a:t>
            </a:r>
            <a:r>
              <a:rPr lang="zh-CN" altLang="en-US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安装与使用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5636" y="1401288"/>
            <a:ext cx="11357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5636" y="1295279"/>
            <a:ext cx="1111573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Consul 下载地址：https://www.consul.io/downloads.html，下载后解压就是一个可执行的二进制文件consul，配置好环境变量，检查 consul 是否可用：</a:t>
            </a:r>
            <a:endParaRPr lang="en-US" altLang="zh-CN" sz="2000" dirty="0"/>
          </a:p>
          <a:p>
            <a:r>
              <a:rPr lang="en-US" altLang="zh-CN" b="1" dirty="0"/>
              <a:t>  </a:t>
            </a:r>
          </a:p>
          <a:p>
            <a:r>
              <a:rPr lang="zh-CN" altLang="en-US" b="1" dirty="0"/>
              <a:t>常用命令：</a:t>
            </a:r>
            <a:endParaRPr lang="en-US" altLang="zh-CN" b="1" dirty="0"/>
          </a:p>
          <a:p>
            <a:r>
              <a:rPr lang="en-US" altLang="zh-CN" sz="2000" dirty="0"/>
              <a:t>         </a:t>
            </a:r>
            <a:r>
              <a:rPr lang="en-US" altLang="zh-CN" sz="2000" b="1" dirty="0"/>
              <a:t>consul agent --dev</a:t>
            </a:r>
            <a:r>
              <a:rPr lang="en-US" altLang="zh-CN" sz="2000" dirty="0"/>
              <a:t>: </a:t>
            </a:r>
            <a:r>
              <a:rPr lang="zh-CN" altLang="en-US" sz="2000" dirty="0"/>
              <a:t>以开发模式运行</a:t>
            </a:r>
            <a:r>
              <a:rPr lang="en-US" altLang="zh-CN" sz="2000" dirty="0"/>
              <a:t>(</a:t>
            </a:r>
            <a:r>
              <a:rPr lang="zh-CN" altLang="en-US" sz="2000" dirty="0"/>
              <a:t>该节点的启动不能用于生产环境，因为该模式下不会持久化任何状态</a:t>
            </a:r>
            <a:r>
              <a:rPr lang="en-US" altLang="zh-CN" sz="2000" dirty="0"/>
              <a:t>)</a:t>
            </a:r>
            <a:endParaRPr lang="en-US" altLang="zh-CN" sz="2000" b="1" dirty="0"/>
          </a:p>
          <a:p>
            <a:r>
              <a:rPr lang="en-US" altLang="zh-CN" sz="2000" dirty="0"/>
              <a:t>         </a:t>
            </a:r>
            <a:r>
              <a:rPr lang="en-US" altLang="zh-CN" sz="2000" b="1" dirty="0"/>
              <a:t>consul –v</a:t>
            </a:r>
            <a:r>
              <a:rPr lang="en-US" altLang="zh-CN" sz="2000" dirty="0"/>
              <a:t>: </a:t>
            </a:r>
            <a:r>
              <a:rPr lang="zh-CN" altLang="en-US" sz="2000" dirty="0"/>
              <a:t>查看版本号</a:t>
            </a:r>
            <a:endParaRPr lang="en-US" altLang="zh-CN" sz="2000" dirty="0"/>
          </a:p>
          <a:p>
            <a:r>
              <a:rPr lang="en-US" altLang="zh-CN" sz="2000" dirty="0"/>
              <a:t>         </a:t>
            </a:r>
            <a:r>
              <a:rPr lang="en-US" altLang="zh-CN" sz="2000" b="1" dirty="0"/>
              <a:t>consul members</a:t>
            </a:r>
            <a:r>
              <a:rPr lang="en-US" altLang="zh-CN" sz="2000" dirty="0"/>
              <a:t>:</a:t>
            </a:r>
            <a:r>
              <a:rPr lang="zh-CN" altLang="en-US" sz="2000" dirty="0"/>
              <a:t>查看</a:t>
            </a:r>
            <a:r>
              <a:rPr lang="en-US" altLang="zh-CN" sz="2000" dirty="0"/>
              <a:t>consul cluster</a:t>
            </a:r>
            <a:r>
              <a:rPr lang="zh-CN" altLang="en-US" sz="2000" dirty="0"/>
              <a:t>中的每一个</a:t>
            </a:r>
            <a:r>
              <a:rPr lang="en-US" altLang="zh-CN" sz="2000" dirty="0"/>
              <a:t>consul</a:t>
            </a:r>
            <a:r>
              <a:rPr lang="zh-CN" altLang="en-US" sz="2000" dirty="0"/>
              <a:t>节点的信息</a:t>
            </a:r>
            <a:endParaRPr lang="en-US" altLang="zh-CN" sz="2000" dirty="0"/>
          </a:p>
          <a:p>
            <a:r>
              <a:rPr lang="en-US" altLang="zh-CN" sz="2000" b="1" dirty="0"/>
              <a:t>         consul join </a:t>
            </a:r>
            <a:r>
              <a:rPr lang="en-US" altLang="zh-CN" sz="2000" b="1" dirty="0" err="1"/>
              <a:t>ip</a:t>
            </a:r>
            <a:r>
              <a:rPr lang="en-US" altLang="zh-CN" sz="2000" dirty="0"/>
              <a:t>:</a:t>
            </a:r>
            <a:r>
              <a:rPr lang="zh-CN" altLang="en-US" sz="2000" dirty="0"/>
              <a:t>将</a:t>
            </a:r>
            <a:r>
              <a:rPr lang="en-US" altLang="zh-CN" sz="2000" dirty="0"/>
              <a:t>agent</a:t>
            </a:r>
            <a:r>
              <a:rPr lang="zh-CN" altLang="en-US" sz="2000" dirty="0"/>
              <a:t>加入到集群</a:t>
            </a:r>
            <a:endParaRPr lang="en-US" altLang="zh-CN" sz="2000" dirty="0"/>
          </a:p>
          <a:p>
            <a:r>
              <a:rPr lang="en-US" altLang="zh-CN" sz="2000" b="1" dirty="0"/>
              <a:t>         consul leave</a:t>
            </a:r>
            <a:r>
              <a:rPr lang="en-US" altLang="zh-CN" sz="2000" dirty="0"/>
              <a:t>:</a:t>
            </a:r>
            <a:r>
              <a:rPr lang="zh-CN" altLang="en-US" sz="2000" dirty="0"/>
              <a:t>将节点移除所在集群</a:t>
            </a:r>
            <a:endParaRPr lang="en-US" altLang="zh-CN" sz="2000" dirty="0"/>
          </a:p>
          <a:p>
            <a:r>
              <a:rPr lang="en-US" altLang="zh-CN" sz="2000" b="1" dirty="0"/>
              <a:t>         consul agent –help</a:t>
            </a:r>
            <a:r>
              <a:rPr lang="en-US" altLang="zh-CN" sz="2000" dirty="0"/>
              <a:t>:</a:t>
            </a:r>
            <a:r>
              <a:rPr lang="zh-CN" altLang="en-US" sz="2000" dirty="0"/>
              <a:t>命令选项</a:t>
            </a:r>
            <a:endParaRPr lang="en-US" altLang="zh-CN" sz="2000" dirty="0"/>
          </a:p>
          <a:p>
            <a:r>
              <a:rPr lang="en-US" altLang="zh-CN" sz="2000" b="1" dirty="0"/>
              <a:t>         consul agent –dev –client 192.168.5.129</a:t>
            </a:r>
            <a:r>
              <a:rPr lang="en-US" altLang="zh-CN" sz="2000" dirty="0"/>
              <a:t>: </a:t>
            </a:r>
            <a:r>
              <a:rPr lang="zh-CN" altLang="en-US" sz="2000" dirty="0"/>
              <a:t>使用</a:t>
            </a:r>
            <a:r>
              <a:rPr lang="en-US" altLang="zh-CN" sz="2000" dirty="0"/>
              <a:t>-client</a:t>
            </a:r>
            <a:r>
              <a:rPr lang="zh-CN" altLang="en-US" sz="2000" dirty="0"/>
              <a:t>可以指定允许客户端使用什么</a:t>
            </a:r>
            <a:r>
              <a:rPr lang="en-US" altLang="zh-CN" sz="2000" dirty="0" err="1"/>
              <a:t>ip</a:t>
            </a:r>
            <a:r>
              <a:rPr lang="zh-CN" altLang="en-US" sz="2000" dirty="0"/>
              <a:t>进行访问。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3" y="252482"/>
            <a:ext cx="2962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Consul </a:t>
            </a:r>
            <a:r>
              <a:rPr lang="zh-CN" altLang="en-US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入门案例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15636" y="1401288"/>
            <a:ext cx="11357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5636" y="1295279"/>
            <a:ext cx="1111573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5636" y="1295279"/>
            <a:ext cx="111157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Spring Cloud Consul</a:t>
            </a:r>
            <a:r>
              <a:rPr lang="zh-CN" altLang="en-US" dirty="0"/>
              <a:t>是</a:t>
            </a:r>
            <a:r>
              <a:rPr lang="en-US" altLang="zh-CN" dirty="0"/>
              <a:t>consul-</a:t>
            </a:r>
            <a:r>
              <a:rPr lang="en-US" altLang="zh-CN" dirty="0" err="1"/>
              <a:t>api</a:t>
            </a:r>
            <a:r>
              <a:rPr lang="zh-CN" altLang="en-US" dirty="0"/>
              <a:t>的基础上又封装了一层功能，是其跟现有的</a:t>
            </a:r>
            <a:r>
              <a:rPr lang="en-US" altLang="zh-CN" dirty="0"/>
              <a:t>Spring Cloud</a:t>
            </a:r>
            <a:r>
              <a:rPr lang="zh-CN" altLang="en-US" dirty="0"/>
              <a:t>组件融合，达到开箱及用的目的。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Spring Cloud Consul</a:t>
            </a:r>
            <a:r>
              <a:rPr lang="zh-CN" altLang="en-US" dirty="0"/>
              <a:t>模块介绍：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Spring Cloud </a:t>
            </a:r>
            <a:r>
              <a:rPr lang="en-US" altLang="zh-CN" b="1" dirty="0" err="1"/>
              <a:t>Counsul</a:t>
            </a:r>
            <a:r>
              <a:rPr lang="en-US" altLang="zh-CN" b="1" dirty="0"/>
              <a:t>-Discovery(</a:t>
            </a:r>
            <a:r>
              <a:rPr lang="zh-CN" altLang="en-US" b="1" dirty="0"/>
              <a:t>案例</a:t>
            </a:r>
            <a:r>
              <a:rPr lang="en-US" altLang="zh-CN" b="1" dirty="0"/>
              <a:t>)</a:t>
            </a:r>
            <a:r>
              <a:rPr lang="en-US" altLang="zh-CN" dirty="0"/>
              <a:t>: </a:t>
            </a:r>
            <a:r>
              <a:rPr lang="zh-CN" altLang="en-US" dirty="0"/>
              <a:t>对</a:t>
            </a:r>
            <a:r>
              <a:rPr lang="en-US" altLang="zh-CN" dirty="0"/>
              <a:t>Consul</a:t>
            </a:r>
            <a:r>
              <a:rPr lang="zh-CN" altLang="en-US" dirty="0"/>
              <a:t>服务治理功能封装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Spring Cloud </a:t>
            </a:r>
            <a:r>
              <a:rPr lang="en-US" altLang="zh-CN" dirty="0" err="1"/>
              <a:t>Counsul</a:t>
            </a:r>
            <a:r>
              <a:rPr lang="en-US" altLang="zh-CN" dirty="0"/>
              <a:t>-Binder</a:t>
            </a:r>
            <a:r>
              <a:rPr lang="zh-CN" altLang="en-US" dirty="0"/>
              <a:t>：对</a:t>
            </a:r>
            <a:r>
              <a:rPr lang="en-US" altLang="zh-CN" dirty="0"/>
              <a:t>Consul</a:t>
            </a:r>
            <a:r>
              <a:rPr lang="zh-CN" altLang="en-US" dirty="0"/>
              <a:t>的事件功能封装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/>
              <a:t>Spring Cloud </a:t>
            </a:r>
            <a:r>
              <a:rPr lang="en-US" altLang="zh-CN" b="1" dirty="0" err="1"/>
              <a:t>Counsul</a:t>
            </a:r>
            <a:r>
              <a:rPr lang="en-US" altLang="zh-CN" b="1" dirty="0"/>
              <a:t>-Config(</a:t>
            </a:r>
            <a:r>
              <a:rPr lang="zh-CN" altLang="en-US" b="1" dirty="0"/>
              <a:t>案例</a:t>
            </a:r>
            <a:r>
              <a:rPr lang="en-US" altLang="zh-CN" b="1" dirty="0"/>
              <a:t>)</a:t>
            </a:r>
            <a:r>
              <a:rPr lang="zh-CN" altLang="en-US" dirty="0"/>
              <a:t>：对</a:t>
            </a:r>
            <a:r>
              <a:rPr lang="en-US" altLang="zh-CN" dirty="0"/>
              <a:t>Consul</a:t>
            </a:r>
            <a:r>
              <a:rPr lang="zh-CN" altLang="en-US" dirty="0"/>
              <a:t>的配置功能封装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Spring Cloud </a:t>
            </a:r>
            <a:r>
              <a:rPr lang="en-US" altLang="zh-CN" dirty="0" err="1"/>
              <a:t>Counsul</a:t>
            </a:r>
            <a:r>
              <a:rPr lang="en-US" altLang="zh-CN" dirty="0"/>
              <a:t>-Core</a:t>
            </a:r>
            <a:r>
              <a:rPr lang="zh-CN" altLang="en-US" dirty="0"/>
              <a:t>：基础配置和健康检查模块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46588" y="3265224"/>
            <a:ext cx="2698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谢谢聆听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496821" y="1755512"/>
            <a:ext cx="1290650" cy="1290650"/>
            <a:chOff x="3496821" y="1755512"/>
            <a:chExt cx="1290650" cy="1290650"/>
          </a:xfrm>
        </p:grpSpPr>
        <p:grpSp>
          <p:nvGrpSpPr>
            <p:cNvPr id="3" name="组合 2"/>
            <p:cNvGrpSpPr/>
            <p:nvPr/>
          </p:nvGrpSpPr>
          <p:grpSpPr>
            <a:xfrm>
              <a:off x="3496821" y="1755512"/>
              <a:ext cx="1290650" cy="1290650"/>
              <a:chOff x="4583038" y="1033291"/>
              <a:chExt cx="2838736" cy="2838736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3779864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技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803110" y="1755512"/>
            <a:ext cx="1290650" cy="1290650"/>
            <a:chOff x="4803110" y="1755512"/>
            <a:chExt cx="1290650" cy="1290650"/>
          </a:xfrm>
        </p:grpSpPr>
        <p:grpSp>
          <p:nvGrpSpPr>
            <p:cNvPr id="25" name="组合 24"/>
            <p:cNvGrpSpPr/>
            <p:nvPr/>
          </p:nvGrpSpPr>
          <p:grpSpPr>
            <a:xfrm>
              <a:off x="4803110" y="1755512"/>
              <a:ext cx="1290650" cy="1290650"/>
              <a:chOff x="4583038" y="1033291"/>
              <a:chExt cx="2838736" cy="2838736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508615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术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19447" y="1755512"/>
            <a:ext cx="1290650" cy="1290650"/>
            <a:chOff x="6119447" y="1755512"/>
            <a:chExt cx="1290650" cy="1290650"/>
          </a:xfrm>
        </p:grpSpPr>
        <p:grpSp>
          <p:nvGrpSpPr>
            <p:cNvPr id="30" name="组合 29"/>
            <p:cNvGrpSpPr/>
            <p:nvPr/>
          </p:nvGrpSpPr>
          <p:grpSpPr>
            <a:xfrm>
              <a:off x="6119447" y="1755512"/>
              <a:ext cx="1290650" cy="1290650"/>
              <a:chOff x="4583038" y="1033291"/>
              <a:chExt cx="2838736" cy="2838736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6402490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435780" y="1755512"/>
            <a:ext cx="1290650" cy="1290650"/>
            <a:chOff x="7435780" y="1755512"/>
            <a:chExt cx="1290650" cy="1290650"/>
          </a:xfrm>
        </p:grpSpPr>
        <p:grpSp>
          <p:nvGrpSpPr>
            <p:cNvPr id="35" name="组合 34"/>
            <p:cNvGrpSpPr/>
            <p:nvPr/>
          </p:nvGrpSpPr>
          <p:grpSpPr>
            <a:xfrm>
              <a:off x="7435780" y="1755512"/>
              <a:ext cx="1290650" cy="1290650"/>
              <a:chOff x="4583038" y="1033291"/>
              <a:chExt cx="2838736" cy="283873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4583038" y="1033291"/>
                <a:ext cx="2838736" cy="2838736"/>
              </a:xfrm>
              <a:prstGeom prst="ellipse">
                <a:avLst/>
              </a:prstGeom>
              <a:gradFill rotWithShape="1">
                <a:gsLst>
                  <a:gs pos="63000">
                    <a:srgbClr val="ECECEC"/>
                  </a:gs>
                  <a:gs pos="100000">
                    <a:srgbClr val="F7F7F7"/>
                  </a:gs>
                  <a:gs pos="0">
                    <a:srgbClr val="E2E2E2"/>
                  </a:gs>
                </a:gsLst>
                <a:lin ang="4200000" scaled="0"/>
              </a:gradFill>
              <a:ln w="317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4200000" scaled="0"/>
                </a:gradFill>
              </a:ln>
              <a:effectLst>
                <a:outerShdw blurRad="177800" dist="127000" dir="4200000" sx="101000" sy="101000" algn="ctr" rotWithShape="0">
                  <a:schemeClr val="tx1">
                    <a:lumMod val="90000"/>
                    <a:lumOff val="10000"/>
                    <a:alpha val="40000"/>
                  </a:schemeClr>
                </a:out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4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4900308" y="1350561"/>
                <a:ext cx="2204196" cy="2204196"/>
              </a:xfrm>
              <a:prstGeom prst="ellipse">
                <a:avLst/>
              </a:prstGeom>
              <a:solidFill>
                <a:srgbClr val="0297F0"/>
              </a:solidFill>
              <a:ln w="31750">
                <a:noFill/>
              </a:ln>
              <a:effectLst>
                <a:innerShdw blurRad="330200">
                  <a:prstClr val="black">
                    <a:alpha val="78000"/>
                  </a:prstClr>
                </a:innerShdw>
              </a:effectLst>
            </p:spPr>
            <p:txBody>
              <a:bodyPr wrap="none" anchor="ctr"/>
              <a:lstStyle/>
              <a:p>
                <a:pPr latinLnBrk="1"/>
                <a:endParaRPr kumimoji="1" lang="zh-CN" altLang="en-US" sz="2600">
                  <a:solidFill>
                    <a:srgbClr val="000000"/>
                  </a:solidFill>
                  <a:latin typeface="굴림" charset="-127"/>
                  <a:ea typeface="굴림" charset="-127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7718823" y="2046419"/>
              <a:ext cx="671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享</a:t>
              </a:r>
            </a:p>
          </p:txBody>
        </p:sp>
      </p:grpSp>
      <p:cxnSp>
        <p:nvCxnSpPr>
          <p:cNvPr id="55" name="直接连接符 54"/>
          <p:cNvCxnSpPr/>
          <p:nvPr/>
        </p:nvCxnSpPr>
        <p:spPr>
          <a:xfrm>
            <a:off x="3016155" y="4151551"/>
            <a:ext cx="60459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641090" y="4151630"/>
            <a:ext cx="4749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297F0"/>
                </a:solidFill>
              </a:rPr>
              <a:t>          THANKS   FOR   YOUR  LISTENING</a:t>
            </a:r>
            <a:endParaRPr lang="zh-CN" altLang="en-US" sz="2000" dirty="0">
              <a:solidFill>
                <a:srgbClr val="0297F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378013" y="4659086"/>
            <a:ext cx="186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分享人：张川</a:t>
            </a:r>
          </a:p>
        </p:txBody>
      </p:sp>
      <p:sp>
        <p:nvSpPr>
          <p:cNvPr id="41" name="KSO_Shape"/>
          <p:cNvSpPr/>
          <p:nvPr/>
        </p:nvSpPr>
        <p:spPr bwMode="auto">
          <a:xfrm>
            <a:off x="7177865" y="4635839"/>
            <a:ext cx="182738" cy="365476"/>
          </a:xfrm>
          <a:custGeom>
            <a:avLst/>
            <a:gdLst/>
            <a:ahLst/>
            <a:cxnLst/>
            <a:rect l="0" t="0" r="r" b="b"/>
            <a:pathLst>
              <a:path w="725488" h="1450976">
                <a:moveTo>
                  <a:pt x="180975" y="543686"/>
                </a:moveTo>
                <a:lnTo>
                  <a:pt x="544513" y="543686"/>
                </a:lnTo>
                <a:lnTo>
                  <a:pt x="544513" y="785648"/>
                </a:lnTo>
                <a:lnTo>
                  <a:pt x="544248" y="794903"/>
                </a:lnTo>
                <a:lnTo>
                  <a:pt x="543187" y="804158"/>
                </a:lnTo>
                <a:lnTo>
                  <a:pt x="542392" y="813149"/>
                </a:lnTo>
                <a:lnTo>
                  <a:pt x="540536" y="822140"/>
                </a:lnTo>
                <a:lnTo>
                  <a:pt x="538679" y="830867"/>
                </a:lnTo>
                <a:lnTo>
                  <a:pt x="536293" y="839329"/>
                </a:lnTo>
                <a:lnTo>
                  <a:pt x="533111" y="847791"/>
                </a:lnTo>
                <a:lnTo>
                  <a:pt x="530194" y="856253"/>
                </a:lnTo>
                <a:lnTo>
                  <a:pt x="526482" y="864186"/>
                </a:lnTo>
                <a:lnTo>
                  <a:pt x="522504" y="871855"/>
                </a:lnTo>
                <a:lnTo>
                  <a:pt x="517997" y="879523"/>
                </a:lnTo>
                <a:lnTo>
                  <a:pt x="513224" y="886928"/>
                </a:lnTo>
                <a:lnTo>
                  <a:pt x="508186" y="893803"/>
                </a:lnTo>
                <a:lnTo>
                  <a:pt x="502882" y="900943"/>
                </a:lnTo>
                <a:lnTo>
                  <a:pt x="497049" y="907290"/>
                </a:lnTo>
                <a:lnTo>
                  <a:pt x="490950" y="913636"/>
                </a:lnTo>
                <a:lnTo>
                  <a:pt x="484851" y="919718"/>
                </a:lnTo>
                <a:lnTo>
                  <a:pt x="478222" y="925271"/>
                </a:lnTo>
                <a:lnTo>
                  <a:pt x="471328" y="930825"/>
                </a:lnTo>
                <a:lnTo>
                  <a:pt x="464169" y="935849"/>
                </a:lnTo>
                <a:lnTo>
                  <a:pt x="456744" y="940609"/>
                </a:lnTo>
                <a:lnTo>
                  <a:pt x="449054" y="944840"/>
                </a:lnTo>
                <a:lnTo>
                  <a:pt x="441630" y="949071"/>
                </a:lnTo>
                <a:lnTo>
                  <a:pt x="433145" y="952773"/>
                </a:lnTo>
                <a:lnTo>
                  <a:pt x="424925" y="955682"/>
                </a:lnTo>
                <a:lnTo>
                  <a:pt x="416705" y="958855"/>
                </a:lnTo>
                <a:lnTo>
                  <a:pt x="407954" y="961235"/>
                </a:lnTo>
                <a:lnTo>
                  <a:pt x="399204" y="963086"/>
                </a:lnTo>
                <a:lnTo>
                  <a:pt x="390188" y="964673"/>
                </a:lnTo>
                <a:lnTo>
                  <a:pt x="380908" y="965730"/>
                </a:lnTo>
                <a:lnTo>
                  <a:pt x="371892" y="966788"/>
                </a:lnTo>
                <a:lnTo>
                  <a:pt x="362612" y="966788"/>
                </a:lnTo>
                <a:lnTo>
                  <a:pt x="353331" y="966788"/>
                </a:lnTo>
                <a:lnTo>
                  <a:pt x="344050" y="965730"/>
                </a:lnTo>
                <a:lnTo>
                  <a:pt x="334770" y="964673"/>
                </a:lnTo>
                <a:lnTo>
                  <a:pt x="326019" y="963086"/>
                </a:lnTo>
                <a:lnTo>
                  <a:pt x="317269" y="961235"/>
                </a:lnTo>
                <a:lnTo>
                  <a:pt x="308518" y="958855"/>
                </a:lnTo>
                <a:lnTo>
                  <a:pt x="300033" y="955682"/>
                </a:lnTo>
                <a:lnTo>
                  <a:pt x="291813" y="952773"/>
                </a:lnTo>
                <a:lnTo>
                  <a:pt x="283858" y="949071"/>
                </a:lnTo>
                <a:lnTo>
                  <a:pt x="275903" y="944840"/>
                </a:lnTo>
                <a:lnTo>
                  <a:pt x="268214" y="940609"/>
                </a:lnTo>
                <a:lnTo>
                  <a:pt x="261054" y="935849"/>
                </a:lnTo>
                <a:lnTo>
                  <a:pt x="253895" y="930825"/>
                </a:lnTo>
                <a:lnTo>
                  <a:pt x="247001" y="925271"/>
                </a:lnTo>
                <a:lnTo>
                  <a:pt x="240372" y="919718"/>
                </a:lnTo>
                <a:lnTo>
                  <a:pt x="234008" y="913636"/>
                </a:lnTo>
                <a:lnTo>
                  <a:pt x="228174" y="907290"/>
                </a:lnTo>
                <a:lnTo>
                  <a:pt x="222341" y="900943"/>
                </a:lnTo>
                <a:lnTo>
                  <a:pt x="217037" y="893803"/>
                </a:lnTo>
                <a:lnTo>
                  <a:pt x="211999" y="886928"/>
                </a:lnTo>
                <a:lnTo>
                  <a:pt x="207226" y="879523"/>
                </a:lnTo>
                <a:lnTo>
                  <a:pt x="202984" y="871855"/>
                </a:lnTo>
                <a:lnTo>
                  <a:pt x="199006" y="864186"/>
                </a:lnTo>
                <a:lnTo>
                  <a:pt x="195294" y="856253"/>
                </a:lnTo>
                <a:lnTo>
                  <a:pt x="191847" y="847791"/>
                </a:lnTo>
                <a:lnTo>
                  <a:pt x="189195" y="839329"/>
                </a:lnTo>
                <a:lnTo>
                  <a:pt x="186809" y="830867"/>
                </a:lnTo>
                <a:lnTo>
                  <a:pt x="184422" y="822140"/>
                </a:lnTo>
                <a:lnTo>
                  <a:pt x="183097" y="813149"/>
                </a:lnTo>
                <a:lnTo>
                  <a:pt x="181771" y="804158"/>
                </a:lnTo>
                <a:lnTo>
                  <a:pt x="181240" y="794903"/>
                </a:lnTo>
                <a:lnTo>
                  <a:pt x="180975" y="785648"/>
                </a:lnTo>
                <a:lnTo>
                  <a:pt x="180975" y="543686"/>
                </a:lnTo>
                <a:close/>
                <a:moveTo>
                  <a:pt x="60589" y="484188"/>
                </a:moveTo>
                <a:lnTo>
                  <a:pt x="66675" y="484453"/>
                </a:lnTo>
                <a:lnTo>
                  <a:pt x="72760" y="485510"/>
                </a:lnTo>
                <a:lnTo>
                  <a:pt x="78581" y="487096"/>
                </a:lnTo>
                <a:lnTo>
                  <a:pt x="84137" y="488947"/>
                </a:lnTo>
                <a:lnTo>
                  <a:pt x="89429" y="491591"/>
                </a:lnTo>
                <a:lnTo>
                  <a:pt x="94191" y="494499"/>
                </a:lnTo>
                <a:lnTo>
                  <a:pt x="99219" y="497935"/>
                </a:lnTo>
                <a:lnTo>
                  <a:pt x="103452" y="501901"/>
                </a:lnTo>
                <a:lnTo>
                  <a:pt x="107421" y="506131"/>
                </a:lnTo>
                <a:lnTo>
                  <a:pt x="110596" y="510889"/>
                </a:lnTo>
                <a:lnTo>
                  <a:pt x="113771" y="515912"/>
                </a:lnTo>
                <a:lnTo>
                  <a:pt x="116152" y="521200"/>
                </a:lnTo>
                <a:lnTo>
                  <a:pt x="118269" y="526487"/>
                </a:lnTo>
                <a:lnTo>
                  <a:pt x="119856" y="532303"/>
                </a:lnTo>
                <a:lnTo>
                  <a:pt x="120650" y="538383"/>
                </a:lnTo>
                <a:lnTo>
                  <a:pt x="121179" y="544464"/>
                </a:lnTo>
                <a:lnTo>
                  <a:pt x="121179" y="786095"/>
                </a:lnTo>
                <a:lnTo>
                  <a:pt x="121179" y="793233"/>
                </a:lnTo>
                <a:lnTo>
                  <a:pt x="121973" y="803807"/>
                </a:lnTo>
                <a:lnTo>
                  <a:pt x="123560" y="817554"/>
                </a:lnTo>
                <a:lnTo>
                  <a:pt x="124619" y="825750"/>
                </a:lnTo>
                <a:lnTo>
                  <a:pt x="126206" y="834209"/>
                </a:lnTo>
                <a:lnTo>
                  <a:pt x="128058" y="843462"/>
                </a:lnTo>
                <a:lnTo>
                  <a:pt x="130175" y="853244"/>
                </a:lnTo>
                <a:lnTo>
                  <a:pt x="132821" y="863290"/>
                </a:lnTo>
                <a:lnTo>
                  <a:pt x="136260" y="873600"/>
                </a:lnTo>
                <a:lnTo>
                  <a:pt x="139964" y="883910"/>
                </a:lnTo>
                <a:lnTo>
                  <a:pt x="144198" y="894485"/>
                </a:lnTo>
                <a:lnTo>
                  <a:pt x="149225" y="905588"/>
                </a:lnTo>
                <a:lnTo>
                  <a:pt x="154517" y="916163"/>
                </a:lnTo>
                <a:lnTo>
                  <a:pt x="160867" y="927002"/>
                </a:lnTo>
                <a:lnTo>
                  <a:pt x="164306" y="932289"/>
                </a:lnTo>
                <a:lnTo>
                  <a:pt x="167746" y="937577"/>
                </a:lnTo>
                <a:lnTo>
                  <a:pt x="171714" y="942864"/>
                </a:lnTo>
                <a:lnTo>
                  <a:pt x="175683" y="947887"/>
                </a:lnTo>
                <a:lnTo>
                  <a:pt x="179652" y="953174"/>
                </a:lnTo>
                <a:lnTo>
                  <a:pt x="184150" y="957933"/>
                </a:lnTo>
                <a:lnTo>
                  <a:pt x="188384" y="962956"/>
                </a:lnTo>
                <a:lnTo>
                  <a:pt x="193411" y="967714"/>
                </a:lnTo>
                <a:lnTo>
                  <a:pt x="198438" y="972209"/>
                </a:lnTo>
                <a:lnTo>
                  <a:pt x="203730" y="976967"/>
                </a:lnTo>
                <a:lnTo>
                  <a:pt x="209286" y="981197"/>
                </a:lnTo>
                <a:lnTo>
                  <a:pt x="214577" y="985427"/>
                </a:lnTo>
                <a:lnTo>
                  <a:pt x="220663" y="989657"/>
                </a:lnTo>
                <a:lnTo>
                  <a:pt x="226748" y="993622"/>
                </a:lnTo>
                <a:lnTo>
                  <a:pt x="233363" y="997323"/>
                </a:lnTo>
                <a:lnTo>
                  <a:pt x="239977" y="1001025"/>
                </a:lnTo>
                <a:lnTo>
                  <a:pt x="246857" y="1004461"/>
                </a:lnTo>
                <a:lnTo>
                  <a:pt x="254000" y="1007634"/>
                </a:lnTo>
                <a:lnTo>
                  <a:pt x="261673" y="1010542"/>
                </a:lnTo>
                <a:lnTo>
                  <a:pt x="269346" y="1013714"/>
                </a:lnTo>
                <a:lnTo>
                  <a:pt x="277019" y="1016093"/>
                </a:lnTo>
                <a:lnTo>
                  <a:pt x="285750" y="1018473"/>
                </a:lnTo>
                <a:lnTo>
                  <a:pt x="294217" y="1020852"/>
                </a:lnTo>
                <a:lnTo>
                  <a:pt x="302948" y="1022438"/>
                </a:lnTo>
                <a:lnTo>
                  <a:pt x="312209" y="1024024"/>
                </a:lnTo>
                <a:lnTo>
                  <a:pt x="321734" y="1025611"/>
                </a:lnTo>
                <a:lnTo>
                  <a:pt x="331523" y="1026404"/>
                </a:lnTo>
                <a:lnTo>
                  <a:pt x="341842" y="1027461"/>
                </a:lnTo>
                <a:lnTo>
                  <a:pt x="352161" y="1027726"/>
                </a:lnTo>
                <a:lnTo>
                  <a:pt x="362744" y="1027990"/>
                </a:lnTo>
                <a:lnTo>
                  <a:pt x="373857" y="1027726"/>
                </a:lnTo>
                <a:lnTo>
                  <a:pt x="384440" y="1027197"/>
                </a:lnTo>
                <a:lnTo>
                  <a:pt x="394759" y="1026404"/>
                </a:lnTo>
                <a:lnTo>
                  <a:pt x="404813" y="1025346"/>
                </a:lnTo>
                <a:lnTo>
                  <a:pt x="414602" y="1023760"/>
                </a:lnTo>
                <a:lnTo>
                  <a:pt x="424127" y="1022174"/>
                </a:lnTo>
                <a:lnTo>
                  <a:pt x="432859" y="1020059"/>
                </a:lnTo>
                <a:lnTo>
                  <a:pt x="441854" y="1017944"/>
                </a:lnTo>
                <a:lnTo>
                  <a:pt x="450321" y="1015565"/>
                </a:lnTo>
                <a:lnTo>
                  <a:pt x="458523" y="1012921"/>
                </a:lnTo>
                <a:lnTo>
                  <a:pt x="466196" y="1009749"/>
                </a:lnTo>
                <a:lnTo>
                  <a:pt x="473869" y="1006312"/>
                </a:lnTo>
                <a:lnTo>
                  <a:pt x="481013" y="1003140"/>
                </a:lnTo>
                <a:lnTo>
                  <a:pt x="488157" y="999438"/>
                </a:lnTo>
                <a:lnTo>
                  <a:pt x="494771" y="995473"/>
                </a:lnTo>
                <a:lnTo>
                  <a:pt x="501386" y="991507"/>
                </a:lnTo>
                <a:lnTo>
                  <a:pt x="507736" y="987278"/>
                </a:lnTo>
                <a:lnTo>
                  <a:pt x="513821" y="983048"/>
                </a:lnTo>
                <a:lnTo>
                  <a:pt x="519113" y="978289"/>
                </a:lnTo>
                <a:lnTo>
                  <a:pt x="524669" y="973795"/>
                </a:lnTo>
                <a:lnTo>
                  <a:pt x="530225" y="969036"/>
                </a:lnTo>
                <a:lnTo>
                  <a:pt x="534988" y="964013"/>
                </a:lnTo>
                <a:lnTo>
                  <a:pt x="540015" y="959255"/>
                </a:lnTo>
                <a:lnTo>
                  <a:pt x="544248" y="953967"/>
                </a:lnTo>
                <a:lnTo>
                  <a:pt x="548746" y="948944"/>
                </a:lnTo>
                <a:lnTo>
                  <a:pt x="552715" y="943657"/>
                </a:lnTo>
                <a:lnTo>
                  <a:pt x="556684" y="938105"/>
                </a:lnTo>
                <a:lnTo>
                  <a:pt x="560388" y="932554"/>
                </a:lnTo>
                <a:lnTo>
                  <a:pt x="564092" y="927266"/>
                </a:lnTo>
                <a:lnTo>
                  <a:pt x="567267" y="921715"/>
                </a:lnTo>
                <a:lnTo>
                  <a:pt x="573352" y="910876"/>
                </a:lnTo>
                <a:lnTo>
                  <a:pt x="578644" y="899772"/>
                </a:lnTo>
                <a:lnTo>
                  <a:pt x="583407" y="888404"/>
                </a:lnTo>
                <a:lnTo>
                  <a:pt x="587375" y="877830"/>
                </a:lnTo>
                <a:lnTo>
                  <a:pt x="591080" y="867255"/>
                </a:lnTo>
                <a:lnTo>
                  <a:pt x="594255" y="856416"/>
                </a:lnTo>
                <a:lnTo>
                  <a:pt x="596636" y="846899"/>
                </a:lnTo>
                <a:lnTo>
                  <a:pt x="598752" y="837117"/>
                </a:lnTo>
                <a:lnTo>
                  <a:pt x="600605" y="828129"/>
                </a:lnTo>
                <a:lnTo>
                  <a:pt x="601928" y="819934"/>
                </a:lnTo>
                <a:lnTo>
                  <a:pt x="602721" y="812267"/>
                </a:lnTo>
                <a:lnTo>
                  <a:pt x="604044" y="799577"/>
                </a:lnTo>
                <a:lnTo>
                  <a:pt x="604573" y="790853"/>
                </a:lnTo>
                <a:lnTo>
                  <a:pt x="604573" y="786095"/>
                </a:lnTo>
                <a:lnTo>
                  <a:pt x="604573" y="544464"/>
                </a:lnTo>
                <a:lnTo>
                  <a:pt x="604838" y="538383"/>
                </a:lnTo>
                <a:lnTo>
                  <a:pt x="605896" y="532303"/>
                </a:lnTo>
                <a:lnTo>
                  <a:pt x="607219" y="526487"/>
                </a:lnTo>
                <a:lnTo>
                  <a:pt x="609336" y="521200"/>
                </a:lnTo>
                <a:lnTo>
                  <a:pt x="611982" y="515912"/>
                </a:lnTo>
                <a:lnTo>
                  <a:pt x="614892" y="510889"/>
                </a:lnTo>
                <a:lnTo>
                  <a:pt x="618332" y="506131"/>
                </a:lnTo>
                <a:lnTo>
                  <a:pt x="622300" y="501901"/>
                </a:lnTo>
                <a:lnTo>
                  <a:pt x="626534" y="497935"/>
                </a:lnTo>
                <a:lnTo>
                  <a:pt x="631296" y="494499"/>
                </a:lnTo>
                <a:lnTo>
                  <a:pt x="636323" y="491591"/>
                </a:lnTo>
                <a:lnTo>
                  <a:pt x="641350" y="488947"/>
                </a:lnTo>
                <a:lnTo>
                  <a:pt x="646907" y="487096"/>
                </a:lnTo>
                <a:lnTo>
                  <a:pt x="652992" y="485510"/>
                </a:lnTo>
                <a:lnTo>
                  <a:pt x="658813" y="484453"/>
                </a:lnTo>
                <a:lnTo>
                  <a:pt x="664898" y="484188"/>
                </a:lnTo>
                <a:lnTo>
                  <a:pt x="671248" y="484453"/>
                </a:lnTo>
                <a:lnTo>
                  <a:pt x="677069" y="485510"/>
                </a:lnTo>
                <a:lnTo>
                  <a:pt x="682890" y="487096"/>
                </a:lnTo>
                <a:lnTo>
                  <a:pt x="688711" y="488947"/>
                </a:lnTo>
                <a:lnTo>
                  <a:pt x="694003" y="491591"/>
                </a:lnTo>
                <a:lnTo>
                  <a:pt x="698765" y="494499"/>
                </a:lnTo>
                <a:lnTo>
                  <a:pt x="703528" y="497935"/>
                </a:lnTo>
                <a:lnTo>
                  <a:pt x="708026" y="501901"/>
                </a:lnTo>
                <a:lnTo>
                  <a:pt x="711994" y="506131"/>
                </a:lnTo>
                <a:lnTo>
                  <a:pt x="715169" y="510889"/>
                </a:lnTo>
                <a:lnTo>
                  <a:pt x="718344" y="515912"/>
                </a:lnTo>
                <a:lnTo>
                  <a:pt x="720726" y="521200"/>
                </a:lnTo>
                <a:lnTo>
                  <a:pt x="722842" y="526487"/>
                </a:lnTo>
                <a:lnTo>
                  <a:pt x="724430" y="532303"/>
                </a:lnTo>
                <a:lnTo>
                  <a:pt x="725223" y="538383"/>
                </a:lnTo>
                <a:lnTo>
                  <a:pt x="725488" y="544464"/>
                </a:lnTo>
                <a:lnTo>
                  <a:pt x="725488" y="786095"/>
                </a:lnTo>
                <a:lnTo>
                  <a:pt x="725223" y="797462"/>
                </a:lnTo>
                <a:lnTo>
                  <a:pt x="724694" y="809095"/>
                </a:lnTo>
                <a:lnTo>
                  <a:pt x="723636" y="821255"/>
                </a:lnTo>
                <a:lnTo>
                  <a:pt x="722313" y="833681"/>
                </a:lnTo>
                <a:lnTo>
                  <a:pt x="720461" y="846370"/>
                </a:lnTo>
                <a:lnTo>
                  <a:pt x="718080" y="859853"/>
                </a:lnTo>
                <a:lnTo>
                  <a:pt x="714905" y="873336"/>
                </a:lnTo>
                <a:lnTo>
                  <a:pt x="711465" y="886554"/>
                </a:lnTo>
                <a:lnTo>
                  <a:pt x="707496" y="900830"/>
                </a:lnTo>
                <a:lnTo>
                  <a:pt x="702998" y="914312"/>
                </a:lnTo>
                <a:lnTo>
                  <a:pt x="698236" y="928324"/>
                </a:lnTo>
                <a:lnTo>
                  <a:pt x="692415" y="942335"/>
                </a:lnTo>
                <a:lnTo>
                  <a:pt x="686065" y="956347"/>
                </a:lnTo>
                <a:lnTo>
                  <a:pt x="679186" y="970094"/>
                </a:lnTo>
                <a:lnTo>
                  <a:pt x="671513" y="983841"/>
                </a:lnTo>
                <a:lnTo>
                  <a:pt x="663311" y="997323"/>
                </a:lnTo>
                <a:lnTo>
                  <a:pt x="658813" y="1003933"/>
                </a:lnTo>
                <a:lnTo>
                  <a:pt x="654315" y="1010542"/>
                </a:lnTo>
                <a:lnTo>
                  <a:pt x="649552" y="1017151"/>
                </a:lnTo>
                <a:lnTo>
                  <a:pt x="644525" y="1023496"/>
                </a:lnTo>
                <a:lnTo>
                  <a:pt x="639498" y="1029841"/>
                </a:lnTo>
                <a:lnTo>
                  <a:pt x="634207" y="1035921"/>
                </a:lnTo>
                <a:lnTo>
                  <a:pt x="628650" y="1042001"/>
                </a:lnTo>
                <a:lnTo>
                  <a:pt x="623094" y="1048082"/>
                </a:lnTo>
                <a:lnTo>
                  <a:pt x="617009" y="1054162"/>
                </a:lnTo>
                <a:lnTo>
                  <a:pt x="610923" y="1059978"/>
                </a:lnTo>
                <a:lnTo>
                  <a:pt x="604838" y="1065530"/>
                </a:lnTo>
                <a:lnTo>
                  <a:pt x="598488" y="1071082"/>
                </a:lnTo>
                <a:lnTo>
                  <a:pt x="591873" y="1076369"/>
                </a:lnTo>
                <a:lnTo>
                  <a:pt x="584730" y="1081656"/>
                </a:lnTo>
                <a:lnTo>
                  <a:pt x="577850" y="1086944"/>
                </a:lnTo>
                <a:lnTo>
                  <a:pt x="570442" y="1091702"/>
                </a:lnTo>
                <a:lnTo>
                  <a:pt x="563034" y="1096461"/>
                </a:lnTo>
                <a:lnTo>
                  <a:pt x="555096" y="1101219"/>
                </a:lnTo>
                <a:lnTo>
                  <a:pt x="547159" y="1105714"/>
                </a:lnTo>
                <a:lnTo>
                  <a:pt x="538957" y="1109944"/>
                </a:lnTo>
                <a:lnTo>
                  <a:pt x="530755" y="1113909"/>
                </a:lnTo>
                <a:lnTo>
                  <a:pt x="522288" y="1117875"/>
                </a:lnTo>
                <a:lnTo>
                  <a:pt x="513292" y="1121576"/>
                </a:lnTo>
                <a:lnTo>
                  <a:pt x="504296" y="1125277"/>
                </a:lnTo>
                <a:lnTo>
                  <a:pt x="495036" y="1128185"/>
                </a:lnTo>
                <a:lnTo>
                  <a:pt x="485246" y="1131357"/>
                </a:lnTo>
                <a:lnTo>
                  <a:pt x="475721" y="1134001"/>
                </a:lnTo>
                <a:lnTo>
                  <a:pt x="465932" y="1136909"/>
                </a:lnTo>
                <a:lnTo>
                  <a:pt x="455613" y="1139288"/>
                </a:lnTo>
                <a:lnTo>
                  <a:pt x="445029" y="1141139"/>
                </a:lnTo>
                <a:lnTo>
                  <a:pt x="434182" y="1142989"/>
                </a:lnTo>
                <a:lnTo>
                  <a:pt x="423069" y="1144840"/>
                </a:lnTo>
                <a:lnTo>
                  <a:pt x="423069" y="1329896"/>
                </a:lnTo>
                <a:lnTo>
                  <a:pt x="664898" y="1329896"/>
                </a:lnTo>
                <a:lnTo>
                  <a:pt x="671248" y="1330161"/>
                </a:lnTo>
                <a:lnTo>
                  <a:pt x="677069" y="1331218"/>
                </a:lnTo>
                <a:lnTo>
                  <a:pt x="682890" y="1332540"/>
                </a:lnTo>
                <a:lnTo>
                  <a:pt x="688711" y="1334919"/>
                </a:lnTo>
                <a:lnTo>
                  <a:pt x="694003" y="1337299"/>
                </a:lnTo>
                <a:lnTo>
                  <a:pt x="698765" y="1340207"/>
                </a:lnTo>
                <a:lnTo>
                  <a:pt x="703528" y="1343643"/>
                </a:lnTo>
                <a:lnTo>
                  <a:pt x="708026" y="1347609"/>
                </a:lnTo>
                <a:lnTo>
                  <a:pt x="711994" y="1351839"/>
                </a:lnTo>
                <a:lnTo>
                  <a:pt x="715169" y="1356862"/>
                </a:lnTo>
                <a:lnTo>
                  <a:pt x="718344" y="1361620"/>
                </a:lnTo>
                <a:lnTo>
                  <a:pt x="720726" y="1366908"/>
                </a:lnTo>
                <a:lnTo>
                  <a:pt x="722842" y="1372195"/>
                </a:lnTo>
                <a:lnTo>
                  <a:pt x="724430" y="1378011"/>
                </a:lnTo>
                <a:lnTo>
                  <a:pt x="725223" y="1384092"/>
                </a:lnTo>
                <a:lnTo>
                  <a:pt x="725488" y="1390172"/>
                </a:lnTo>
                <a:lnTo>
                  <a:pt x="725223" y="1396517"/>
                </a:lnTo>
                <a:lnTo>
                  <a:pt x="724430" y="1402333"/>
                </a:lnTo>
                <a:lnTo>
                  <a:pt x="722842" y="1408149"/>
                </a:lnTo>
                <a:lnTo>
                  <a:pt x="720726" y="1413965"/>
                </a:lnTo>
                <a:lnTo>
                  <a:pt x="718344" y="1419252"/>
                </a:lnTo>
                <a:lnTo>
                  <a:pt x="715169" y="1424011"/>
                </a:lnTo>
                <a:lnTo>
                  <a:pt x="711994" y="1429034"/>
                </a:lnTo>
                <a:lnTo>
                  <a:pt x="708026" y="1433264"/>
                </a:lnTo>
                <a:lnTo>
                  <a:pt x="703528" y="1436965"/>
                </a:lnTo>
                <a:lnTo>
                  <a:pt x="698765" y="1440402"/>
                </a:lnTo>
                <a:lnTo>
                  <a:pt x="694003" y="1443574"/>
                </a:lnTo>
                <a:lnTo>
                  <a:pt x="688711" y="1445953"/>
                </a:lnTo>
                <a:lnTo>
                  <a:pt x="682890" y="1448068"/>
                </a:lnTo>
                <a:lnTo>
                  <a:pt x="677069" y="1449654"/>
                </a:lnTo>
                <a:lnTo>
                  <a:pt x="671248" y="1450447"/>
                </a:lnTo>
                <a:lnTo>
                  <a:pt x="664898" y="1450976"/>
                </a:lnTo>
                <a:lnTo>
                  <a:pt x="60589" y="1450976"/>
                </a:lnTo>
                <a:lnTo>
                  <a:pt x="54239" y="1450447"/>
                </a:lnTo>
                <a:lnTo>
                  <a:pt x="48419" y="1449654"/>
                </a:lnTo>
                <a:lnTo>
                  <a:pt x="42598" y="1448068"/>
                </a:lnTo>
                <a:lnTo>
                  <a:pt x="37041" y="1445953"/>
                </a:lnTo>
                <a:lnTo>
                  <a:pt x="31750" y="1443574"/>
                </a:lnTo>
                <a:lnTo>
                  <a:pt x="26723" y="1440402"/>
                </a:lnTo>
                <a:lnTo>
                  <a:pt x="21960" y="1436965"/>
                </a:lnTo>
                <a:lnTo>
                  <a:pt x="17727" y="1433264"/>
                </a:lnTo>
                <a:lnTo>
                  <a:pt x="13758" y="1429034"/>
                </a:lnTo>
                <a:lnTo>
                  <a:pt x="10319" y="1424011"/>
                </a:lnTo>
                <a:lnTo>
                  <a:pt x="7408" y="1419252"/>
                </a:lnTo>
                <a:lnTo>
                  <a:pt x="5027" y="1413965"/>
                </a:lnTo>
                <a:lnTo>
                  <a:pt x="2646" y="1408149"/>
                </a:lnTo>
                <a:lnTo>
                  <a:pt x="1323" y="1402333"/>
                </a:lnTo>
                <a:lnTo>
                  <a:pt x="264" y="1396517"/>
                </a:lnTo>
                <a:lnTo>
                  <a:pt x="0" y="1390172"/>
                </a:lnTo>
                <a:lnTo>
                  <a:pt x="264" y="1384092"/>
                </a:lnTo>
                <a:lnTo>
                  <a:pt x="1323" y="1378011"/>
                </a:lnTo>
                <a:lnTo>
                  <a:pt x="2646" y="1372195"/>
                </a:lnTo>
                <a:lnTo>
                  <a:pt x="5027" y="1366908"/>
                </a:lnTo>
                <a:lnTo>
                  <a:pt x="7408" y="1361620"/>
                </a:lnTo>
                <a:lnTo>
                  <a:pt x="10319" y="1356862"/>
                </a:lnTo>
                <a:lnTo>
                  <a:pt x="13758" y="1351839"/>
                </a:lnTo>
                <a:lnTo>
                  <a:pt x="17727" y="1347609"/>
                </a:lnTo>
                <a:lnTo>
                  <a:pt x="21960" y="1343643"/>
                </a:lnTo>
                <a:lnTo>
                  <a:pt x="26723" y="1340207"/>
                </a:lnTo>
                <a:lnTo>
                  <a:pt x="31750" y="1337299"/>
                </a:lnTo>
                <a:lnTo>
                  <a:pt x="37041" y="1334919"/>
                </a:lnTo>
                <a:lnTo>
                  <a:pt x="42598" y="1332540"/>
                </a:lnTo>
                <a:lnTo>
                  <a:pt x="48419" y="1331218"/>
                </a:lnTo>
                <a:lnTo>
                  <a:pt x="54239" y="1330161"/>
                </a:lnTo>
                <a:lnTo>
                  <a:pt x="60589" y="1329896"/>
                </a:lnTo>
                <a:lnTo>
                  <a:pt x="302419" y="1329896"/>
                </a:lnTo>
                <a:lnTo>
                  <a:pt x="302419" y="1144840"/>
                </a:lnTo>
                <a:lnTo>
                  <a:pt x="291571" y="1142989"/>
                </a:lnTo>
                <a:lnTo>
                  <a:pt x="280459" y="1141139"/>
                </a:lnTo>
                <a:lnTo>
                  <a:pt x="270140" y="1139288"/>
                </a:lnTo>
                <a:lnTo>
                  <a:pt x="259821" y="1136909"/>
                </a:lnTo>
                <a:lnTo>
                  <a:pt x="250032" y="1134001"/>
                </a:lnTo>
                <a:lnTo>
                  <a:pt x="240242" y="1131357"/>
                </a:lnTo>
                <a:lnTo>
                  <a:pt x="230452" y="1128185"/>
                </a:lnTo>
                <a:lnTo>
                  <a:pt x="221457" y="1125277"/>
                </a:lnTo>
                <a:lnTo>
                  <a:pt x="212196" y="1121576"/>
                </a:lnTo>
                <a:lnTo>
                  <a:pt x="203465" y="1117875"/>
                </a:lnTo>
                <a:lnTo>
                  <a:pt x="194734" y="1113909"/>
                </a:lnTo>
                <a:lnTo>
                  <a:pt x="186532" y="1109944"/>
                </a:lnTo>
                <a:lnTo>
                  <a:pt x="178329" y="1105714"/>
                </a:lnTo>
                <a:lnTo>
                  <a:pt x="170392" y="1101219"/>
                </a:lnTo>
                <a:lnTo>
                  <a:pt x="162454" y="1096461"/>
                </a:lnTo>
                <a:lnTo>
                  <a:pt x="155310" y="1091702"/>
                </a:lnTo>
                <a:lnTo>
                  <a:pt x="147902" y="1086944"/>
                </a:lnTo>
                <a:lnTo>
                  <a:pt x="140758" y="1081656"/>
                </a:lnTo>
                <a:lnTo>
                  <a:pt x="133879" y="1076369"/>
                </a:lnTo>
                <a:lnTo>
                  <a:pt x="127264" y="1071082"/>
                </a:lnTo>
                <a:lnTo>
                  <a:pt x="120650" y="1065530"/>
                </a:lnTo>
                <a:lnTo>
                  <a:pt x="114564" y="1059978"/>
                </a:lnTo>
                <a:lnTo>
                  <a:pt x="108479" y="1054162"/>
                </a:lnTo>
                <a:lnTo>
                  <a:pt x="102394" y="1048082"/>
                </a:lnTo>
                <a:lnTo>
                  <a:pt x="97102" y="1042001"/>
                </a:lnTo>
                <a:lnTo>
                  <a:pt x="91546" y="1035921"/>
                </a:lnTo>
                <a:lnTo>
                  <a:pt x="85989" y="1029841"/>
                </a:lnTo>
                <a:lnTo>
                  <a:pt x="81227" y="1023496"/>
                </a:lnTo>
                <a:lnTo>
                  <a:pt x="75935" y="1017151"/>
                </a:lnTo>
                <a:lnTo>
                  <a:pt x="71437" y="1010542"/>
                </a:lnTo>
                <a:lnTo>
                  <a:pt x="66675" y="1003933"/>
                </a:lnTo>
                <a:lnTo>
                  <a:pt x="62177" y="997323"/>
                </a:lnTo>
                <a:lnTo>
                  <a:pt x="53975" y="983841"/>
                </a:lnTo>
                <a:lnTo>
                  <a:pt x="46302" y="970094"/>
                </a:lnTo>
                <a:lnTo>
                  <a:pt x="39687" y="956347"/>
                </a:lnTo>
                <a:lnTo>
                  <a:pt x="33337" y="942335"/>
                </a:lnTo>
                <a:lnTo>
                  <a:pt x="27516" y="928324"/>
                </a:lnTo>
                <a:lnTo>
                  <a:pt x="22489" y="914312"/>
                </a:lnTo>
                <a:lnTo>
                  <a:pt x="17991" y="900830"/>
                </a:lnTo>
                <a:lnTo>
                  <a:pt x="14023" y="886554"/>
                </a:lnTo>
                <a:lnTo>
                  <a:pt x="10583" y="873336"/>
                </a:lnTo>
                <a:lnTo>
                  <a:pt x="7673" y="859853"/>
                </a:lnTo>
                <a:lnTo>
                  <a:pt x="5291" y="846370"/>
                </a:lnTo>
                <a:lnTo>
                  <a:pt x="3439" y="833681"/>
                </a:lnTo>
                <a:lnTo>
                  <a:pt x="1852" y="821255"/>
                </a:lnTo>
                <a:lnTo>
                  <a:pt x="1058" y="809095"/>
                </a:lnTo>
                <a:lnTo>
                  <a:pt x="264" y="797462"/>
                </a:lnTo>
                <a:lnTo>
                  <a:pt x="0" y="786095"/>
                </a:lnTo>
                <a:lnTo>
                  <a:pt x="0" y="544464"/>
                </a:lnTo>
                <a:lnTo>
                  <a:pt x="264" y="538383"/>
                </a:lnTo>
                <a:lnTo>
                  <a:pt x="1323" y="532303"/>
                </a:lnTo>
                <a:lnTo>
                  <a:pt x="2646" y="526487"/>
                </a:lnTo>
                <a:lnTo>
                  <a:pt x="5027" y="521200"/>
                </a:lnTo>
                <a:lnTo>
                  <a:pt x="7408" y="515912"/>
                </a:lnTo>
                <a:lnTo>
                  <a:pt x="10319" y="510889"/>
                </a:lnTo>
                <a:lnTo>
                  <a:pt x="13758" y="506131"/>
                </a:lnTo>
                <a:lnTo>
                  <a:pt x="17727" y="501901"/>
                </a:lnTo>
                <a:lnTo>
                  <a:pt x="21960" y="497935"/>
                </a:lnTo>
                <a:lnTo>
                  <a:pt x="26723" y="494499"/>
                </a:lnTo>
                <a:lnTo>
                  <a:pt x="31750" y="491591"/>
                </a:lnTo>
                <a:lnTo>
                  <a:pt x="37041" y="488947"/>
                </a:lnTo>
                <a:lnTo>
                  <a:pt x="42598" y="487096"/>
                </a:lnTo>
                <a:lnTo>
                  <a:pt x="48419" y="485510"/>
                </a:lnTo>
                <a:lnTo>
                  <a:pt x="54239" y="484453"/>
                </a:lnTo>
                <a:lnTo>
                  <a:pt x="60589" y="484188"/>
                </a:lnTo>
                <a:close/>
                <a:moveTo>
                  <a:pt x="362612" y="0"/>
                </a:moveTo>
                <a:lnTo>
                  <a:pt x="372158" y="265"/>
                </a:lnTo>
                <a:lnTo>
                  <a:pt x="381438" y="1058"/>
                </a:lnTo>
                <a:lnTo>
                  <a:pt x="390454" y="2116"/>
                </a:lnTo>
                <a:lnTo>
                  <a:pt x="399204" y="3967"/>
                </a:lnTo>
                <a:lnTo>
                  <a:pt x="408219" y="5553"/>
                </a:lnTo>
                <a:lnTo>
                  <a:pt x="416705" y="8198"/>
                </a:lnTo>
                <a:lnTo>
                  <a:pt x="424925" y="11107"/>
                </a:lnTo>
                <a:lnTo>
                  <a:pt x="433145" y="14280"/>
                </a:lnTo>
                <a:lnTo>
                  <a:pt x="441630" y="17982"/>
                </a:lnTo>
                <a:lnTo>
                  <a:pt x="449054" y="21949"/>
                </a:lnTo>
                <a:lnTo>
                  <a:pt x="456744" y="26444"/>
                </a:lnTo>
                <a:lnTo>
                  <a:pt x="464169" y="30939"/>
                </a:lnTo>
                <a:lnTo>
                  <a:pt x="471328" y="36228"/>
                </a:lnTo>
                <a:lnTo>
                  <a:pt x="478222" y="41253"/>
                </a:lnTo>
                <a:lnTo>
                  <a:pt x="484851" y="47070"/>
                </a:lnTo>
                <a:lnTo>
                  <a:pt x="490950" y="53152"/>
                </a:lnTo>
                <a:lnTo>
                  <a:pt x="497049" y="59234"/>
                </a:lnTo>
                <a:lnTo>
                  <a:pt x="502882" y="66110"/>
                </a:lnTo>
                <a:lnTo>
                  <a:pt x="508186" y="72721"/>
                </a:lnTo>
                <a:lnTo>
                  <a:pt x="513224" y="80125"/>
                </a:lnTo>
                <a:lnTo>
                  <a:pt x="517997" y="87265"/>
                </a:lnTo>
                <a:lnTo>
                  <a:pt x="522504" y="94934"/>
                </a:lnTo>
                <a:lnTo>
                  <a:pt x="526482" y="102602"/>
                </a:lnTo>
                <a:lnTo>
                  <a:pt x="530194" y="110800"/>
                </a:lnTo>
                <a:lnTo>
                  <a:pt x="533111" y="118998"/>
                </a:lnTo>
                <a:lnTo>
                  <a:pt x="536293" y="127195"/>
                </a:lnTo>
                <a:lnTo>
                  <a:pt x="538679" y="136186"/>
                </a:lnTo>
                <a:lnTo>
                  <a:pt x="540536" y="144648"/>
                </a:lnTo>
                <a:lnTo>
                  <a:pt x="542392" y="153903"/>
                </a:lnTo>
                <a:lnTo>
                  <a:pt x="543187" y="162630"/>
                </a:lnTo>
                <a:lnTo>
                  <a:pt x="544248" y="172150"/>
                </a:lnTo>
                <a:lnTo>
                  <a:pt x="544513" y="181141"/>
                </a:lnTo>
                <a:lnTo>
                  <a:pt x="544513" y="483394"/>
                </a:lnTo>
                <a:lnTo>
                  <a:pt x="180975" y="483394"/>
                </a:lnTo>
                <a:lnTo>
                  <a:pt x="180975" y="181141"/>
                </a:lnTo>
                <a:lnTo>
                  <a:pt x="181240" y="172150"/>
                </a:lnTo>
                <a:lnTo>
                  <a:pt x="181771" y="162630"/>
                </a:lnTo>
                <a:lnTo>
                  <a:pt x="183097" y="153903"/>
                </a:lnTo>
                <a:lnTo>
                  <a:pt x="184422" y="144648"/>
                </a:lnTo>
                <a:lnTo>
                  <a:pt x="186809" y="136186"/>
                </a:lnTo>
                <a:lnTo>
                  <a:pt x="189195" y="127195"/>
                </a:lnTo>
                <a:lnTo>
                  <a:pt x="191847" y="118998"/>
                </a:lnTo>
                <a:lnTo>
                  <a:pt x="195294" y="110800"/>
                </a:lnTo>
                <a:lnTo>
                  <a:pt x="199006" y="102602"/>
                </a:lnTo>
                <a:lnTo>
                  <a:pt x="202984" y="94934"/>
                </a:lnTo>
                <a:lnTo>
                  <a:pt x="207226" y="87265"/>
                </a:lnTo>
                <a:lnTo>
                  <a:pt x="211999" y="80125"/>
                </a:lnTo>
                <a:lnTo>
                  <a:pt x="217037" y="72721"/>
                </a:lnTo>
                <a:lnTo>
                  <a:pt x="222341" y="66110"/>
                </a:lnTo>
                <a:lnTo>
                  <a:pt x="228174" y="59234"/>
                </a:lnTo>
                <a:lnTo>
                  <a:pt x="234008" y="53152"/>
                </a:lnTo>
                <a:lnTo>
                  <a:pt x="240372" y="47070"/>
                </a:lnTo>
                <a:lnTo>
                  <a:pt x="247266" y="41253"/>
                </a:lnTo>
                <a:lnTo>
                  <a:pt x="253895" y="36228"/>
                </a:lnTo>
                <a:lnTo>
                  <a:pt x="261054" y="30939"/>
                </a:lnTo>
                <a:lnTo>
                  <a:pt x="268479" y="26444"/>
                </a:lnTo>
                <a:lnTo>
                  <a:pt x="275903" y="21949"/>
                </a:lnTo>
                <a:lnTo>
                  <a:pt x="283858" y="17982"/>
                </a:lnTo>
                <a:lnTo>
                  <a:pt x="291813" y="14280"/>
                </a:lnTo>
                <a:lnTo>
                  <a:pt x="300033" y="11107"/>
                </a:lnTo>
                <a:lnTo>
                  <a:pt x="308518" y="8198"/>
                </a:lnTo>
                <a:lnTo>
                  <a:pt x="317269" y="5553"/>
                </a:lnTo>
                <a:lnTo>
                  <a:pt x="326019" y="3967"/>
                </a:lnTo>
                <a:lnTo>
                  <a:pt x="334770" y="2116"/>
                </a:lnTo>
                <a:lnTo>
                  <a:pt x="344050" y="1058"/>
                </a:lnTo>
                <a:lnTo>
                  <a:pt x="353331" y="265"/>
                </a:lnTo>
                <a:lnTo>
                  <a:pt x="36261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297F0"/>
            </a:solidFill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flipH="1">
            <a:off x="9668340" y="312987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 flipH="1">
            <a:off x="10700017" y="785562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 flipH="1">
            <a:off x="10844713" y="-23931"/>
            <a:ext cx="472575" cy="472575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H="1">
            <a:off x="11882543" y="456734"/>
            <a:ext cx="289391" cy="289391"/>
            <a:chOff x="304800" y="673100"/>
            <a:chExt cx="4000500" cy="4000500"/>
          </a:xfrm>
          <a:solidFill>
            <a:srgbClr val="0297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6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a typeface="微软雅黑" panose="020B050302020402020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1 L -0.43906 -0.25579 " pathEditMode="relative" rAng="0" ptsTypes="AA">
                                      <p:cBhvr>
                                        <p:cTn id="54" dur="1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1 L -0.43907 -0.25579 " pathEditMode="relative" rAng="0" ptsTypes="AA">
                                      <p:cBhvr>
                                        <p:cTn id="63" dur="11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1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509 L -0.43907 -0.25579 " pathEditMode="relative" rAng="0" ptsTypes="AA">
                                      <p:cBhvr>
                                        <p:cTn id="72" dur="11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065 -0.00509 L -0.43907 -0.25578 " pathEditMode="relative" rAng="0" ptsTypes="AA">
                                      <p:cBhvr>
                                        <p:cTn id="81" dur="1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92" y="-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什么是服务发现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10615" y="5037254"/>
            <a:ext cx="9970770" cy="2114541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1534374"/>
            <a:ext cx="56770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图中，客户端的一个接口，需要调用服务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A-N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。客户端必须要知道所有服务的网络位置的，以往的做法是配置是配置文件中，或者有些配置在数据库中。这里就带出几个问题：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需要配置</a:t>
            </a:r>
            <a:r>
              <a:rPr lang="en-US" altLang="zh-CN" sz="2000" dirty="0">
                <a:solidFill>
                  <a:srgbClr val="333333"/>
                </a:solidFill>
                <a:latin typeface="pingfang SC"/>
              </a:rPr>
              <a:t>N</a:t>
            </a: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个服务的网络位置，加大配置的复杂性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服务的网络位置变化，都需要改变每个调用者的配置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pingfang SC"/>
              </a:rPr>
              <a:t>集群的情况下，难以做负载（反向代理的方式除外）</a:t>
            </a: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05" y="1534374"/>
            <a:ext cx="5719986" cy="474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1375018" y="143781"/>
            <a:ext cx="501004" cy="432000"/>
            <a:chOff x="11413118" y="67581"/>
            <a:chExt cx="501004" cy="432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11413118" y="67581"/>
              <a:ext cx="501004" cy="432000"/>
              <a:chOff x="540674" y="2465412"/>
              <a:chExt cx="1205922" cy="1039829"/>
            </a:xfrm>
          </p:grpSpPr>
          <p:sp>
            <p:nvSpPr>
              <p:cNvPr id="22" name="六边形 21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六边形 22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1565420" y="224205"/>
              <a:ext cx="179912" cy="141146"/>
              <a:chOff x="4172643" y="3997027"/>
              <a:chExt cx="736426" cy="577745"/>
            </a:xfrm>
            <a:solidFill>
              <a:schemeClr val="bg1"/>
            </a:solidFill>
          </p:grpSpPr>
          <p:sp>
            <p:nvSpPr>
              <p:cNvPr id="18" name="Freeform 14"/>
              <p:cNvSpPr/>
              <p:nvPr/>
            </p:nvSpPr>
            <p:spPr bwMode="auto">
              <a:xfrm>
                <a:off x="4409944" y="4129742"/>
                <a:ext cx="499125" cy="385885"/>
              </a:xfrm>
              <a:custGeom>
                <a:avLst/>
                <a:gdLst>
                  <a:gd name="T0" fmla="*/ 272 w 293"/>
                  <a:gd name="T1" fmla="*/ 48 h 226"/>
                  <a:gd name="T2" fmla="*/ 255 w 293"/>
                  <a:gd name="T3" fmla="*/ 46 h 226"/>
                  <a:gd name="T4" fmla="*/ 96 w 293"/>
                  <a:gd name="T5" fmla="*/ 46 h 226"/>
                  <a:gd name="T6" fmla="*/ 96 w 293"/>
                  <a:gd name="T7" fmla="*/ 0 h 226"/>
                  <a:gd name="T8" fmla="*/ 89 w 293"/>
                  <a:gd name="T9" fmla="*/ 0 h 226"/>
                  <a:gd name="T10" fmla="*/ 73 w 293"/>
                  <a:gd name="T11" fmla="*/ 0 h 226"/>
                  <a:gd name="T12" fmla="*/ 23 w 293"/>
                  <a:gd name="T13" fmla="*/ 0 h 226"/>
                  <a:gd name="T14" fmla="*/ 2 w 293"/>
                  <a:gd name="T15" fmla="*/ 25 h 226"/>
                  <a:gd name="T16" fmla="*/ 2 w 293"/>
                  <a:gd name="T17" fmla="*/ 38 h 226"/>
                  <a:gd name="T18" fmla="*/ 89 w 293"/>
                  <a:gd name="T19" fmla="*/ 155 h 226"/>
                  <a:gd name="T20" fmla="*/ 66 w 293"/>
                  <a:gd name="T21" fmla="*/ 226 h 226"/>
                  <a:gd name="T22" fmla="*/ 96 w 293"/>
                  <a:gd name="T23" fmla="*/ 226 h 226"/>
                  <a:gd name="T24" fmla="*/ 255 w 293"/>
                  <a:gd name="T25" fmla="*/ 226 h 226"/>
                  <a:gd name="T26" fmla="*/ 293 w 293"/>
                  <a:gd name="T27" fmla="*/ 201 h 226"/>
                  <a:gd name="T28" fmla="*/ 293 w 293"/>
                  <a:gd name="T29" fmla="*/ 74 h 226"/>
                  <a:gd name="T30" fmla="*/ 272 w 293"/>
                  <a:gd name="T31" fmla="*/ 48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3" h="226">
                    <a:moveTo>
                      <a:pt x="272" y="48"/>
                    </a:moveTo>
                    <a:cubicBezTo>
                      <a:pt x="263" y="46"/>
                      <a:pt x="255" y="46"/>
                      <a:pt x="255" y="46"/>
                    </a:cubicBezTo>
                    <a:cubicBezTo>
                      <a:pt x="96" y="46"/>
                      <a:pt x="96" y="46"/>
                      <a:pt x="96" y="46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89" y="0"/>
                      <a:pt x="89" y="0"/>
                      <a:pt x="89" y="0"/>
                    </a:cubicBezTo>
                    <a:cubicBezTo>
                      <a:pt x="89" y="0"/>
                      <a:pt x="83" y="0"/>
                      <a:pt x="73" y="0"/>
                    </a:cubicBezTo>
                    <a:cubicBezTo>
                      <a:pt x="59" y="0"/>
                      <a:pt x="37" y="0"/>
                      <a:pt x="23" y="0"/>
                    </a:cubicBezTo>
                    <a:cubicBezTo>
                      <a:pt x="0" y="0"/>
                      <a:pt x="2" y="25"/>
                      <a:pt x="2" y="25"/>
                    </a:cubicBezTo>
                    <a:cubicBezTo>
                      <a:pt x="2" y="25"/>
                      <a:pt x="2" y="30"/>
                      <a:pt x="2" y="38"/>
                    </a:cubicBezTo>
                    <a:cubicBezTo>
                      <a:pt x="52" y="53"/>
                      <a:pt x="89" y="100"/>
                      <a:pt x="89" y="155"/>
                    </a:cubicBezTo>
                    <a:cubicBezTo>
                      <a:pt x="89" y="182"/>
                      <a:pt x="80" y="206"/>
                      <a:pt x="66" y="226"/>
                    </a:cubicBezTo>
                    <a:cubicBezTo>
                      <a:pt x="96" y="226"/>
                      <a:pt x="96" y="226"/>
                      <a:pt x="96" y="226"/>
                    </a:cubicBezTo>
                    <a:cubicBezTo>
                      <a:pt x="96" y="226"/>
                      <a:pt x="219" y="226"/>
                      <a:pt x="255" y="226"/>
                    </a:cubicBezTo>
                    <a:cubicBezTo>
                      <a:pt x="292" y="226"/>
                      <a:pt x="293" y="201"/>
                      <a:pt x="293" y="201"/>
                    </a:cubicBezTo>
                    <a:cubicBezTo>
                      <a:pt x="293" y="74"/>
                      <a:pt x="293" y="74"/>
                      <a:pt x="293" y="74"/>
                    </a:cubicBezTo>
                    <a:cubicBezTo>
                      <a:pt x="293" y="58"/>
                      <a:pt x="282" y="51"/>
                      <a:pt x="272" y="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4534004" y="3997027"/>
                <a:ext cx="339001" cy="188975"/>
              </a:xfrm>
              <a:custGeom>
                <a:avLst/>
                <a:gdLst>
                  <a:gd name="T0" fmla="*/ 83 w 470"/>
                  <a:gd name="T1" fmla="*/ 262 h 262"/>
                  <a:gd name="T2" fmla="*/ 397 w 470"/>
                  <a:gd name="T3" fmla="*/ 262 h 262"/>
                  <a:gd name="T4" fmla="*/ 470 w 470"/>
                  <a:gd name="T5" fmla="*/ 262 h 262"/>
                  <a:gd name="T6" fmla="*/ 470 w 470"/>
                  <a:gd name="T7" fmla="*/ 0 h 262"/>
                  <a:gd name="T8" fmla="*/ 0 w 470"/>
                  <a:gd name="T9" fmla="*/ 0 h 262"/>
                  <a:gd name="T10" fmla="*/ 0 w 470"/>
                  <a:gd name="T11" fmla="*/ 158 h 262"/>
                  <a:gd name="T12" fmla="*/ 83 w 470"/>
                  <a:gd name="T13" fmla="*/ 158 h 262"/>
                  <a:gd name="T14" fmla="*/ 83 w 470"/>
                  <a:gd name="T15" fmla="*/ 262 h 262"/>
                  <a:gd name="T16" fmla="*/ 123 w 470"/>
                  <a:gd name="T17" fmla="*/ 83 h 262"/>
                  <a:gd name="T18" fmla="*/ 362 w 470"/>
                  <a:gd name="T19" fmla="*/ 83 h 262"/>
                  <a:gd name="T20" fmla="*/ 362 w 470"/>
                  <a:gd name="T21" fmla="*/ 102 h 262"/>
                  <a:gd name="T22" fmla="*/ 123 w 470"/>
                  <a:gd name="T23" fmla="*/ 102 h 262"/>
                  <a:gd name="T24" fmla="*/ 123 w 470"/>
                  <a:gd name="T25" fmla="*/ 83 h 262"/>
                  <a:gd name="T26" fmla="*/ 121 w 470"/>
                  <a:gd name="T27" fmla="*/ 140 h 262"/>
                  <a:gd name="T28" fmla="*/ 362 w 470"/>
                  <a:gd name="T29" fmla="*/ 140 h 262"/>
                  <a:gd name="T30" fmla="*/ 362 w 470"/>
                  <a:gd name="T31" fmla="*/ 158 h 262"/>
                  <a:gd name="T32" fmla="*/ 121 w 470"/>
                  <a:gd name="T33" fmla="*/ 158 h 262"/>
                  <a:gd name="T34" fmla="*/ 121 w 470"/>
                  <a:gd name="T35" fmla="*/ 140 h 262"/>
                  <a:gd name="T36" fmla="*/ 121 w 470"/>
                  <a:gd name="T37" fmla="*/ 196 h 262"/>
                  <a:gd name="T38" fmla="*/ 362 w 470"/>
                  <a:gd name="T39" fmla="*/ 196 h 262"/>
                  <a:gd name="T40" fmla="*/ 362 w 470"/>
                  <a:gd name="T41" fmla="*/ 215 h 262"/>
                  <a:gd name="T42" fmla="*/ 121 w 470"/>
                  <a:gd name="T43" fmla="*/ 215 h 262"/>
                  <a:gd name="T44" fmla="*/ 121 w 470"/>
                  <a:gd name="T45" fmla="*/ 196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0" h="262">
                    <a:moveTo>
                      <a:pt x="83" y="262"/>
                    </a:moveTo>
                    <a:lnTo>
                      <a:pt x="397" y="262"/>
                    </a:lnTo>
                    <a:lnTo>
                      <a:pt x="470" y="262"/>
                    </a:lnTo>
                    <a:lnTo>
                      <a:pt x="470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83" y="158"/>
                    </a:lnTo>
                    <a:lnTo>
                      <a:pt x="83" y="262"/>
                    </a:lnTo>
                    <a:close/>
                    <a:moveTo>
                      <a:pt x="123" y="83"/>
                    </a:moveTo>
                    <a:lnTo>
                      <a:pt x="362" y="83"/>
                    </a:lnTo>
                    <a:lnTo>
                      <a:pt x="362" y="102"/>
                    </a:lnTo>
                    <a:lnTo>
                      <a:pt x="123" y="102"/>
                    </a:lnTo>
                    <a:lnTo>
                      <a:pt x="123" y="83"/>
                    </a:lnTo>
                    <a:close/>
                    <a:moveTo>
                      <a:pt x="121" y="140"/>
                    </a:moveTo>
                    <a:lnTo>
                      <a:pt x="362" y="140"/>
                    </a:lnTo>
                    <a:lnTo>
                      <a:pt x="362" y="158"/>
                    </a:lnTo>
                    <a:lnTo>
                      <a:pt x="121" y="158"/>
                    </a:lnTo>
                    <a:lnTo>
                      <a:pt x="121" y="140"/>
                    </a:lnTo>
                    <a:close/>
                    <a:moveTo>
                      <a:pt x="121" y="196"/>
                    </a:moveTo>
                    <a:lnTo>
                      <a:pt x="362" y="196"/>
                    </a:lnTo>
                    <a:lnTo>
                      <a:pt x="362" y="215"/>
                    </a:lnTo>
                    <a:lnTo>
                      <a:pt x="121" y="215"/>
                    </a:lnTo>
                    <a:lnTo>
                      <a:pt x="121" y="19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4172643" y="4213411"/>
                <a:ext cx="361361" cy="361361"/>
              </a:xfrm>
              <a:custGeom>
                <a:avLst/>
                <a:gdLst>
                  <a:gd name="T0" fmla="*/ 141 w 212"/>
                  <a:gd name="T1" fmla="*/ 6 h 212"/>
                  <a:gd name="T2" fmla="*/ 106 w 212"/>
                  <a:gd name="T3" fmla="*/ 0 h 212"/>
                  <a:gd name="T4" fmla="*/ 0 w 212"/>
                  <a:gd name="T5" fmla="*/ 106 h 212"/>
                  <a:gd name="T6" fmla="*/ 106 w 212"/>
                  <a:gd name="T7" fmla="*/ 212 h 212"/>
                  <a:gd name="T8" fmla="*/ 185 w 212"/>
                  <a:gd name="T9" fmla="*/ 177 h 212"/>
                  <a:gd name="T10" fmla="*/ 212 w 212"/>
                  <a:gd name="T11" fmla="*/ 106 h 212"/>
                  <a:gd name="T12" fmla="*/ 141 w 212"/>
                  <a:gd name="T13" fmla="*/ 6 h 212"/>
                  <a:gd name="T14" fmla="*/ 106 w 212"/>
                  <a:gd name="T15" fmla="*/ 178 h 212"/>
                  <a:gd name="T16" fmla="*/ 34 w 212"/>
                  <a:gd name="T17" fmla="*/ 106 h 212"/>
                  <a:gd name="T18" fmla="*/ 106 w 212"/>
                  <a:gd name="T19" fmla="*/ 34 h 212"/>
                  <a:gd name="T20" fmla="*/ 141 w 212"/>
                  <a:gd name="T21" fmla="*/ 43 h 212"/>
                  <a:gd name="T22" fmla="*/ 178 w 212"/>
                  <a:gd name="T23" fmla="*/ 106 h 212"/>
                  <a:gd name="T24" fmla="*/ 147 w 212"/>
                  <a:gd name="T25" fmla="*/ 165 h 212"/>
                  <a:gd name="T26" fmla="*/ 106 w 212"/>
                  <a:gd name="T27" fmla="*/ 17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2" h="212">
                    <a:moveTo>
                      <a:pt x="141" y="6"/>
                    </a:moveTo>
                    <a:cubicBezTo>
                      <a:pt x="130" y="2"/>
                      <a:pt x="118" y="0"/>
                      <a:pt x="106" y="0"/>
                    </a:cubicBezTo>
                    <a:cubicBezTo>
                      <a:pt x="47" y="0"/>
                      <a:pt x="0" y="47"/>
                      <a:pt x="0" y="106"/>
                    </a:cubicBezTo>
                    <a:cubicBezTo>
                      <a:pt x="0" y="165"/>
                      <a:pt x="47" y="212"/>
                      <a:pt x="106" y="212"/>
                    </a:cubicBezTo>
                    <a:cubicBezTo>
                      <a:pt x="137" y="212"/>
                      <a:pt x="165" y="199"/>
                      <a:pt x="185" y="177"/>
                    </a:cubicBezTo>
                    <a:cubicBezTo>
                      <a:pt x="202" y="159"/>
                      <a:pt x="212" y="133"/>
                      <a:pt x="212" y="106"/>
                    </a:cubicBezTo>
                    <a:cubicBezTo>
                      <a:pt x="212" y="60"/>
                      <a:pt x="182" y="20"/>
                      <a:pt x="141" y="6"/>
                    </a:cubicBezTo>
                    <a:close/>
                    <a:moveTo>
                      <a:pt x="106" y="178"/>
                    </a:moveTo>
                    <a:cubicBezTo>
                      <a:pt x="66" y="178"/>
                      <a:pt x="34" y="146"/>
                      <a:pt x="34" y="106"/>
                    </a:cubicBezTo>
                    <a:cubicBezTo>
                      <a:pt x="34" y="66"/>
                      <a:pt x="66" y="34"/>
                      <a:pt x="106" y="34"/>
                    </a:cubicBezTo>
                    <a:cubicBezTo>
                      <a:pt x="119" y="34"/>
                      <a:pt x="131" y="38"/>
                      <a:pt x="141" y="43"/>
                    </a:cubicBezTo>
                    <a:cubicBezTo>
                      <a:pt x="163" y="56"/>
                      <a:pt x="178" y="79"/>
                      <a:pt x="178" y="106"/>
                    </a:cubicBezTo>
                    <a:cubicBezTo>
                      <a:pt x="178" y="130"/>
                      <a:pt x="166" y="152"/>
                      <a:pt x="147" y="165"/>
                    </a:cubicBezTo>
                    <a:cubicBezTo>
                      <a:pt x="136" y="173"/>
                      <a:pt x="121" y="178"/>
                      <a:pt x="106" y="17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/>
              <p:nvPr/>
            </p:nvSpPr>
            <p:spPr bwMode="auto">
              <a:xfrm>
                <a:off x="4288769" y="4324488"/>
                <a:ext cx="83668" cy="102422"/>
              </a:xfrm>
              <a:custGeom>
                <a:avLst/>
                <a:gdLst>
                  <a:gd name="T0" fmla="*/ 45 w 49"/>
                  <a:gd name="T1" fmla="*/ 0 h 60"/>
                  <a:gd name="T2" fmla="*/ 41 w 49"/>
                  <a:gd name="T3" fmla="*/ 3 h 60"/>
                  <a:gd name="T4" fmla="*/ 41 w 49"/>
                  <a:gd name="T5" fmla="*/ 41 h 60"/>
                  <a:gd name="T6" fmla="*/ 3 w 49"/>
                  <a:gd name="T7" fmla="*/ 52 h 60"/>
                  <a:gd name="T8" fmla="*/ 0 w 49"/>
                  <a:gd name="T9" fmla="*/ 55 h 60"/>
                  <a:gd name="T10" fmla="*/ 1 w 49"/>
                  <a:gd name="T11" fmla="*/ 57 h 60"/>
                  <a:gd name="T12" fmla="*/ 5 w 49"/>
                  <a:gd name="T13" fmla="*/ 60 h 60"/>
                  <a:gd name="T14" fmla="*/ 43 w 49"/>
                  <a:gd name="T15" fmla="*/ 50 h 60"/>
                  <a:gd name="T16" fmla="*/ 47 w 49"/>
                  <a:gd name="T17" fmla="*/ 49 h 60"/>
                  <a:gd name="T18" fmla="*/ 49 w 49"/>
                  <a:gd name="T19" fmla="*/ 45 h 60"/>
                  <a:gd name="T20" fmla="*/ 49 w 49"/>
                  <a:gd name="T21" fmla="*/ 3 h 60"/>
                  <a:gd name="T22" fmla="*/ 48 w 49"/>
                  <a:gd name="T23" fmla="*/ 1 h 60"/>
                  <a:gd name="T24" fmla="*/ 45 w 49"/>
                  <a:gd name="T2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60">
                    <a:moveTo>
                      <a:pt x="45" y="0"/>
                    </a:moveTo>
                    <a:cubicBezTo>
                      <a:pt x="43" y="0"/>
                      <a:pt x="41" y="1"/>
                      <a:pt x="41" y="3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2"/>
                      <a:pt x="0" y="53"/>
                      <a:pt x="0" y="55"/>
                    </a:cubicBezTo>
                    <a:cubicBezTo>
                      <a:pt x="0" y="56"/>
                      <a:pt x="0" y="56"/>
                      <a:pt x="1" y="57"/>
                    </a:cubicBezTo>
                    <a:cubicBezTo>
                      <a:pt x="1" y="59"/>
                      <a:pt x="3" y="60"/>
                      <a:pt x="5" y="6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9" y="48"/>
                      <a:pt x="49" y="47"/>
                      <a:pt x="49" y="45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49" y="2"/>
                      <a:pt x="49" y="1"/>
                      <a:pt x="48" y="1"/>
                    </a:cubicBezTo>
                    <a:cubicBezTo>
                      <a:pt x="47" y="0"/>
                      <a:pt x="46" y="0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480778"/>
            <a:ext cx="10505589" cy="60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85537" y="1227220"/>
            <a:ext cx="112382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         服务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A-N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把当前自己的网络位置注册到服务发现模块（这里注册的意思就是告诉），服务发现就以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K-V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的方式记录下，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K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一般是服务名，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V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就是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IP:PORT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。服务发现模块定时的轮询查看这些服务能不能访问的了（这就是健康检查）。客户端在调用服务</a:t>
            </a:r>
            <a:r>
              <a:rPr lang="en-US" altLang="zh-CN" sz="2400" dirty="0">
                <a:solidFill>
                  <a:srgbClr val="333333"/>
                </a:solidFill>
                <a:latin typeface="pingfang SC"/>
              </a:rPr>
              <a:t>A-N</a:t>
            </a:r>
            <a:r>
              <a:rPr lang="zh-CN" altLang="en-US" sz="2400" dirty="0">
                <a:solidFill>
                  <a:srgbClr val="333333"/>
                </a:solidFill>
                <a:latin typeface="pingfang SC"/>
              </a:rPr>
              <a:t>的时候，就跑去服务发现模块问下它们的网络位置，然后再调用它们的服务。这样的方式是不是就可以解决上面的问题了呢？客户端完全不需要记录这些服务网络位置，客户端和服务端完全解耦！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Consul </a:t>
            </a:r>
            <a:r>
              <a:rPr lang="zh-CN" altLang="en-US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简介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10615" y="5037254"/>
            <a:ext cx="9970770" cy="2114541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636" y="1401288"/>
            <a:ext cx="11357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5536" y="1227220"/>
            <a:ext cx="116064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1.</a:t>
            </a:r>
            <a:r>
              <a:rPr lang="zh-CN" altLang="en-US" dirty="0"/>
              <a:t>什么是</a:t>
            </a:r>
            <a:r>
              <a:rPr lang="en-US" altLang="zh-CN" dirty="0"/>
              <a:t>Consul?</a:t>
            </a:r>
          </a:p>
          <a:p>
            <a:endParaRPr lang="en-US" altLang="zh-CN" dirty="0"/>
          </a:p>
          <a:p>
            <a:r>
              <a:rPr lang="en-US" altLang="zh-CN" dirty="0"/>
              <a:t>         Consul</a:t>
            </a:r>
            <a:r>
              <a:rPr lang="zh-CN" altLang="en-US" dirty="0"/>
              <a:t>是一个分布式高可用的服务网格（</a:t>
            </a:r>
            <a:r>
              <a:rPr lang="en-US" altLang="zh-CN" dirty="0"/>
              <a:t>service mesh</a:t>
            </a:r>
            <a:r>
              <a:rPr lang="zh-CN" altLang="en-US" dirty="0"/>
              <a:t>）解决方案，提供包括服务发现，配置和分段功能在内的全功能控制平台。这些功能中的每一个都可以根据需要单独使用，也可以一起使用以构建完整的服务网格。</a:t>
            </a:r>
            <a:endParaRPr lang="en-US" altLang="zh-CN" dirty="0"/>
          </a:p>
          <a:p>
            <a:r>
              <a:rPr lang="en-US" altLang="zh-CN" dirty="0"/>
              <a:t> 	</a:t>
            </a:r>
          </a:p>
          <a:p>
            <a:r>
              <a:rPr lang="en-US" altLang="zh-CN" dirty="0"/>
              <a:t>         Consul</a:t>
            </a:r>
            <a:r>
              <a:rPr lang="zh-CN" altLang="en-US" dirty="0"/>
              <a:t>是一个分布式高可用的系统服务发现与配置工具。简单来说，它与</a:t>
            </a:r>
            <a:r>
              <a:rPr lang="en-US" altLang="zh-CN" dirty="0"/>
              <a:t>Eureka</a:t>
            </a:r>
            <a:r>
              <a:rPr lang="zh-CN" altLang="en-US" dirty="0"/>
              <a:t>的核心功能一样，但略有不同：</a:t>
            </a:r>
            <a:endParaRPr lang="en-US" altLang="zh-CN" dirty="0"/>
          </a:p>
          <a:p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Consul</a:t>
            </a:r>
            <a:r>
              <a:rPr lang="zh-CN" altLang="en-US" dirty="0"/>
              <a:t>使用</a:t>
            </a:r>
            <a:r>
              <a:rPr lang="en-US" altLang="zh-CN" dirty="0"/>
              <a:t>go</a:t>
            </a:r>
            <a:r>
              <a:rPr lang="zh-CN" altLang="en-US" dirty="0"/>
              <a:t>语言编写，以</a:t>
            </a:r>
            <a:r>
              <a:rPr lang="en-US" altLang="zh-CN" dirty="0"/>
              <a:t>HTTP</a:t>
            </a:r>
            <a:r>
              <a:rPr lang="zh-CN" altLang="en-US" dirty="0"/>
              <a:t>方式对外提供服务。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Consul</a:t>
            </a:r>
            <a:r>
              <a:rPr lang="zh-CN" altLang="en-US" dirty="0"/>
              <a:t>支持多数据中心，这是它的一大特色。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Consul</a:t>
            </a:r>
            <a:r>
              <a:rPr lang="zh-CN" altLang="en-US" dirty="0"/>
              <a:t>除了服务发现之外，还有一些别的功能。</a:t>
            </a: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Consul</a:t>
            </a:r>
            <a:r>
              <a:rPr lang="zh-CN" altLang="en-US" dirty="0"/>
              <a:t>的一致性协议是</a:t>
            </a:r>
            <a:r>
              <a:rPr lang="en-US" altLang="zh-CN" dirty="0"/>
              <a:t>Raft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5" name="矩形 14"/>
          <p:cNvSpPr/>
          <p:nvPr/>
        </p:nvSpPr>
        <p:spPr>
          <a:xfrm>
            <a:off x="585535" y="4707450"/>
            <a:ext cx="116064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2.Consul </a:t>
            </a:r>
            <a:r>
              <a:rPr lang="zh-CN" altLang="en-US" dirty="0"/>
              <a:t>能做什么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85537" y="1227220"/>
            <a:ext cx="11238204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2. Consul </a:t>
            </a:r>
            <a:r>
              <a:rPr lang="zh-CN" altLang="en-US" dirty="0"/>
              <a:t>能做什么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Consul</a:t>
            </a:r>
            <a:r>
              <a:rPr lang="zh-CN" altLang="en-US" dirty="0"/>
              <a:t>提供了以服务治理为核心的多种功能以满足分布式系统的需要，主要功能如下：</a:t>
            </a:r>
            <a:endParaRPr lang="en-US" altLang="zh-CN" dirty="0"/>
          </a:p>
          <a:p>
            <a:r>
              <a:rPr lang="en-US" altLang="zh-CN" dirty="0"/>
              <a:t>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服务发现。  有了</a:t>
            </a:r>
            <a:r>
              <a:rPr lang="en-US" altLang="zh-CN" dirty="0"/>
              <a:t>Consul</a:t>
            </a:r>
            <a:r>
              <a:rPr lang="zh-CN" altLang="en-US" dirty="0"/>
              <a:t>，服务可以通过</a:t>
            </a:r>
            <a:r>
              <a:rPr lang="en-US" altLang="zh-CN" dirty="0"/>
              <a:t>DNS</a:t>
            </a:r>
            <a:r>
              <a:rPr lang="zh-CN" altLang="en-US" dirty="0"/>
              <a:t>或者</a:t>
            </a:r>
            <a:r>
              <a:rPr lang="en-US" altLang="zh-CN" dirty="0"/>
              <a:t>HTTP</a:t>
            </a:r>
            <a:r>
              <a:rPr lang="zh-CN" altLang="en-US" dirty="0"/>
              <a:t>直接找到它依赖的服务。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健康检查。   </a:t>
            </a:r>
            <a:r>
              <a:rPr lang="en-US" altLang="zh-CN" dirty="0"/>
              <a:t>Consul</a:t>
            </a:r>
            <a:r>
              <a:rPr lang="zh-CN" altLang="en-US" dirty="0"/>
              <a:t>提供了健康检查机制，从简单的服务端是否返回</a:t>
            </a:r>
            <a:r>
              <a:rPr lang="en-US" altLang="zh-CN" dirty="0"/>
              <a:t>200</a:t>
            </a:r>
            <a:r>
              <a:rPr lang="zh-CN" altLang="en-US" dirty="0"/>
              <a:t>的相应代码到较为复杂的内存使用率是否低于</a:t>
            </a:r>
            <a:r>
              <a:rPr lang="en-US" altLang="zh-CN" dirty="0"/>
              <a:t>90%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K/V</a:t>
            </a:r>
            <a:r>
              <a:rPr lang="zh-CN" altLang="en-US" dirty="0"/>
              <a:t>存储。   一个用来存储动态配置的系统。应用程序可以根据需要使用</a:t>
            </a:r>
            <a:r>
              <a:rPr lang="en-US" altLang="zh-CN" dirty="0"/>
              <a:t>Consul</a:t>
            </a:r>
            <a:r>
              <a:rPr lang="zh-CN" altLang="en-US" dirty="0"/>
              <a:t>的</a:t>
            </a:r>
            <a:r>
              <a:rPr lang="en-US" altLang="zh-CN" dirty="0"/>
              <a:t>KEY/VALUE</a:t>
            </a:r>
            <a:r>
              <a:rPr lang="zh-CN" altLang="en-US" dirty="0"/>
              <a:t>存储。</a:t>
            </a:r>
            <a:r>
              <a:rPr lang="en-US" altLang="zh-CN" dirty="0"/>
              <a:t>Consul</a:t>
            </a:r>
            <a:r>
              <a:rPr lang="zh-CN" altLang="en-US" dirty="0"/>
              <a:t>提供了简单易用的</a:t>
            </a:r>
            <a:r>
              <a:rPr lang="en-US" altLang="zh-CN" dirty="0"/>
              <a:t>http</a:t>
            </a:r>
            <a:r>
              <a:rPr lang="zh-CN" altLang="en-US" dirty="0"/>
              <a:t>接口来满足用户的动态配置、特征标记、协调、</a:t>
            </a:r>
            <a:r>
              <a:rPr lang="en-US" altLang="zh-CN" dirty="0"/>
              <a:t>leader</a:t>
            </a:r>
            <a:r>
              <a:rPr lang="zh-CN" altLang="en-US" dirty="0"/>
              <a:t>选举等需求。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zh-CN" altLang="en-US" dirty="0"/>
              <a:t>多数据中心。 </a:t>
            </a:r>
            <a:r>
              <a:rPr lang="en-US" altLang="zh-CN" dirty="0"/>
              <a:t>Consul</a:t>
            </a:r>
            <a:r>
              <a:rPr lang="zh-CN" altLang="en-US" dirty="0"/>
              <a:t>原生支持多数据中心。这意味着用户不用为了多数据中心自己做抽象。无需复杂的配置，即可支持任意数量的区域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简单来说，</a:t>
            </a:r>
            <a:r>
              <a:rPr lang="en-US" altLang="zh-CN" dirty="0"/>
              <a:t>Consul</a:t>
            </a:r>
            <a:r>
              <a:rPr lang="zh-CN" altLang="en-US" dirty="0"/>
              <a:t>可以作为服务治理组件和配置中心。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85537" y="1227220"/>
            <a:ext cx="11238204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Agent</a:t>
            </a:r>
            <a:r>
              <a:rPr lang="zh-CN" altLang="en-US" dirty="0"/>
              <a:t>：</a:t>
            </a:r>
            <a:r>
              <a:rPr lang="en-US" altLang="zh-CN" dirty="0"/>
              <a:t>Agent</a:t>
            </a:r>
            <a:r>
              <a:rPr lang="zh-CN" altLang="en-US" dirty="0"/>
              <a:t>就是</a:t>
            </a:r>
            <a:r>
              <a:rPr lang="en-US" altLang="zh-CN" dirty="0"/>
              <a:t>consul</a:t>
            </a:r>
            <a:r>
              <a:rPr lang="zh-CN" altLang="en-US" dirty="0"/>
              <a:t>的一个节点，每个节点都运行一个</a:t>
            </a:r>
            <a:r>
              <a:rPr lang="en-US" altLang="zh-CN" dirty="0"/>
              <a:t>agent</a:t>
            </a:r>
            <a:r>
              <a:rPr lang="zh-CN" altLang="en-US" dirty="0"/>
              <a:t>，</a:t>
            </a:r>
            <a:r>
              <a:rPr lang="en-US" altLang="zh-CN" dirty="0"/>
              <a:t>agent</a:t>
            </a:r>
            <a:r>
              <a:rPr lang="zh-CN" altLang="en-US" dirty="0"/>
              <a:t>可以以</a:t>
            </a:r>
            <a:r>
              <a:rPr lang="en-US" altLang="zh-CN" dirty="0"/>
              <a:t>client </a:t>
            </a:r>
            <a:r>
              <a:rPr lang="zh-CN" altLang="en-US" dirty="0"/>
              <a:t>或者</a:t>
            </a:r>
            <a:r>
              <a:rPr lang="en-US" altLang="zh-CN" dirty="0"/>
              <a:t>server</a:t>
            </a:r>
            <a:r>
              <a:rPr lang="zh-CN" altLang="en-US" dirty="0"/>
              <a:t>方式启动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Client</a:t>
            </a:r>
            <a:r>
              <a:rPr lang="zh-CN" altLang="en-US" dirty="0"/>
              <a:t>： 如果</a:t>
            </a:r>
            <a:r>
              <a:rPr lang="en-US" altLang="zh-CN" dirty="0"/>
              <a:t>Agent</a:t>
            </a:r>
            <a:r>
              <a:rPr lang="zh-CN" altLang="en-US" dirty="0"/>
              <a:t>以</a:t>
            </a:r>
            <a:r>
              <a:rPr lang="en-US" altLang="zh-CN" dirty="0"/>
              <a:t>client</a:t>
            </a:r>
            <a:r>
              <a:rPr lang="zh-CN" altLang="en-US" dirty="0"/>
              <a:t>方式启动，就称之为</a:t>
            </a:r>
            <a:r>
              <a:rPr lang="en-US" altLang="zh-CN" dirty="0"/>
              <a:t>client</a:t>
            </a:r>
            <a:r>
              <a:rPr lang="zh-CN" altLang="en-US" dirty="0"/>
              <a:t>。</a:t>
            </a:r>
            <a:r>
              <a:rPr lang="en-US" altLang="zh-CN" dirty="0"/>
              <a:t>Client</a:t>
            </a:r>
            <a:r>
              <a:rPr lang="zh-CN" altLang="en-US" dirty="0"/>
              <a:t>节点负责转发</a:t>
            </a:r>
            <a:r>
              <a:rPr lang="en-US" altLang="zh-CN" dirty="0"/>
              <a:t>RPC</a:t>
            </a:r>
            <a:r>
              <a:rPr lang="zh-CN" altLang="en-US" dirty="0"/>
              <a:t>请求，唯一参与的后端行为是参加</a:t>
            </a:r>
            <a:r>
              <a:rPr lang="en-US" altLang="zh-CN" dirty="0"/>
              <a:t>gossip pool</a:t>
            </a:r>
            <a:r>
              <a:rPr lang="zh-CN" altLang="en-US" dirty="0"/>
              <a:t>。需要的资源和带宽很少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Server</a:t>
            </a:r>
            <a:r>
              <a:rPr lang="zh-CN" altLang="en-US" dirty="0"/>
              <a:t>：如果</a:t>
            </a:r>
            <a:r>
              <a:rPr lang="en-US" altLang="zh-CN" dirty="0"/>
              <a:t>Agent</a:t>
            </a:r>
            <a:r>
              <a:rPr lang="zh-CN" altLang="en-US" dirty="0"/>
              <a:t>以</a:t>
            </a:r>
            <a:r>
              <a:rPr lang="en-US" altLang="zh-CN" dirty="0"/>
              <a:t>server</a:t>
            </a:r>
            <a:r>
              <a:rPr lang="zh-CN" altLang="en-US" dirty="0"/>
              <a:t>方式启动，称之为</a:t>
            </a:r>
            <a:r>
              <a:rPr lang="en-US" altLang="zh-CN" dirty="0"/>
              <a:t>server</a:t>
            </a:r>
            <a:r>
              <a:rPr lang="zh-CN" altLang="en-US" dirty="0"/>
              <a:t>。</a:t>
            </a:r>
            <a:r>
              <a:rPr lang="en-US" altLang="zh-CN" dirty="0"/>
              <a:t>Server</a:t>
            </a:r>
            <a:r>
              <a:rPr lang="zh-CN" altLang="en-US" dirty="0"/>
              <a:t>承担的功能很多：</a:t>
            </a:r>
            <a:r>
              <a:rPr lang="en-US" altLang="zh-CN" dirty="0"/>
              <a:t>Raft</a:t>
            </a:r>
            <a:r>
              <a:rPr lang="zh-CN" altLang="en-US" dirty="0"/>
              <a:t>一致性算法，集群状态，响应</a:t>
            </a:r>
            <a:r>
              <a:rPr lang="en-US" altLang="zh-CN" dirty="0"/>
              <a:t>RPC</a:t>
            </a:r>
            <a:r>
              <a:rPr lang="zh-CN" altLang="en-US" dirty="0"/>
              <a:t>查询，数据中心之间交换</a:t>
            </a:r>
            <a:r>
              <a:rPr lang="en-US" altLang="zh-CN" dirty="0"/>
              <a:t>WAN gossip</a:t>
            </a:r>
            <a:r>
              <a:rPr lang="zh-CN" altLang="en-US" dirty="0"/>
              <a:t>协议，转发请求给</a:t>
            </a:r>
            <a:r>
              <a:rPr lang="en-US" altLang="zh-CN" dirty="0"/>
              <a:t>leader</a:t>
            </a:r>
            <a:r>
              <a:rPr lang="zh-CN" altLang="en-US" dirty="0"/>
              <a:t>或者其它数据中心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Data center</a:t>
            </a:r>
            <a:r>
              <a:rPr lang="zh-CN" altLang="en-US" dirty="0"/>
              <a:t>：数据中心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Consensus </a:t>
            </a:r>
            <a:r>
              <a:rPr lang="zh-CN" altLang="en-US" dirty="0"/>
              <a:t>（一致性）协议 </a:t>
            </a:r>
            <a:r>
              <a:rPr lang="en-US" altLang="zh-CN" dirty="0"/>
              <a:t>Raft</a:t>
            </a:r>
            <a:r>
              <a:rPr lang="zh-CN" altLang="en-US" dirty="0"/>
              <a:t>算法保证分布式一致性，事务顺序和</a:t>
            </a:r>
            <a:r>
              <a:rPr lang="en-US" altLang="zh-CN" dirty="0"/>
              <a:t>leader</a:t>
            </a:r>
            <a:r>
              <a:rPr lang="zh-CN" altLang="en-US" dirty="0"/>
              <a:t>选举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Gossip</a:t>
            </a:r>
            <a:r>
              <a:rPr lang="zh-CN" altLang="en-US" dirty="0"/>
              <a:t>协议：结对关系，事件广播，失败检测，基于</a:t>
            </a:r>
            <a:r>
              <a:rPr lang="en-US" altLang="zh-CN" dirty="0"/>
              <a:t>UDP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45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765" y="252730"/>
            <a:ext cx="41630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Consul </a:t>
            </a:r>
            <a:r>
              <a:rPr lang="zh-CN" altLang="en-US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工作原理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10615" y="5037254"/>
            <a:ext cx="9970770" cy="2114541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636" y="1401288"/>
            <a:ext cx="11357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44255" y="1152941"/>
            <a:ext cx="5891339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     </a:t>
            </a:r>
          </a:p>
          <a:p>
            <a:r>
              <a:rPr dirty="0">
                <a:solidFill>
                  <a:srgbClr val="172B4D"/>
                </a:solidFill>
                <a:latin typeface="-apple-system"/>
              </a:rPr>
              <a:t>1、当 Producer 启动的时候，会向 Consul 发送一个 post 请求，告诉 Consul 自己的 IP 和 Port</a:t>
            </a:r>
          </a:p>
          <a:p>
            <a:endParaRPr dirty="0">
              <a:solidFill>
                <a:srgbClr val="172B4D"/>
              </a:solidFill>
              <a:latin typeface="-apple-system"/>
            </a:endParaRPr>
          </a:p>
          <a:p>
            <a:r>
              <a:rPr dirty="0">
                <a:solidFill>
                  <a:srgbClr val="172B4D"/>
                </a:solidFill>
                <a:latin typeface="-apple-system"/>
              </a:rPr>
              <a:t>2、Consul 接收到 Producer 的注册后，每隔10s（默认）会向 Producer 发送一个健康检查的请求，检验Producer是否健康</a:t>
            </a:r>
          </a:p>
          <a:p>
            <a:endParaRPr dirty="0">
              <a:solidFill>
                <a:srgbClr val="172B4D"/>
              </a:solidFill>
              <a:latin typeface="-apple-system"/>
            </a:endParaRPr>
          </a:p>
          <a:p>
            <a:r>
              <a:rPr dirty="0">
                <a:solidFill>
                  <a:srgbClr val="172B4D"/>
                </a:solidFill>
                <a:latin typeface="-apple-system"/>
              </a:rPr>
              <a:t>3、当 Consumer 发送 GET 方式请求 /api/address 到 Producer 时，会先从 Consul 中拿到一个存储服务 IP 和 Port 的临时表，从表中拿到 Producer 的 IP 和 Port 后再发送 GET 方式请求 /api/address</a:t>
            </a:r>
          </a:p>
          <a:p>
            <a:endParaRPr dirty="0">
              <a:solidFill>
                <a:srgbClr val="172B4D"/>
              </a:solidFill>
              <a:latin typeface="-apple-system"/>
            </a:endParaRPr>
          </a:p>
          <a:p>
            <a:r>
              <a:rPr dirty="0">
                <a:solidFill>
                  <a:srgbClr val="172B4D"/>
                </a:solidFill>
                <a:latin typeface="-apple-system"/>
              </a:rPr>
              <a:t>4、该临时表每隔10s会更新，只包含有通过了健康检查的 Producer</a:t>
            </a:r>
          </a:p>
          <a:p>
            <a:endParaRPr dirty="0">
              <a:solidFill>
                <a:srgbClr val="172B4D"/>
              </a:solidFill>
              <a:latin typeface="-apple-system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" y="1153160"/>
            <a:ext cx="5598160" cy="4545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0534" y="252482"/>
            <a:ext cx="245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Consul </a:t>
            </a:r>
            <a:r>
              <a:rPr lang="zh-CN" altLang="en-US" sz="2400" dirty="0">
                <a:solidFill>
                  <a:srgbClr val="0297F0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322736" y="176138"/>
            <a:ext cx="501004" cy="432000"/>
            <a:chOff x="10141797" y="7005"/>
            <a:chExt cx="1280312" cy="1103973"/>
          </a:xfrm>
        </p:grpSpPr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10141797" y="7005"/>
              <a:ext cx="1280312" cy="1103973"/>
              <a:chOff x="540674" y="2465412"/>
              <a:chExt cx="1205922" cy="1039829"/>
            </a:xfrm>
          </p:grpSpPr>
          <p:sp>
            <p:nvSpPr>
              <p:cNvPr id="19" name="六边形 18"/>
              <p:cNvSpPr/>
              <p:nvPr/>
            </p:nvSpPr>
            <p:spPr>
              <a:xfrm>
                <a:off x="540674" y="2465412"/>
                <a:ext cx="1205922" cy="1039829"/>
              </a:xfrm>
              <a:prstGeom prst="hexagon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rgbClr val="CCCCCC"/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254000" dist="1270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六边形 19"/>
              <p:cNvSpPr/>
              <p:nvPr/>
            </p:nvSpPr>
            <p:spPr>
              <a:xfrm>
                <a:off x="662776" y="2583551"/>
                <a:ext cx="961719" cy="829261"/>
              </a:xfrm>
              <a:prstGeom prst="hexagon">
                <a:avLst/>
              </a:prstGeom>
              <a:solidFill>
                <a:srgbClr val="0297F0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 sz="1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0674962" y="375548"/>
              <a:ext cx="214537" cy="429073"/>
            </a:xfrm>
            <a:custGeom>
              <a:avLst/>
              <a:gdLst/>
              <a:ahLst/>
              <a:cxnLst/>
              <a:rect l="0" t="0" r="r" b="b"/>
              <a:pathLst>
                <a:path w="725488" h="1450976">
                  <a:moveTo>
                    <a:pt x="180975" y="543686"/>
                  </a:moveTo>
                  <a:lnTo>
                    <a:pt x="544513" y="543686"/>
                  </a:lnTo>
                  <a:lnTo>
                    <a:pt x="544513" y="785648"/>
                  </a:lnTo>
                  <a:lnTo>
                    <a:pt x="544248" y="794903"/>
                  </a:lnTo>
                  <a:lnTo>
                    <a:pt x="543187" y="804158"/>
                  </a:lnTo>
                  <a:lnTo>
                    <a:pt x="542392" y="813149"/>
                  </a:lnTo>
                  <a:lnTo>
                    <a:pt x="540536" y="822140"/>
                  </a:lnTo>
                  <a:lnTo>
                    <a:pt x="538679" y="830867"/>
                  </a:lnTo>
                  <a:lnTo>
                    <a:pt x="536293" y="839329"/>
                  </a:lnTo>
                  <a:lnTo>
                    <a:pt x="533111" y="847791"/>
                  </a:lnTo>
                  <a:lnTo>
                    <a:pt x="530194" y="856253"/>
                  </a:lnTo>
                  <a:lnTo>
                    <a:pt x="526482" y="864186"/>
                  </a:lnTo>
                  <a:lnTo>
                    <a:pt x="522504" y="871855"/>
                  </a:lnTo>
                  <a:lnTo>
                    <a:pt x="517997" y="879523"/>
                  </a:lnTo>
                  <a:lnTo>
                    <a:pt x="513224" y="886928"/>
                  </a:lnTo>
                  <a:lnTo>
                    <a:pt x="508186" y="893803"/>
                  </a:lnTo>
                  <a:lnTo>
                    <a:pt x="502882" y="900943"/>
                  </a:lnTo>
                  <a:lnTo>
                    <a:pt x="497049" y="907290"/>
                  </a:lnTo>
                  <a:lnTo>
                    <a:pt x="490950" y="913636"/>
                  </a:lnTo>
                  <a:lnTo>
                    <a:pt x="484851" y="919718"/>
                  </a:lnTo>
                  <a:lnTo>
                    <a:pt x="478222" y="925271"/>
                  </a:lnTo>
                  <a:lnTo>
                    <a:pt x="471328" y="930825"/>
                  </a:lnTo>
                  <a:lnTo>
                    <a:pt x="464169" y="935849"/>
                  </a:lnTo>
                  <a:lnTo>
                    <a:pt x="456744" y="940609"/>
                  </a:lnTo>
                  <a:lnTo>
                    <a:pt x="449054" y="944840"/>
                  </a:lnTo>
                  <a:lnTo>
                    <a:pt x="441630" y="949071"/>
                  </a:lnTo>
                  <a:lnTo>
                    <a:pt x="433145" y="952773"/>
                  </a:lnTo>
                  <a:lnTo>
                    <a:pt x="424925" y="955682"/>
                  </a:lnTo>
                  <a:lnTo>
                    <a:pt x="416705" y="958855"/>
                  </a:lnTo>
                  <a:lnTo>
                    <a:pt x="407954" y="961235"/>
                  </a:lnTo>
                  <a:lnTo>
                    <a:pt x="399204" y="963086"/>
                  </a:lnTo>
                  <a:lnTo>
                    <a:pt x="390188" y="964673"/>
                  </a:lnTo>
                  <a:lnTo>
                    <a:pt x="380908" y="965730"/>
                  </a:lnTo>
                  <a:lnTo>
                    <a:pt x="371892" y="966788"/>
                  </a:lnTo>
                  <a:lnTo>
                    <a:pt x="362612" y="966788"/>
                  </a:lnTo>
                  <a:lnTo>
                    <a:pt x="353331" y="966788"/>
                  </a:lnTo>
                  <a:lnTo>
                    <a:pt x="344050" y="965730"/>
                  </a:lnTo>
                  <a:lnTo>
                    <a:pt x="334770" y="964673"/>
                  </a:lnTo>
                  <a:lnTo>
                    <a:pt x="326019" y="963086"/>
                  </a:lnTo>
                  <a:lnTo>
                    <a:pt x="317269" y="961235"/>
                  </a:lnTo>
                  <a:lnTo>
                    <a:pt x="308518" y="958855"/>
                  </a:lnTo>
                  <a:lnTo>
                    <a:pt x="300033" y="955682"/>
                  </a:lnTo>
                  <a:lnTo>
                    <a:pt x="291813" y="952773"/>
                  </a:lnTo>
                  <a:lnTo>
                    <a:pt x="283858" y="949071"/>
                  </a:lnTo>
                  <a:lnTo>
                    <a:pt x="275903" y="944840"/>
                  </a:lnTo>
                  <a:lnTo>
                    <a:pt x="268214" y="940609"/>
                  </a:lnTo>
                  <a:lnTo>
                    <a:pt x="261054" y="935849"/>
                  </a:lnTo>
                  <a:lnTo>
                    <a:pt x="253895" y="930825"/>
                  </a:lnTo>
                  <a:lnTo>
                    <a:pt x="247001" y="925271"/>
                  </a:lnTo>
                  <a:lnTo>
                    <a:pt x="240372" y="919718"/>
                  </a:lnTo>
                  <a:lnTo>
                    <a:pt x="234008" y="913636"/>
                  </a:lnTo>
                  <a:lnTo>
                    <a:pt x="228174" y="907290"/>
                  </a:lnTo>
                  <a:lnTo>
                    <a:pt x="222341" y="900943"/>
                  </a:lnTo>
                  <a:lnTo>
                    <a:pt x="217037" y="893803"/>
                  </a:lnTo>
                  <a:lnTo>
                    <a:pt x="211999" y="886928"/>
                  </a:lnTo>
                  <a:lnTo>
                    <a:pt x="207226" y="879523"/>
                  </a:lnTo>
                  <a:lnTo>
                    <a:pt x="202984" y="871855"/>
                  </a:lnTo>
                  <a:lnTo>
                    <a:pt x="199006" y="864186"/>
                  </a:lnTo>
                  <a:lnTo>
                    <a:pt x="195294" y="856253"/>
                  </a:lnTo>
                  <a:lnTo>
                    <a:pt x="191847" y="847791"/>
                  </a:lnTo>
                  <a:lnTo>
                    <a:pt x="189195" y="839329"/>
                  </a:lnTo>
                  <a:lnTo>
                    <a:pt x="186809" y="830867"/>
                  </a:lnTo>
                  <a:lnTo>
                    <a:pt x="184422" y="822140"/>
                  </a:lnTo>
                  <a:lnTo>
                    <a:pt x="183097" y="813149"/>
                  </a:lnTo>
                  <a:lnTo>
                    <a:pt x="181771" y="804158"/>
                  </a:lnTo>
                  <a:lnTo>
                    <a:pt x="181240" y="794903"/>
                  </a:lnTo>
                  <a:lnTo>
                    <a:pt x="180975" y="785648"/>
                  </a:lnTo>
                  <a:lnTo>
                    <a:pt x="180975" y="543686"/>
                  </a:lnTo>
                  <a:close/>
                  <a:moveTo>
                    <a:pt x="60589" y="484188"/>
                  </a:moveTo>
                  <a:lnTo>
                    <a:pt x="66675" y="484453"/>
                  </a:lnTo>
                  <a:lnTo>
                    <a:pt x="72760" y="485510"/>
                  </a:lnTo>
                  <a:lnTo>
                    <a:pt x="78581" y="487096"/>
                  </a:lnTo>
                  <a:lnTo>
                    <a:pt x="84137" y="488947"/>
                  </a:lnTo>
                  <a:lnTo>
                    <a:pt x="89429" y="491591"/>
                  </a:lnTo>
                  <a:lnTo>
                    <a:pt x="94191" y="494499"/>
                  </a:lnTo>
                  <a:lnTo>
                    <a:pt x="99219" y="497935"/>
                  </a:lnTo>
                  <a:lnTo>
                    <a:pt x="103452" y="501901"/>
                  </a:lnTo>
                  <a:lnTo>
                    <a:pt x="107421" y="506131"/>
                  </a:lnTo>
                  <a:lnTo>
                    <a:pt x="110596" y="510889"/>
                  </a:lnTo>
                  <a:lnTo>
                    <a:pt x="113771" y="515912"/>
                  </a:lnTo>
                  <a:lnTo>
                    <a:pt x="116152" y="521200"/>
                  </a:lnTo>
                  <a:lnTo>
                    <a:pt x="118269" y="526487"/>
                  </a:lnTo>
                  <a:lnTo>
                    <a:pt x="119856" y="532303"/>
                  </a:lnTo>
                  <a:lnTo>
                    <a:pt x="120650" y="538383"/>
                  </a:lnTo>
                  <a:lnTo>
                    <a:pt x="121179" y="544464"/>
                  </a:lnTo>
                  <a:lnTo>
                    <a:pt x="121179" y="786095"/>
                  </a:lnTo>
                  <a:lnTo>
                    <a:pt x="121179" y="793233"/>
                  </a:lnTo>
                  <a:lnTo>
                    <a:pt x="121973" y="803807"/>
                  </a:lnTo>
                  <a:lnTo>
                    <a:pt x="123560" y="817554"/>
                  </a:lnTo>
                  <a:lnTo>
                    <a:pt x="124619" y="825750"/>
                  </a:lnTo>
                  <a:lnTo>
                    <a:pt x="126206" y="834209"/>
                  </a:lnTo>
                  <a:lnTo>
                    <a:pt x="128058" y="843462"/>
                  </a:lnTo>
                  <a:lnTo>
                    <a:pt x="130175" y="853244"/>
                  </a:lnTo>
                  <a:lnTo>
                    <a:pt x="132821" y="863290"/>
                  </a:lnTo>
                  <a:lnTo>
                    <a:pt x="136260" y="873600"/>
                  </a:lnTo>
                  <a:lnTo>
                    <a:pt x="139964" y="883910"/>
                  </a:lnTo>
                  <a:lnTo>
                    <a:pt x="144198" y="894485"/>
                  </a:lnTo>
                  <a:lnTo>
                    <a:pt x="149225" y="905588"/>
                  </a:lnTo>
                  <a:lnTo>
                    <a:pt x="154517" y="916163"/>
                  </a:lnTo>
                  <a:lnTo>
                    <a:pt x="160867" y="927002"/>
                  </a:lnTo>
                  <a:lnTo>
                    <a:pt x="164306" y="932289"/>
                  </a:lnTo>
                  <a:lnTo>
                    <a:pt x="167746" y="937577"/>
                  </a:lnTo>
                  <a:lnTo>
                    <a:pt x="171714" y="942864"/>
                  </a:lnTo>
                  <a:lnTo>
                    <a:pt x="175683" y="947887"/>
                  </a:lnTo>
                  <a:lnTo>
                    <a:pt x="179652" y="953174"/>
                  </a:lnTo>
                  <a:lnTo>
                    <a:pt x="184150" y="957933"/>
                  </a:lnTo>
                  <a:lnTo>
                    <a:pt x="188384" y="962956"/>
                  </a:lnTo>
                  <a:lnTo>
                    <a:pt x="193411" y="967714"/>
                  </a:lnTo>
                  <a:lnTo>
                    <a:pt x="198438" y="972209"/>
                  </a:lnTo>
                  <a:lnTo>
                    <a:pt x="203730" y="976967"/>
                  </a:lnTo>
                  <a:lnTo>
                    <a:pt x="209286" y="981197"/>
                  </a:lnTo>
                  <a:lnTo>
                    <a:pt x="214577" y="985427"/>
                  </a:lnTo>
                  <a:lnTo>
                    <a:pt x="220663" y="989657"/>
                  </a:lnTo>
                  <a:lnTo>
                    <a:pt x="226748" y="993622"/>
                  </a:lnTo>
                  <a:lnTo>
                    <a:pt x="233363" y="997323"/>
                  </a:lnTo>
                  <a:lnTo>
                    <a:pt x="239977" y="1001025"/>
                  </a:lnTo>
                  <a:lnTo>
                    <a:pt x="246857" y="1004461"/>
                  </a:lnTo>
                  <a:lnTo>
                    <a:pt x="254000" y="1007634"/>
                  </a:lnTo>
                  <a:lnTo>
                    <a:pt x="261673" y="1010542"/>
                  </a:lnTo>
                  <a:lnTo>
                    <a:pt x="269346" y="1013714"/>
                  </a:lnTo>
                  <a:lnTo>
                    <a:pt x="277019" y="1016093"/>
                  </a:lnTo>
                  <a:lnTo>
                    <a:pt x="285750" y="1018473"/>
                  </a:lnTo>
                  <a:lnTo>
                    <a:pt x="294217" y="1020852"/>
                  </a:lnTo>
                  <a:lnTo>
                    <a:pt x="302948" y="1022438"/>
                  </a:lnTo>
                  <a:lnTo>
                    <a:pt x="312209" y="1024024"/>
                  </a:lnTo>
                  <a:lnTo>
                    <a:pt x="321734" y="1025611"/>
                  </a:lnTo>
                  <a:lnTo>
                    <a:pt x="331523" y="1026404"/>
                  </a:lnTo>
                  <a:lnTo>
                    <a:pt x="341842" y="1027461"/>
                  </a:lnTo>
                  <a:lnTo>
                    <a:pt x="352161" y="1027726"/>
                  </a:lnTo>
                  <a:lnTo>
                    <a:pt x="362744" y="1027990"/>
                  </a:lnTo>
                  <a:lnTo>
                    <a:pt x="373857" y="1027726"/>
                  </a:lnTo>
                  <a:lnTo>
                    <a:pt x="384440" y="1027197"/>
                  </a:lnTo>
                  <a:lnTo>
                    <a:pt x="394759" y="1026404"/>
                  </a:lnTo>
                  <a:lnTo>
                    <a:pt x="404813" y="1025346"/>
                  </a:lnTo>
                  <a:lnTo>
                    <a:pt x="414602" y="1023760"/>
                  </a:lnTo>
                  <a:lnTo>
                    <a:pt x="424127" y="1022174"/>
                  </a:lnTo>
                  <a:lnTo>
                    <a:pt x="432859" y="1020059"/>
                  </a:lnTo>
                  <a:lnTo>
                    <a:pt x="441854" y="1017944"/>
                  </a:lnTo>
                  <a:lnTo>
                    <a:pt x="450321" y="1015565"/>
                  </a:lnTo>
                  <a:lnTo>
                    <a:pt x="458523" y="1012921"/>
                  </a:lnTo>
                  <a:lnTo>
                    <a:pt x="466196" y="1009749"/>
                  </a:lnTo>
                  <a:lnTo>
                    <a:pt x="473869" y="1006312"/>
                  </a:lnTo>
                  <a:lnTo>
                    <a:pt x="481013" y="1003140"/>
                  </a:lnTo>
                  <a:lnTo>
                    <a:pt x="488157" y="999438"/>
                  </a:lnTo>
                  <a:lnTo>
                    <a:pt x="494771" y="995473"/>
                  </a:lnTo>
                  <a:lnTo>
                    <a:pt x="501386" y="991507"/>
                  </a:lnTo>
                  <a:lnTo>
                    <a:pt x="507736" y="987278"/>
                  </a:lnTo>
                  <a:lnTo>
                    <a:pt x="513821" y="983048"/>
                  </a:lnTo>
                  <a:lnTo>
                    <a:pt x="519113" y="978289"/>
                  </a:lnTo>
                  <a:lnTo>
                    <a:pt x="524669" y="973795"/>
                  </a:lnTo>
                  <a:lnTo>
                    <a:pt x="530225" y="969036"/>
                  </a:lnTo>
                  <a:lnTo>
                    <a:pt x="534988" y="964013"/>
                  </a:lnTo>
                  <a:lnTo>
                    <a:pt x="540015" y="959255"/>
                  </a:lnTo>
                  <a:lnTo>
                    <a:pt x="544248" y="953967"/>
                  </a:lnTo>
                  <a:lnTo>
                    <a:pt x="548746" y="948944"/>
                  </a:lnTo>
                  <a:lnTo>
                    <a:pt x="552715" y="943657"/>
                  </a:lnTo>
                  <a:lnTo>
                    <a:pt x="556684" y="938105"/>
                  </a:lnTo>
                  <a:lnTo>
                    <a:pt x="560388" y="932554"/>
                  </a:lnTo>
                  <a:lnTo>
                    <a:pt x="564092" y="927266"/>
                  </a:lnTo>
                  <a:lnTo>
                    <a:pt x="567267" y="921715"/>
                  </a:lnTo>
                  <a:lnTo>
                    <a:pt x="573352" y="910876"/>
                  </a:lnTo>
                  <a:lnTo>
                    <a:pt x="578644" y="899772"/>
                  </a:lnTo>
                  <a:lnTo>
                    <a:pt x="583407" y="888404"/>
                  </a:lnTo>
                  <a:lnTo>
                    <a:pt x="587375" y="877830"/>
                  </a:lnTo>
                  <a:lnTo>
                    <a:pt x="591080" y="867255"/>
                  </a:lnTo>
                  <a:lnTo>
                    <a:pt x="594255" y="856416"/>
                  </a:lnTo>
                  <a:lnTo>
                    <a:pt x="596636" y="846899"/>
                  </a:lnTo>
                  <a:lnTo>
                    <a:pt x="598752" y="837117"/>
                  </a:lnTo>
                  <a:lnTo>
                    <a:pt x="600605" y="828129"/>
                  </a:lnTo>
                  <a:lnTo>
                    <a:pt x="601928" y="819934"/>
                  </a:lnTo>
                  <a:lnTo>
                    <a:pt x="602721" y="812267"/>
                  </a:lnTo>
                  <a:lnTo>
                    <a:pt x="604044" y="799577"/>
                  </a:lnTo>
                  <a:lnTo>
                    <a:pt x="604573" y="790853"/>
                  </a:lnTo>
                  <a:lnTo>
                    <a:pt x="604573" y="786095"/>
                  </a:lnTo>
                  <a:lnTo>
                    <a:pt x="604573" y="544464"/>
                  </a:lnTo>
                  <a:lnTo>
                    <a:pt x="604838" y="538383"/>
                  </a:lnTo>
                  <a:lnTo>
                    <a:pt x="605896" y="532303"/>
                  </a:lnTo>
                  <a:lnTo>
                    <a:pt x="607219" y="526487"/>
                  </a:lnTo>
                  <a:lnTo>
                    <a:pt x="609336" y="521200"/>
                  </a:lnTo>
                  <a:lnTo>
                    <a:pt x="611982" y="515912"/>
                  </a:lnTo>
                  <a:lnTo>
                    <a:pt x="614892" y="510889"/>
                  </a:lnTo>
                  <a:lnTo>
                    <a:pt x="618332" y="506131"/>
                  </a:lnTo>
                  <a:lnTo>
                    <a:pt x="622300" y="501901"/>
                  </a:lnTo>
                  <a:lnTo>
                    <a:pt x="626534" y="497935"/>
                  </a:lnTo>
                  <a:lnTo>
                    <a:pt x="631296" y="494499"/>
                  </a:lnTo>
                  <a:lnTo>
                    <a:pt x="636323" y="491591"/>
                  </a:lnTo>
                  <a:lnTo>
                    <a:pt x="641350" y="488947"/>
                  </a:lnTo>
                  <a:lnTo>
                    <a:pt x="646907" y="487096"/>
                  </a:lnTo>
                  <a:lnTo>
                    <a:pt x="652992" y="485510"/>
                  </a:lnTo>
                  <a:lnTo>
                    <a:pt x="658813" y="484453"/>
                  </a:lnTo>
                  <a:lnTo>
                    <a:pt x="664898" y="484188"/>
                  </a:lnTo>
                  <a:lnTo>
                    <a:pt x="671248" y="484453"/>
                  </a:lnTo>
                  <a:lnTo>
                    <a:pt x="677069" y="485510"/>
                  </a:lnTo>
                  <a:lnTo>
                    <a:pt x="682890" y="487096"/>
                  </a:lnTo>
                  <a:lnTo>
                    <a:pt x="688711" y="488947"/>
                  </a:lnTo>
                  <a:lnTo>
                    <a:pt x="694003" y="491591"/>
                  </a:lnTo>
                  <a:lnTo>
                    <a:pt x="698765" y="494499"/>
                  </a:lnTo>
                  <a:lnTo>
                    <a:pt x="703528" y="497935"/>
                  </a:lnTo>
                  <a:lnTo>
                    <a:pt x="708026" y="501901"/>
                  </a:lnTo>
                  <a:lnTo>
                    <a:pt x="711994" y="506131"/>
                  </a:lnTo>
                  <a:lnTo>
                    <a:pt x="715169" y="510889"/>
                  </a:lnTo>
                  <a:lnTo>
                    <a:pt x="718344" y="515912"/>
                  </a:lnTo>
                  <a:lnTo>
                    <a:pt x="720726" y="521200"/>
                  </a:lnTo>
                  <a:lnTo>
                    <a:pt x="722842" y="526487"/>
                  </a:lnTo>
                  <a:lnTo>
                    <a:pt x="724430" y="532303"/>
                  </a:lnTo>
                  <a:lnTo>
                    <a:pt x="725223" y="538383"/>
                  </a:lnTo>
                  <a:lnTo>
                    <a:pt x="725488" y="544464"/>
                  </a:lnTo>
                  <a:lnTo>
                    <a:pt x="725488" y="786095"/>
                  </a:lnTo>
                  <a:lnTo>
                    <a:pt x="725223" y="797462"/>
                  </a:lnTo>
                  <a:lnTo>
                    <a:pt x="724694" y="809095"/>
                  </a:lnTo>
                  <a:lnTo>
                    <a:pt x="723636" y="821255"/>
                  </a:lnTo>
                  <a:lnTo>
                    <a:pt x="722313" y="833681"/>
                  </a:lnTo>
                  <a:lnTo>
                    <a:pt x="720461" y="846370"/>
                  </a:lnTo>
                  <a:lnTo>
                    <a:pt x="718080" y="859853"/>
                  </a:lnTo>
                  <a:lnTo>
                    <a:pt x="714905" y="873336"/>
                  </a:lnTo>
                  <a:lnTo>
                    <a:pt x="711465" y="886554"/>
                  </a:lnTo>
                  <a:lnTo>
                    <a:pt x="707496" y="900830"/>
                  </a:lnTo>
                  <a:lnTo>
                    <a:pt x="702998" y="914312"/>
                  </a:lnTo>
                  <a:lnTo>
                    <a:pt x="698236" y="928324"/>
                  </a:lnTo>
                  <a:lnTo>
                    <a:pt x="692415" y="942335"/>
                  </a:lnTo>
                  <a:lnTo>
                    <a:pt x="686065" y="956347"/>
                  </a:lnTo>
                  <a:lnTo>
                    <a:pt x="679186" y="970094"/>
                  </a:lnTo>
                  <a:lnTo>
                    <a:pt x="671513" y="983841"/>
                  </a:lnTo>
                  <a:lnTo>
                    <a:pt x="663311" y="997323"/>
                  </a:lnTo>
                  <a:lnTo>
                    <a:pt x="658813" y="1003933"/>
                  </a:lnTo>
                  <a:lnTo>
                    <a:pt x="654315" y="1010542"/>
                  </a:lnTo>
                  <a:lnTo>
                    <a:pt x="649552" y="1017151"/>
                  </a:lnTo>
                  <a:lnTo>
                    <a:pt x="644525" y="1023496"/>
                  </a:lnTo>
                  <a:lnTo>
                    <a:pt x="639498" y="1029841"/>
                  </a:lnTo>
                  <a:lnTo>
                    <a:pt x="634207" y="1035921"/>
                  </a:lnTo>
                  <a:lnTo>
                    <a:pt x="628650" y="1042001"/>
                  </a:lnTo>
                  <a:lnTo>
                    <a:pt x="623094" y="1048082"/>
                  </a:lnTo>
                  <a:lnTo>
                    <a:pt x="617009" y="1054162"/>
                  </a:lnTo>
                  <a:lnTo>
                    <a:pt x="610923" y="1059978"/>
                  </a:lnTo>
                  <a:lnTo>
                    <a:pt x="604838" y="1065530"/>
                  </a:lnTo>
                  <a:lnTo>
                    <a:pt x="598488" y="1071082"/>
                  </a:lnTo>
                  <a:lnTo>
                    <a:pt x="591873" y="1076369"/>
                  </a:lnTo>
                  <a:lnTo>
                    <a:pt x="584730" y="1081656"/>
                  </a:lnTo>
                  <a:lnTo>
                    <a:pt x="577850" y="1086944"/>
                  </a:lnTo>
                  <a:lnTo>
                    <a:pt x="570442" y="1091702"/>
                  </a:lnTo>
                  <a:lnTo>
                    <a:pt x="563034" y="1096461"/>
                  </a:lnTo>
                  <a:lnTo>
                    <a:pt x="555096" y="1101219"/>
                  </a:lnTo>
                  <a:lnTo>
                    <a:pt x="547159" y="1105714"/>
                  </a:lnTo>
                  <a:lnTo>
                    <a:pt x="538957" y="1109944"/>
                  </a:lnTo>
                  <a:lnTo>
                    <a:pt x="530755" y="1113909"/>
                  </a:lnTo>
                  <a:lnTo>
                    <a:pt x="522288" y="1117875"/>
                  </a:lnTo>
                  <a:lnTo>
                    <a:pt x="513292" y="1121576"/>
                  </a:lnTo>
                  <a:lnTo>
                    <a:pt x="504296" y="1125277"/>
                  </a:lnTo>
                  <a:lnTo>
                    <a:pt x="495036" y="1128185"/>
                  </a:lnTo>
                  <a:lnTo>
                    <a:pt x="485246" y="1131357"/>
                  </a:lnTo>
                  <a:lnTo>
                    <a:pt x="475721" y="1134001"/>
                  </a:lnTo>
                  <a:lnTo>
                    <a:pt x="465932" y="1136909"/>
                  </a:lnTo>
                  <a:lnTo>
                    <a:pt x="455613" y="1139288"/>
                  </a:lnTo>
                  <a:lnTo>
                    <a:pt x="445029" y="1141139"/>
                  </a:lnTo>
                  <a:lnTo>
                    <a:pt x="434182" y="1142989"/>
                  </a:lnTo>
                  <a:lnTo>
                    <a:pt x="423069" y="1144840"/>
                  </a:lnTo>
                  <a:lnTo>
                    <a:pt x="423069" y="1329896"/>
                  </a:lnTo>
                  <a:lnTo>
                    <a:pt x="664898" y="1329896"/>
                  </a:lnTo>
                  <a:lnTo>
                    <a:pt x="671248" y="1330161"/>
                  </a:lnTo>
                  <a:lnTo>
                    <a:pt x="677069" y="1331218"/>
                  </a:lnTo>
                  <a:lnTo>
                    <a:pt x="682890" y="1332540"/>
                  </a:lnTo>
                  <a:lnTo>
                    <a:pt x="688711" y="1334919"/>
                  </a:lnTo>
                  <a:lnTo>
                    <a:pt x="694003" y="1337299"/>
                  </a:lnTo>
                  <a:lnTo>
                    <a:pt x="698765" y="1340207"/>
                  </a:lnTo>
                  <a:lnTo>
                    <a:pt x="703528" y="1343643"/>
                  </a:lnTo>
                  <a:lnTo>
                    <a:pt x="708026" y="1347609"/>
                  </a:lnTo>
                  <a:lnTo>
                    <a:pt x="711994" y="1351839"/>
                  </a:lnTo>
                  <a:lnTo>
                    <a:pt x="715169" y="1356862"/>
                  </a:lnTo>
                  <a:lnTo>
                    <a:pt x="718344" y="1361620"/>
                  </a:lnTo>
                  <a:lnTo>
                    <a:pt x="720726" y="1366908"/>
                  </a:lnTo>
                  <a:lnTo>
                    <a:pt x="722842" y="1372195"/>
                  </a:lnTo>
                  <a:lnTo>
                    <a:pt x="724430" y="1378011"/>
                  </a:lnTo>
                  <a:lnTo>
                    <a:pt x="725223" y="1384092"/>
                  </a:lnTo>
                  <a:lnTo>
                    <a:pt x="725488" y="1390172"/>
                  </a:lnTo>
                  <a:lnTo>
                    <a:pt x="725223" y="1396517"/>
                  </a:lnTo>
                  <a:lnTo>
                    <a:pt x="724430" y="1402333"/>
                  </a:lnTo>
                  <a:lnTo>
                    <a:pt x="722842" y="1408149"/>
                  </a:lnTo>
                  <a:lnTo>
                    <a:pt x="720726" y="1413965"/>
                  </a:lnTo>
                  <a:lnTo>
                    <a:pt x="718344" y="1419252"/>
                  </a:lnTo>
                  <a:lnTo>
                    <a:pt x="715169" y="1424011"/>
                  </a:lnTo>
                  <a:lnTo>
                    <a:pt x="711994" y="1429034"/>
                  </a:lnTo>
                  <a:lnTo>
                    <a:pt x="708026" y="1433264"/>
                  </a:lnTo>
                  <a:lnTo>
                    <a:pt x="703528" y="1436965"/>
                  </a:lnTo>
                  <a:lnTo>
                    <a:pt x="698765" y="1440402"/>
                  </a:lnTo>
                  <a:lnTo>
                    <a:pt x="694003" y="1443574"/>
                  </a:lnTo>
                  <a:lnTo>
                    <a:pt x="688711" y="1445953"/>
                  </a:lnTo>
                  <a:lnTo>
                    <a:pt x="682890" y="1448068"/>
                  </a:lnTo>
                  <a:lnTo>
                    <a:pt x="677069" y="1449654"/>
                  </a:lnTo>
                  <a:lnTo>
                    <a:pt x="671248" y="1450447"/>
                  </a:lnTo>
                  <a:lnTo>
                    <a:pt x="664898" y="1450976"/>
                  </a:lnTo>
                  <a:lnTo>
                    <a:pt x="60589" y="1450976"/>
                  </a:lnTo>
                  <a:lnTo>
                    <a:pt x="54239" y="1450447"/>
                  </a:lnTo>
                  <a:lnTo>
                    <a:pt x="48419" y="1449654"/>
                  </a:lnTo>
                  <a:lnTo>
                    <a:pt x="42598" y="1448068"/>
                  </a:lnTo>
                  <a:lnTo>
                    <a:pt x="37041" y="1445953"/>
                  </a:lnTo>
                  <a:lnTo>
                    <a:pt x="31750" y="1443574"/>
                  </a:lnTo>
                  <a:lnTo>
                    <a:pt x="26723" y="1440402"/>
                  </a:lnTo>
                  <a:lnTo>
                    <a:pt x="21960" y="1436965"/>
                  </a:lnTo>
                  <a:lnTo>
                    <a:pt x="17727" y="1433264"/>
                  </a:lnTo>
                  <a:lnTo>
                    <a:pt x="13758" y="1429034"/>
                  </a:lnTo>
                  <a:lnTo>
                    <a:pt x="10319" y="1424011"/>
                  </a:lnTo>
                  <a:lnTo>
                    <a:pt x="7408" y="1419252"/>
                  </a:lnTo>
                  <a:lnTo>
                    <a:pt x="5027" y="1413965"/>
                  </a:lnTo>
                  <a:lnTo>
                    <a:pt x="2646" y="1408149"/>
                  </a:lnTo>
                  <a:lnTo>
                    <a:pt x="1323" y="1402333"/>
                  </a:lnTo>
                  <a:lnTo>
                    <a:pt x="264" y="1396517"/>
                  </a:lnTo>
                  <a:lnTo>
                    <a:pt x="0" y="1390172"/>
                  </a:lnTo>
                  <a:lnTo>
                    <a:pt x="264" y="1384092"/>
                  </a:lnTo>
                  <a:lnTo>
                    <a:pt x="1323" y="1378011"/>
                  </a:lnTo>
                  <a:lnTo>
                    <a:pt x="2646" y="1372195"/>
                  </a:lnTo>
                  <a:lnTo>
                    <a:pt x="5027" y="1366908"/>
                  </a:lnTo>
                  <a:lnTo>
                    <a:pt x="7408" y="1361620"/>
                  </a:lnTo>
                  <a:lnTo>
                    <a:pt x="10319" y="1356862"/>
                  </a:lnTo>
                  <a:lnTo>
                    <a:pt x="13758" y="1351839"/>
                  </a:lnTo>
                  <a:lnTo>
                    <a:pt x="17727" y="1347609"/>
                  </a:lnTo>
                  <a:lnTo>
                    <a:pt x="21960" y="1343643"/>
                  </a:lnTo>
                  <a:lnTo>
                    <a:pt x="26723" y="1340207"/>
                  </a:lnTo>
                  <a:lnTo>
                    <a:pt x="31750" y="1337299"/>
                  </a:lnTo>
                  <a:lnTo>
                    <a:pt x="37041" y="1334919"/>
                  </a:lnTo>
                  <a:lnTo>
                    <a:pt x="42598" y="1332540"/>
                  </a:lnTo>
                  <a:lnTo>
                    <a:pt x="48419" y="1331218"/>
                  </a:lnTo>
                  <a:lnTo>
                    <a:pt x="54239" y="1330161"/>
                  </a:lnTo>
                  <a:lnTo>
                    <a:pt x="60589" y="1329896"/>
                  </a:lnTo>
                  <a:lnTo>
                    <a:pt x="302419" y="1329896"/>
                  </a:lnTo>
                  <a:lnTo>
                    <a:pt x="302419" y="1144840"/>
                  </a:lnTo>
                  <a:lnTo>
                    <a:pt x="291571" y="1142989"/>
                  </a:lnTo>
                  <a:lnTo>
                    <a:pt x="280459" y="1141139"/>
                  </a:lnTo>
                  <a:lnTo>
                    <a:pt x="270140" y="1139288"/>
                  </a:lnTo>
                  <a:lnTo>
                    <a:pt x="259821" y="1136909"/>
                  </a:lnTo>
                  <a:lnTo>
                    <a:pt x="250032" y="1134001"/>
                  </a:lnTo>
                  <a:lnTo>
                    <a:pt x="240242" y="1131357"/>
                  </a:lnTo>
                  <a:lnTo>
                    <a:pt x="230452" y="1128185"/>
                  </a:lnTo>
                  <a:lnTo>
                    <a:pt x="221457" y="1125277"/>
                  </a:lnTo>
                  <a:lnTo>
                    <a:pt x="212196" y="1121576"/>
                  </a:lnTo>
                  <a:lnTo>
                    <a:pt x="203465" y="1117875"/>
                  </a:lnTo>
                  <a:lnTo>
                    <a:pt x="194734" y="1113909"/>
                  </a:lnTo>
                  <a:lnTo>
                    <a:pt x="186532" y="1109944"/>
                  </a:lnTo>
                  <a:lnTo>
                    <a:pt x="178329" y="1105714"/>
                  </a:lnTo>
                  <a:lnTo>
                    <a:pt x="170392" y="1101219"/>
                  </a:lnTo>
                  <a:lnTo>
                    <a:pt x="162454" y="1096461"/>
                  </a:lnTo>
                  <a:lnTo>
                    <a:pt x="155310" y="1091702"/>
                  </a:lnTo>
                  <a:lnTo>
                    <a:pt x="147902" y="1086944"/>
                  </a:lnTo>
                  <a:lnTo>
                    <a:pt x="140758" y="1081656"/>
                  </a:lnTo>
                  <a:lnTo>
                    <a:pt x="133879" y="1076369"/>
                  </a:lnTo>
                  <a:lnTo>
                    <a:pt x="127264" y="1071082"/>
                  </a:lnTo>
                  <a:lnTo>
                    <a:pt x="120650" y="1065530"/>
                  </a:lnTo>
                  <a:lnTo>
                    <a:pt x="114564" y="1059978"/>
                  </a:lnTo>
                  <a:lnTo>
                    <a:pt x="108479" y="1054162"/>
                  </a:lnTo>
                  <a:lnTo>
                    <a:pt x="102394" y="1048082"/>
                  </a:lnTo>
                  <a:lnTo>
                    <a:pt x="97102" y="1042001"/>
                  </a:lnTo>
                  <a:lnTo>
                    <a:pt x="91546" y="1035921"/>
                  </a:lnTo>
                  <a:lnTo>
                    <a:pt x="85989" y="1029841"/>
                  </a:lnTo>
                  <a:lnTo>
                    <a:pt x="81227" y="1023496"/>
                  </a:lnTo>
                  <a:lnTo>
                    <a:pt x="75935" y="1017151"/>
                  </a:lnTo>
                  <a:lnTo>
                    <a:pt x="71437" y="1010542"/>
                  </a:lnTo>
                  <a:lnTo>
                    <a:pt x="66675" y="1003933"/>
                  </a:lnTo>
                  <a:lnTo>
                    <a:pt x="62177" y="997323"/>
                  </a:lnTo>
                  <a:lnTo>
                    <a:pt x="53975" y="983841"/>
                  </a:lnTo>
                  <a:lnTo>
                    <a:pt x="46302" y="970094"/>
                  </a:lnTo>
                  <a:lnTo>
                    <a:pt x="39687" y="956347"/>
                  </a:lnTo>
                  <a:lnTo>
                    <a:pt x="33337" y="942335"/>
                  </a:lnTo>
                  <a:lnTo>
                    <a:pt x="27516" y="928324"/>
                  </a:lnTo>
                  <a:lnTo>
                    <a:pt x="22489" y="914312"/>
                  </a:lnTo>
                  <a:lnTo>
                    <a:pt x="17991" y="900830"/>
                  </a:lnTo>
                  <a:lnTo>
                    <a:pt x="14023" y="886554"/>
                  </a:lnTo>
                  <a:lnTo>
                    <a:pt x="10583" y="873336"/>
                  </a:lnTo>
                  <a:lnTo>
                    <a:pt x="7673" y="859853"/>
                  </a:lnTo>
                  <a:lnTo>
                    <a:pt x="5291" y="846370"/>
                  </a:lnTo>
                  <a:lnTo>
                    <a:pt x="3439" y="833681"/>
                  </a:lnTo>
                  <a:lnTo>
                    <a:pt x="1852" y="821255"/>
                  </a:lnTo>
                  <a:lnTo>
                    <a:pt x="1058" y="809095"/>
                  </a:lnTo>
                  <a:lnTo>
                    <a:pt x="264" y="797462"/>
                  </a:lnTo>
                  <a:lnTo>
                    <a:pt x="0" y="786095"/>
                  </a:lnTo>
                  <a:lnTo>
                    <a:pt x="0" y="544464"/>
                  </a:lnTo>
                  <a:lnTo>
                    <a:pt x="264" y="538383"/>
                  </a:lnTo>
                  <a:lnTo>
                    <a:pt x="1323" y="532303"/>
                  </a:lnTo>
                  <a:lnTo>
                    <a:pt x="2646" y="526487"/>
                  </a:lnTo>
                  <a:lnTo>
                    <a:pt x="5027" y="521200"/>
                  </a:lnTo>
                  <a:lnTo>
                    <a:pt x="7408" y="515912"/>
                  </a:lnTo>
                  <a:lnTo>
                    <a:pt x="10319" y="510889"/>
                  </a:lnTo>
                  <a:lnTo>
                    <a:pt x="13758" y="506131"/>
                  </a:lnTo>
                  <a:lnTo>
                    <a:pt x="17727" y="501901"/>
                  </a:lnTo>
                  <a:lnTo>
                    <a:pt x="21960" y="497935"/>
                  </a:lnTo>
                  <a:lnTo>
                    <a:pt x="26723" y="494499"/>
                  </a:lnTo>
                  <a:lnTo>
                    <a:pt x="31750" y="491591"/>
                  </a:lnTo>
                  <a:lnTo>
                    <a:pt x="37041" y="488947"/>
                  </a:lnTo>
                  <a:lnTo>
                    <a:pt x="42598" y="487096"/>
                  </a:lnTo>
                  <a:lnTo>
                    <a:pt x="48419" y="485510"/>
                  </a:lnTo>
                  <a:lnTo>
                    <a:pt x="54239" y="484453"/>
                  </a:lnTo>
                  <a:lnTo>
                    <a:pt x="60589" y="484188"/>
                  </a:lnTo>
                  <a:close/>
                  <a:moveTo>
                    <a:pt x="362612" y="0"/>
                  </a:moveTo>
                  <a:lnTo>
                    <a:pt x="372158" y="265"/>
                  </a:lnTo>
                  <a:lnTo>
                    <a:pt x="381438" y="1058"/>
                  </a:lnTo>
                  <a:lnTo>
                    <a:pt x="390454" y="2116"/>
                  </a:lnTo>
                  <a:lnTo>
                    <a:pt x="399204" y="3967"/>
                  </a:lnTo>
                  <a:lnTo>
                    <a:pt x="408219" y="5553"/>
                  </a:lnTo>
                  <a:lnTo>
                    <a:pt x="416705" y="8198"/>
                  </a:lnTo>
                  <a:lnTo>
                    <a:pt x="424925" y="11107"/>
                  </a:lnTo>
                  <a:lnTo>
                    <a:pt x="433145" y="14280"/>
                  </a:lnTo>
                  <a:lnTo>
                    <a:pt x="441630" y="17982"/>
                  </a:lnTo>
                  <a:lnTo>
                    <a:pt x="449054" y="21949"/>
                  </a:lnTo>
                  <a:lnTo>
                    <a:pt x="456744" y="26444"/>
                  </a:lnTo>
                  <a:lnTo>
                    <a:pt x="464169" y="30939"/>
                  </a:lnTo>
                  <a:lnTo>
                    <a:pt x="471328" y="36228"/>
                  </a:lnTo>
                  <a:lnTo>
                    <a:pt x="478222" y="41253"/>
                  </a:lnTo>
                  <a:lnTo>
                    <a:pt x="484851" y="47070"/>
                  </a:lnTo>
                  <a:lnTo>
                    <a:pt x="490950" y="53152"/>
                  </a:lnTo>
                  <a:lnTo>
                    <a:pt x="497049" y="59234"/>
                  </a:lnTo>
                  <a:lnTo>
                    <a:pt x="502882" y="66110"/>
                  </a:lnTo>
                  <a:lnTo>
                    <a:pt x="508186" y="72721"/>
                  </a:lnTo>
                  <a:lnTo>
                    <a:pt x="513224" y="80125"/>
                  </a:lnTo>
                  <a:lnTo>
                    <a:pt x="517997" y="87265"/>
                  </a:lnTo>
                  <a:lnTo>
                    <a:pt x="522504" y="94934"/>
                  </a:lnTo>
                  <a:lnTo>
                    <a:pt x="526482" y="102602"/>
                  </a:lnTo>
                  <a:lnTo>
                    <a:pt x="530194" y="110800"/>
                  </a:lnTo>
                  <a:lnTo>
                    <a:pt x="533111" y="118998"/>
                  </a:lnTo>
                  <a:lnTo>
                    <a:pt x="536293" y="127195"/>
                  </a:lnTo>
                  <a:lnTo>
                    <a:pt x="538679" y="136186"/>
                  </a:lnTo>
                  <a:lnTo>
                    <a:pt x="540536" y="144648"/>
                  </a:lnTo>
                  <a:lnTo>
                    <a:pt x="542392" y="153903"/>
                  </a:lnTo>
                  <a:lnTo>
                    <a:pt x="543187" y="162630"/>
                  </a:lnTo>
                  <a:lnTo>
                    <a:pt x="544248" y="172150"/>
                  </a:lnTo>
                  <a:lnTo>
                    <a:pt x="544513" y="181141"/>
                  </a:lnTo>
                  <a:lnTo>
                    <a:pt x="544513" y="483394"/>
                  </a:lnTo>
                  <a:lnTo>
                    <a:pt x="180975" y="483394"/>
                  </a:lnTo>
                  <a:lnTo>
                    <a:pt x="180975" y="181141"/>
                  </a:lnTo>
                  <a:lnTo>
                    <a:pt x="181240" y="172150"/>
                  </a:lnTo>
                  <a:lnTo>
                    <a:pt x="181771" y="162630"/>
                  </a:lnTo>
                  <a:lnTo>
                    <a:pt x="183097" y="153903"/>
                  </a:lnTo>
                  <a:lnTo>
                    <a:pt x="184422" y="144648"/>
                  </a:lnTo>
                  <a:lnTo>
                    <a:pt x="186809" y="136186"/>
                  </a:lnTo>
                  <a:lnTo>
                    <a:pt x="189195" y="127195"/>
                  </a:lnTo>
                  <a:lnTo>
                    <a:pt x="191847" y="118998"/>
                  </a:lnTo>
                  <a:lnTo>
                    <a:pt x="195294" y="110800"/>
                  </a:lnTo>
                  <a:lnTo>
                    <a:pt x="199006" y="102602"/>
                  </a:lnTo>
                  <a:lnTo>
                    <a:pt x="202984" y="94934"/>
                  </a:lnTo>
                  <a:lnTo>
                    <a:pt x="207226" y="87265"/>
                  </a:lnTo>
                  <a:lnTo>
                    <a:pt x="211999" y="80125"/>
                  </a:lnTo>
                  <a:lnTo>
                    <a:pt x="217037" y="72721"/>
                  </a:lnTo>
                  <a:lnTo>
                    <a:pt x="222341" y="66110"/>
                  </a:lnTo>
                  <a:lnTo>
                    <a:pt x="228174" y="59234"/>
                  </a:lnTo>
                  <a:lnTo>
                    <a:pt x="234008" y="53152"/>
                  </a:lnTo>
                  <a:lnTo>
                    <a:pt x="240372" y="47070"/>
                  </a:lnTo>
                  <a:lnTo>
                    <a:pt x="247266" y="41253"/>
                  </a:lnTo>
                  <a:lnTo>
                    <a:pt x="253895" y="36228"/>
                  </a:lnTo>
                  <a:lnTo>
                    <a:pt x="261054" y="30939"/>
                  </a:lnTo>
                  <a:lnTo>
                    <a:pt x="268479" y="26444"/>
                  </a:lnTo>
                  <a:lnTo>
                    <a:pt x="275903" y="21949"/>
                  </a:lnTo>
                  <a:lnTo>
                    <a:pt x="283858" y="17982"/>
                  </a:lnTo>
                  <a:lnTo>
                    <a:pt x="291813" y="14280"/>
                  </a:lnTo>
                  <a:lnTo>
                    <a:pt x="300033" y="11107"/>
                  </a:lnTo>
                  <a:lnTo>
                    <a:pt x="308518" y="8198"/>
                  </a:lnTo>
                  <a:lnTo>
                    <a:pt x="317269" y="5553"/>
                  </a:lnTo>
                  <a:lnTo>
                    <a:pt x="326019" y="3967"/>
                  </a:lnTo>
                  <a:lnTo>
                    <a:pt x="334770" y="2116"/>
                  </a:lnTo>
                  <a:lnTo>
                    <a:pt x="344050" y="1058"/>
                  </a:lnTo>
                  <a:lnTo>
                    <a:pt x="353331" y="265"/>
                  </a:lnTo>
                  <a:lnTo>
                    <a:pt x="3626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10615" y="5037254"/>
            <a:ext cx="9970770" cy="2114541"/>
          </a:xfrm>
          <a:prstGeom prst="rect">
            <a:avLst/>
          </a:prstGeom>
          <a:noFill/>
        </p:spPr>
        <p:txBody>
          <a:bodyPr wrap="square" lIns="70601" tIns="35300" rIns="70601" bIns="35300" rtlCol="0">
            <a:spAutoFit/>
          </a:bodyPr>
          <a:lstStyle/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uFill>
                <a:solidFill>
                  <a:srgbClr val="808080"/>
                </a:solidFill>
              </a:u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5636" y="1401288"/>
            <a:ext cx="11357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333333"/>
              </a:solidFill>
              <a:latin typeface="pingfang SC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AutoShape 4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1" y="1029759"/>
            <a:ext cx="5466038" cy="56667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044255" y="1152941"/>
            <a:ext cx="58913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         此图为官方架构，由图所示，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consul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各个实例可分为两种角色，不通的角色启动时通过参数决定：</a:t>
            </a:r>
            <a:endParaRPr lang="en-US" altLang="zh-CN" dirty="0">
              <a:solidFill>
                <a:srgbClr val="172B4D"/>
              </a:solidFill>
              <a:latin typeface="-apple-system"/>
            </a:endParaRPr>
          </a:p>
          <a:p>
            <a:endParaRPr lang="zh-CN" altLang="en-US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72B4D"/>
                </a:solidFill>
                <a:latin typeface="-apple-system"/>
              </a:rPr>
              <a:t>服务端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：所有的状态信息维护在服务端，服务端之间通过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TCP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8300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）通信，一个集群只有一个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master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master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挂了后会选举出一个新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master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。正常一个集群需要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3-5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个服务端。</a:t>
            </a:r>
            <a:endParaRPr lang="en-US" altLang="zh-CN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172B4D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172B4D"/>
                </a:solidFill>
                <a:latin typeface="-apple-system"/>
              </a:rPr>
              <a:t>客户端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：接收各个服务注册与发现请求并转发至服务端，</a:t>
            </a:r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对注册到其节点的服务进行健康检查，客户端宕机后，所有注册在其上面的业务服务健康状态全部异常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。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官方建议每台服务器上都安装一个客户端。</a:t>
            </a:r>
            <a:endParaRPr lang="en-US" altLang="zh-CN" dirty="0">
              <a:solidFill>
                <a:srgbClr val="172B4D"/>
              </a:solidFill>
              <a:latin typeface="-apple-system"/>
            </a:endParaRPr>
          </a:p>
          <a:p>
            <a:endParaRPr lang="en-US" altLang="zh-CN" dirty="0">
              <a:solidFill>
                <a:srgbClr val="172B4D"/>
              </a:solidFill>
              <a:latin typeface="-apple-system"/>
            </a:endParaRPr>
          </a:p>
          <a:p>
            <a:endParaRPr lang="zh-CN" altLang="en-US" dirty="0">
              <a:solidFill>
                <a:srgbClr val="172B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集群内所有实例通过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gossip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协议（</a:t>
            </a:r>
            <a:r>
              <a:rPr lang="en-US" altLang="zh-CN" dirty="0">
                <a:solidFill>
                  <a:srgbClr val="172B4D"/>
                </a:solidFill>
                <a:latin typeface="-apple-system"/>
              </a:rPr>
              <a:t>8301</a:t>
            </a:r>
            <a:r>
              <a:rPr lang="zh-CN" altLang="en-US" dirty="0">
                <a:solidFill>
                  <a:srgbClr val="172B4D"/>
                </a:solidFill>
                <a:latin typeface="-apple-system"/>
              </a:rPr>
              <a:t>）维护成员关系。</a:t>
            </a:r>
            <a:endParaRPr lang="zh-CN" altLang="en-US" b="0" i="0" dirty="0">
              <a:solidFill>
                <a:srgbClr val="172B4D"/>
              </a:solidFill>
              <a:effectLst/>
              <a:latin typeface="-apple-syste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1491</Words>
  <Application>Microsoft Office PowerPoint</Application>
  <PresentationFormat>宽屏</PresentationFormat>
  <Paragraphs>270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-apple-system</vt:lpstr>
      <vt:lpstr>굴림</vt:lpstr>
      <vt:lpstr>pingfang SC</vt:lpstr>
      <vt:lpstr>Roboto Bold</vt:lpstr>
      <vt:lpstr>方正舒体</vt:lpstr>
      <vt:lpstr>宋体</vt:lpstr>
      <vt:lpstr>微软雅黑</vt:lpstr>
      <vt:lpstr>Arial</vt:lpstr>
      <vt:lpstr>Calibri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 名</cp:lastModifiedBy>
  <cp:revision>366</cp:revision>
  <dcterms:created xsi:type="dcterms:W3CDTF">2018-08-30T07:26:00Z</dcterms:created>
  <dcterms:modified xsi:type="dcterms:W3CDTF">2019-11-29T09:24:56Z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