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324" r:id="rId3"/>
    <p:sldId id="343" r:id="rId4"/>
    <p:sldId id="354" r:id="rId5"/>
    <p:sldId id="446" r:id="rId6"/>
    <p:sldId id="447" r:id="rId7"/>
    <p:sldId id="448" r:id="rId8"/>
    <p:sldId id="449" r:id="rId9"/>
    <p:sldId id="450" r:id="rId10"/>
    <p:sldId id="451"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519"/>
    <a:srgbClr val="5D1D03"/>
    <a:srgbClr val="F5B46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743" autoAdjust="0"/>
  </p:normalViewPr>
  <p:slideViewPr>
    <p:cSldViewPr>
      <p:cViewPr varScale="1">
        <p:scale>
          <a:sx n="139" d="100"/>
          <a:sy n="139" d="100"/>
        </p:scale>
        <p:origin x="804" y="126"/>
      </p:cViewPr>
      <p:guideLst>
        <p:guide orient="horz" pos="156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3DA50-4391-43F7-A736-E1E6A75697D0}"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5DEF6-9F6F-4046-8389-6B29F9CB40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C736E5-DBB1-422D-9DC8-8603C632D58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9E79D-C340-4A6D-9474-789693751BD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C736E5-DBB1-422D-9DC8-8603C632D58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9E79D-C340-4A6D-9474-789693751BD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C736E5-DBB1-422D-9DC8-8603C632D589}" type="datetimeFigureOut">
              <a:rPr lang="zh-CN" altLang="en-US" smtClean="0"/>
              <a:t>2019/6/13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C9E79D-C340-4A6D-9474-789693751BD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C736E5-DBB1-422D-9DC8-8603C632D589}" type="datetimeFigureOut">
              <a:rPr lang="zh-CN" altLang="en-US" smtClean="0"/>
              <a:t>2019/6/13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1C9E79D-C340-4A6D-9474-789693751B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u199195/hmil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11560" y="1851670"/>
            <a:ext cx="6048672" cy="523220"/>
          </a:xfrm>
          <a:prstGeom prst="rect">
            <a:avLst/>
          </a:prstGeom>
          <a:noFill/>
        </p:spPr>
        <p:txBody>
          <a:bodyPr wrap="square" rtlCol="0">
            <a:spAutoFit/>
          </a:bodyPr>
          <a:lstStyle/>
          <a:p>
            <a:pPr algn="ctr"/>
            <a:r>
              <a:rPr lang="zh-CN" altLang="en-US" sz="2800" b="1" dirty="0">
                <a:solidFill>
                  <a:srgbClr val="F08519"/>
                </a:solidFill>
                <a:latin typeface="微软雅黑" panose="020B0503020204020204" pitchFamily="34" charset="-122"/>
                <a:ea typeface="微软雅黑" panose="020B0503020204020204" pitchFamily="34" charset="-122"/>
              </a:rPr>
              <a:t>分布式事务</a:t>
            </a:r>
            <a:endParaRPr lang="zh-CN" sz="28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403648" y="2490820"/>
            <a:ext cx="4104456" cy="738664"/>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简介</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解决方案之</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补偿事务</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TCC</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框架</a:t>
            </a:r>
            <a:r>
              <a:rPr lang="en-US" altLang="zh-CN" sz="1400">
                <a:solidFill>
                  <a:schemeClr val="bg1">
                    <a:lumMod val="50000"/>
                  </a:schemeClr>
                </a:solidFill>
                <a:latin typeface="微软雅黑" panose="020B0503020204020204" pitchFamily="34" charset="-122"/>
                <a:ea typeface="微软雅黑" panose="020B0503020204020204" pitchFamily="34" charset="-122"/>
              </a:rPr>
              <a:t>Hmily</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359" y="3435846"/>
            <a:ext cx="4104456" cy="306705"/>
          </a:xfrm>
          <a:prstGeom prst="rect">
            <a:avLst/>
          </a:prstGeom>
          <a:noFill/>
        </p:spPr>
        <p:txBody>
          <a:bodyPr wrap="square" rtlCol="0">
            <a:spAutoFit/>
          </a:bodyPr>
          <a:lstStyle/>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rPr>
              <a:t>主讲人：蔡伟浩</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95486"/>
            <a:ext cx="7369544" cy="338554"/>
          </a:xfrm>
          <a:prstGeom prst="rect">
            <a:avLst/>
          </a:prstGeom>
          <a:noFill/>
        </p:spPr>
        <p:txBody>
          <a:bodyPr wrap="square" rtlCol="0">
            <a:spAutoFit/>
          </a:bodyPr>
          <a:lstStyle/>
          <a:p>
            <a:r>
              <a:rPr lang="zh-CN" altLang="en-US" sz="1600" b="1" dirty="0">
                <a:solidFill>
                  <a:srgbClr val="F08519"/>
                </a:solidFill>
                <a:latin typeface="Microsoft YaHei" panose="020B0503020204020204" pitchFamily="34" charset="-122"/>
                <a:ea typeface="Microsoft YaHei" panose="020B0503020204020204" pitchFamily="34" charset="-122"/>
              </a:rPr>
              <a:t>基于</a:t>
            </a:r>
            <a:r>
              <a:rPr lang="en-US" altLang="zh-CN" sz="1600" b="1" dirty="0">
                <a:solidFill>
                  <a:srgbClr val="F08519"/>
                </a:solidFill>
                <a:latin typeface="Microsoft YaHei" panose="020B0503020204020204" pitchFamily="34" charset="-122"/>
                <a:ea typeface="Microsoft YaHei" panose="020B0503020204020204" pitchFamily="34" charset="-122"/>
              </a:rPr>
              <a:t>TCC</a:t>
            </a:r>
            <a:r>
              <a:rPr lang="zh-CN" altLang="en-US" sz="1600" b="1" dirty="0">
                <a:solidFill>
                  <a:srgbClr val="F08519"/>
                </a:solidFill>
                <a:latin typeface="Microsoft YaHei" panose="020B0503020204020204" pitchFamily="34" charset="-122"/>
                <a:ea typeface="Microsoft YaHei" panose="020B0503020204020204" pitchFamily="34" charset="-122"/>
              </a:rPr>
              <a:t>的分布式事务框架</a:t>
            </a:r>
            <a:r>
              <a:rPr lang="en-US" altLang="zh-CN" sz="1600" b="1" dirty="0">
                <a:solidFill>
                  <a:srgbClr val="F08519"/>
                </a:solidFill>
                <a:latin typeface="Microsoft YaHei" panose="020B0503020204020204" pitchFamily="34" charset="-122"/>
                <a:ea typeface="Microsoft YaHei" panose="020B0503020204020204" pitchFamily="34" charset="-122"/>
              </a:rPr>
              <a:t>--</a:t>
            </a:r>
            <a:r>
              <a:rPr lang="en-US" altLang="zh-CN" sz="1600" b="1" dirty="0" err="1">
                <a:solidFill>
                  <a:srgbClr val="F08519"/>
                </a:solidFill>
                <a:latin typeface="Microsoft YaHei" panose="020B0503020204020204" pitchFamily="34" charset="-122"/>
                <a:ea typeface="Microsoft YaHei" panose="020B0503020204020204" pitchFamily="34" charset="-122"/>
              </a:rPr>
              <a:t>Hmily</a:t>
            </a:r>
            <a:endParaRPr lang="en-US" altLang="zh-CN" sz="1600" b="1" dirty="0">
              <a:solidFill>
                <a:srgbClr val="F08519"/>
              </a:solidFill>
              <a:latin typeface="Microsoft YaHei" panose="020B0503020204020204" pitchFamily="34" charset="-122"/>
              <a:ea typeface="Microsoft YaHei" panose="020B0503020204020204" pitchFamily="34" charset="-122"/>
            </a:endParaRPr>
          </a:p>
        </p:txBody>
      </p:sp>
      <p:sp>
        <p:nvSpPr>
          <p:cNvPr id="4" name="TextBox 3"/>
          <p:cNvSpPr txBox="1"/>
          <p:nvPr/>
        </p:nvSpPr>
        <p:spPr>
          <a:xfrm>
            <a:off x="345728" y="627534"/>
            <a:ext cx="8215370" cy="307777"/>
          </a:xfrm>
          <a:prstGeom prst="rect">
            <a:avLst/>
          </a:prstGeom>
          <a:noFill/>
        </p:spPr>
        <p:txBody>
          <a:bodyPr wrap="square" rtlCol="0">
            <a:spAutoFit/>
          </a:bodyPr>
          <a:lstStyle/>
          <a:p>
            <a:r>
              <a:rPr lang="zh-CN" altLang="en-US" sz="1400" b="1" dirty="0">
                <a:solidFill>
                  <a:srgbClr val="F08519"/>
                </a:solidFill>
                <a:latin typeface="+mn-ea"/>
              </a:rPr>
              <a:t>基于</a:t>
            </a:r>
            <a:r>
              <a:rPr lang="en-US" altLang="zh-CN" sz="1400" b="1" dirty="0">
                <a:solidFill>
                  <a:srgbClr val="F08519"/>
                </a:solidFill>
                <a:latin typeface="+mn-ea"/>
              </a:rPr>
              <a:t>java</a:t>
            </a:r>
            <a:r>
              <a:rPr lang="zh-CN" altLang="en-US" sz="1400" b="1" dirty="0">
                <a:solidFill>
                  <a:srgbClr val="F08519"/>
                </a:solidFill>
                <a:latin typeface="+mn-ea"/>
              </a:rPr>
              <a:t>语言来开发（</a:t>
            </a:r>
            <a:r>
              <a:rPr lang="en-US" altLang="zh-CN" sz="1400" b="1" dirty="0">
                <a:solidFill>
                  <a:srgbClr val="F08519"/>
                </a:solidFill>
                <a:latin typeface="+mn-ea"/>
              </a:rPr>
              <a:t>JDK1.8</a:t>
            </a:r>
            <a:r>
              <a:rPr lang="zh-CN" altLang="en-US" sz="1400" b="1" dirty="0">
                <a:solidFill>
                  <a:srgbClr val="F08519"/>
                </a:solidFill>
                <a:latin typeface="+mn-ea"/>
              </a:rPr>
              <a:t>），支持</a:t>
            </a:r>
            <a:r>
              <a:rPr lang="en-US" altLang="zh-CN" sz="1400" b="1" dirty="0" err="1">
                <a:solidFill>
                  <a:srgbClr val="F08519"/>
                </a:solidFill>
                <a:latin typeface="+mn-ea"/>
              </a:rPr>
              <a:t>dubbo</a:t>
            </a:r>
            <a:r>
              <a:rPr lang="zh-CN" altLang="en-US" sz="1400" b="1" dirty="0">
                <a:solidFill>
                  <a:srgbClr val="F08519"/>
                </a:solidFill>
                <a:latin typeface="+mn-ea"/>
              </a:rPr>
              <a:t>，</a:t>
            </a:r>
            <a:r>
              <a:rPr lang="en-US" altLang="zh-CN" sz="1400" b="1" dirty="0" err="1">
                <a:solidFill>
                  <a:srgbClr val="F08519"/>
                </a:solidFill>
                <a:latin typeface="+mn-ea"/>
              </a:rPr>
              <a:t>springcloud,motan</a:t>
            </a:r>
            <a:r>
              <a:rPr lang="zh-CN" altLang="en-US" sz="1400" b="1" dirty="0">
                <a:solidFill>
                  <a:srgbClr val="F08519"/>
                </a:solidFill>
                <a:latin typeface="+mn-ea"/>
              </a:rPr>
              <a:t>等</a:t>
            </a:r>
            <a:r>
              <a:rPr lang="en-US" altLang="zh-CN" sz="1400" b="1" dirty="0" err="1">
                <a:solidFill>
                  <a:srgbClr val="F08519"/>
                </a:solidFill>
                <a:latin typeface="+mn-ea"/>
              </a:rPr>
              <a:t>rpc</a:t>
            </a:r>
            <a:r>
              <a:rPr lang="zh-CN" altLang="en-US" sz="1400" b="1" dirty="0">
                <a:solidFill>
                  <a:srgbClr val="F08519"/>
                </a:solidFill>
                <a:latin typeface="+mn-ea"/>
              </a:rPr>
              <a:t>框架进行分布式事务。</a:t>
            </a:r>
          </a:p>
        </p:txBody>
      </p:sp>
      <p:sp>
        <p:nvSpPr>
          <p:cNvPr id="2" name="文本框 1">
            <a:extLst>
              <a:ext uri="{FF2B5EF4-FFF2-40B4-BE49-F238E27FC236}">
                <a16:creationId xmlns:a16="http://schemas.microsoft.com/office/drawing/2014/main" id="{BFC38F61-9E88-D140-984F-6F3AECF3BADE}"/>
              </a:ext>
            </a:extLst>
          </p:cNvPr>
          <p:cNvSpPr txBox="1"/>
          <p:nvPr/>
        </p:nvSpPr>
        <p:spPr>
          <a:xfrm>
            <a:off x="345728" y="1056056"/>
            <a:ext cx="6887688" cy="2246769"/>
          </a:xfrm>
          <a:prstGeom prst="rect">
            <a:avLst/>
          </a:prstGeom>
          <a:noFill/>
        </p:spPr>
        <p:txBody>
          <a:bodyPr wrap="square" rtlCol="0">
            <a:spAutoFit/>
          </a:bodyPr>
          <a:lstStyle/>
          <a:p>
            <a:r>
              <a:rPr kumimoji="1" lang="zh-CN" altLang="en-US" sz="1400" dirty="0">
                <a:solidFill>
                  <a:srgbClr val="F08519"/>
                </a:solidFill>
                <a:latin typeface="+mn-ea"/>
              </a:rPr>
              <a:t>框架特性：</a:t>
            </a:r>
            <a:endParaRPr kumimoji="1" lang="en-US" altLang="zh-CN" sz="1400" dirty="0">
              <a:solidFill>
                <a:srgbClr val="F08519"/>
              </a:solidFill>
              <a:latin typeface="+mn-ea"/>
            </a:endParaRPr>
          </a:p>
          <a:p>
            <a:r>
              <a:rPr lang="zh-CN" altLang="en-US" sz="1400" dirty="0">
                <a:solidFill>
                  <a:srgbClr val="F08519"/>
                </a:solidFill>
                <a:latin typeface="+mn-ea"/>
              </a:rPr>
              <a:t>* 支持嵌套事务</a:t>
            </a:r>
            <a:r>
              <a:rPr lang="en-US" altLang="zh-CN" sz="1400" dirty="0">
                <a:solidFill>
                  <a:srgbClr val="F08519"/>
                </a:solidFill>
                <a:latin typeface="+mn-ea"/>
              </a:rPr>
              <a:t>(Nested transaction support).</a:t>
            </a:r>
          </a:p>
          <a:p>
            <a:r>
              <a:rPr lang="zh-CN" altLang="en-US" sz="1400" dirty="0">
                <a:solidFill>
                  <a:srgbClr val="F08519"/>
                </a:solidFill>
                <a:latin typeface="+mn-ea"/>
              </a:rPr>
              <a:t>* 采用</a:t>
            </a:r>
            <a:r>
              <a:rPr lang="en-US" altLang="zh-CN" sz="1400" dirty="0">
                <a:solidFill>
                  <a:srgbClr val="F08519"/>
                </a:solidFill>
                <a:latin typeface="+mn-ea"/>
              </a:rPr>
              <a:t>disruptor</a:t>
            </a:r>
            <a:r>
              <a:rPr lang="zh-CN" altLang="en-US" sz="1400" dirty="0">
                <a:solidFill>
                  <a:srgbClr val="F08519"/>
                </a:solidFill>
                <a:latin typeface="+mn-ea"/>
              </a:rPr>
              <a:t>框架进行事务日志的异步读写，与</a:t>
            </a:r>
            <a:r>
              <a:rPr lang="en-US" altLang="zh-CN" sz="1400" dirty="0">
                <a:solidFill>
                  <a:srgbClr val="F08519"/>
                </a:solidFill>
                <a:latin typeface="+mn-ea"/>
              </a:rPr>
              <a:t>RPC</a:t>
            </a:r>
            <a:r>
              <a:rPr lang="zh-CN" altLang="en-US" sz="1400" dirty="0">
                <a:solidFill>
                  <a:srgbClr val="F08519"/>
                </a:solidFill>
                <a:latin typeface="+mn-ea"/>
              </a:rPr>
              <a:t>框架的性能毫无差别。</a:t>
            </a:r>
          </a:p>
          <a:p>
            <a:r>
              <a:rPr lang="zh-CN" altLang="en-US" sz="1400" dirty="0">
                <a:solidFill>
                  <a:srgbClr val="F08519"/>
                </a:solidFill>
                <a:latin typeface="+mn-ea"/>
              </a:rPr>
              <a:t>* 支持</a:t>
            </a:r>
            <a:r>
              <a:rPr lang="en-US" altLang="zh-CN" sz="1400" dirty="0" err="1">
                <a:solidFill>
                  <a:srgbClr val="F08519"/>
                </a:solidFill>
                <a:latin typeface="+mn-ea"/>
              </a:rPr>
              <a:t>SpringBoot</a:t>
            </a:r>
            <a:r>
              <a:rPr lang="en-US" altLang="zh-CN" sz="1400" dirty="0">
                <a:solidFill>
                  <a:srgbClr val="F08519"/>
                </a:solidFill>
                <a:latin typeface="+mn-ea"/>
              </a:rPr>
              <a:t>-starter </a:t>
            </a:r>
            <a:r>
              <a:rPr lang="zh-CN" altLang="en-US" sz="1400" dirty="0">
                <a:solidFill>
                  <a:srgbClr val="F08519"/>
                </a:solidFill>
                <a:latin typeface="+mn-ea"/>
              </a:rPr>
              <a:t>项目启动，使用简单。</a:t>
            </a:r>
          </a:p>
          <a:p>
            <a:r>
              <a:rPr lang="zh-CN" altLang="en-US" sz="1400" dirty="0">
                <a:solidFill>
                  <a:srgbClr val="F08519"/>
                </a:solidFill>
                <a:latin typeface="+mn-ea"/>
              </a:rPr>
              <a:t>* </a:t>
            </a:r>
            <a:r>
              <a:rPr lang="en-US" altLang="zh-CN" sz="1400" dirty="0">
                <a:solidFill>
                  <a:srgbClr val="F08519"/>
                </a:solidFill>
                <a:latin typeface="+mn-ea"/>
              </a:rPr>
              <a:t>RPC</a:t>
            </a:r>
            <a:r>
              <a:rPr lang="zh-CN" altLang="en-US" sz="1400" dirty="0">
                <a:solidFill>
                  <a:srgbClr val="F08519"/>
                </a:solidFill>
                <a:latin typeface="+mn-ea"/>
              </a:rPr>
              <a:t>框架支持 </a:t>
            </a:r>
            <a:r>
              <a:rPr lang="en-US" altLang="zh-CN" sz="1400" dirty="0">
                <a:solidFill>
                  <a:srgbClr val="F08519"/>
                </a:solidFill>
                <a:latin typeface="+mn-ea"/>
              </a:rPr>
              <a:t>: </a:t>
            </a:r>
            <a:r>
              <a:rPr lang="en-US" altLang="zh-CN" sz="1400" dirty="0" err="1">
                <a:solidFill>
                  <a:srgbClr val="F08519"/>
                </a:solidFill>
                <a:latin typeface="+mn-ea"/>
              </a:rPr>
              <a:t>dubbo,motan,springcloud</a:t>
            </a:r>
            <a:r>
              <a:rPr lang="zh-CN" altLang="en-US" sz="1400" dirty="0">
                <a:solidFill>
                  <a:srgbClr val="F08519"/>
                </a:solidFill>
                <a:latin typeface="+mn-ea"/>
              </a:rPr>
              <a:t>。</a:t>
            </a:r>
          </a:p>
          <a:p>
            <a:r>
              <a:rPr lang="zh-CN" altLang="en-US" sz="1400" dirty="0">
                <a:solidFill>
                  <a:srgbClr val="F08519"/>
                </a:solidFill>
                <a:latin typeface="+mn-ea"/>
              </a:rPr>
              <a:t>* 本地事务存储支持 </a:t>
            </a:r>
            <a:r>
              <a:rPr lang="en-US" altLang="zh-CN" sz="1400" dirty="0">
                <a:solidFill>
                  <a:srgbClr val="F08519"/>
                </a:solidFill>
                <a:latin typeface="+mn-ea"/>
              </a:rPr>
              <a:t>: </a:t>
            </a:r>
            <a:r>
              <a:rPr lang="en-US" altLang="zh-CN" sz="1400" dirty="0" err="1">
                <a:solidFill>
                  <a:srgbClr val="F08519"/>
                </a:solidFill>
                <a:latin typeface="+mn-ea"/>
              </a:rPr>
              <a:t>redis,mongodb,zookeeper,file,mysql</a:t>
            </a:r>
            <a:r>
              <a:rPr lang="zh-CN" altLang="en-US" sz="1400" dirty="0">
                <a:solidFill>
                  <a:srgbClr val="F08519"/>
                </a:solidFill>
                <a:latin typeface="+mn-ea"/>
              </a:rPr>
              <a:t>。</a:t>
            </a:r>
          </a:p>
          <a:p>
            <a:r>
              <a:rPr lang="zh-CN" altLang="en-US" sz="1400" dirty="0">
                <a:solidFill>
                  <a:srgbClr val="F08519"/>
                </a:solidFill>
                <a:latin typeface="+mn-ea"/>
              </a:rPr>
              <a:t>* 事务日志序列化支持 ：</a:t>
            </a:r>
            <a:r>
              <a:rPr lang="en-US" altLang="zh-CN" sz="1400" dirty="0">
                <a:solidFill>
                  <a:srgbClr val="F08519"/>
                </a:solidFill>
                <a:latin typeface="+mn-ea"/>
              </a:rPr>
              <a:t>java</a:t>
            </a:r>
            <a:r>
              <a:rPr lang="zh-CN" altLang="en-US" sz="1400" dirty="0">
                <a:solidFill>
                  <a:srgbClr val="F08519"/>
                </a:solidFill>
                <a:latin typeface="+mn-ea"/>
              </a:rPr>
              <a:t>，</a:t>
            </a:r>
            <a:r>
              <a:rPr lang="en-US" altLang="zh-CN" sz="1400" dirty="0">
                <a:solidFill>
                  <a:srgbClr val="F08519"/>
                </a:solidFill>
                <a:latin typeface="+mn-ea"/>
              </a:rPr>
              <a:t>hessian</a:t>
            </a:r>
            <a:r>
              <a:rPr lang="zh-CN" altLang="en-US" sz="1400" dirty="0">
                <a:solidFill>
                  <a:srgbClr val="F08519"/>
                </a:solidFill>
                <a:latin typeface="+mn-ea"/>
              </a:rPr>
              <a:t>，</a:t>
            </a:r>
            <a:r>
              <a:rPr lang="en-US" altLang="zh-CN" sz="1400" dirty="0" err="1">
                <a:solidFill>
                  <a:srgbClr val="F08519"/>
                </a:solidFill>
                <a:latin typeface="+mn-ea"/>
              </a:rPr>
              <a:t>kryo</a:t>
            </a:r>
            <a:r>
              <a:rPr lang="zh-CN" altLang="en-US" sz="1400" dirty="0">
                <a:solidFill>
                  <a:srgbClr val="F08519"/>
                </a:solidFill>
                <a:latin typeface="+mn-ea"/>
              </a:rPr>
              <a:t>，</a:t>
            </a:r>
            <a:r>
              <a:rPr lang="en-US" altLang="zh-CN" sz="1400" dirty="0" err="1">
                <a:solidFill>
                  <a:srgbClr val="F08519"/>
                </a:solidFill>
                <a:latin typeface="+mn-ea"/>
              </a:rPr>
              <a:t>protostuff</a:t>
            </a:r>
            <a:r>
              <a:rPr lang="zh-CN" altLang="en-US" sz="1400" dirty="0">
                <a:solidFill>
                  <a:srgbClr val="F08519"/>
                </a:solidFill>
                <a:latin typeface="+mn-ea"/>
              </a:rPr>
              <a:t>。</a:t>
            </a:r>
          </a:p>
          <a:p>
            <a:r>
              <a:rPr lang="zh-CN" altLang="en-US" sz="1400" dirty="0">
                <a:solidFill>
                  <a:srgbClr val="F08519"/>
                </a:solidFill>
                <a:latin typeface="+mn-ea"/>
              </a:rPr>
              <a:t>* 采用</a:t>
            </a:r>
            <a:r>
              <a:rPr lang="en-US" altLang="zh-CN" sz="1400" dirty="0">
                <a:solidFill>
                  <a:srgbClr val="F08519"/>
                </a:solidFill>
                <a:latin typeface="+mn-ea"/>
              </a:rPr>
              <a:t>Aspect AOP </a:t>
            </a:r>
            <a:r>
              <a:rPr lang="zh-CN" altLang="en-US" sz="1400" dirty="0">
                <a:solidFill>
                  <a:srgbClr val="F08519"/>
                </a:solidFill>
                <a:latin typeface="+mn-ea"/>
              </a:rPr>
              <a:t>切面思想与</a:t>
            </a:r>
            <a:r>
              <a:rPr lang="en-US" altLang="zh-CN" sz="1400" dirty="0">
                <a:solidFill>
                  <a:srgbClr val="F08519"/>
                </a:solidFill>
                <a:latin typeface="+mn-ea"/>
              </a:rPr>
              <a:t>Spring</a:t>
            </a:r>
            <a:r>
              <a:rPr lang="zh-CN" altLang="en-US" sz="1400" dirty="0">
                <a:solidFill>
                  <a:srgbClr val="F08519"/>
                </a:solidFill>
                <a:latin typeface="+mn-ea"/>
              </a:rPr>
              <a:t>无缝集成，天然支持集群。</a:t>
            </a:r>
          </a:p>
          <a:p>
            <a:r>
              <a:rPr lang="zh-CN" altLang="en-US" sz="1400" dirty="0">
                <a:solidFill>
                  <a:srgbClr val="F08519"/>
                </a:solidFill>
                <a:latin typeface="+mn-ea"/>
              </a:rPr>
              <a:t>* </a:t>
            </a:r>
            <a:r>
              <a:rPr lang="en-US" altLang="zh-CN" sz="1400" dirty="0">
                <a:solidFill>
                  <a:srgbClr val="F08519"/>
                </a:solidFill>
                <a:latin typeface="+mn-ea"/>
              </a:rPr>
              <a:t>RPC</a:t>
            </a:r>
            <a:r>
              <a:rPr lang="zh-CN" altLang="en-US" sz="1400" dirty="0">
                <a:solidFill>
                  <a:srgbClr val="F08519"/>
                </a:solidFill>
                <a:latin typeface="+mn-ea"/>
              </a:rPr>
              <a:t>事务恢复，超时异常恢复等。</a:t>
            </a:r>
          </a:p>
          <a:p>
            <a:endParaRPr kumimoji="1" lang="zh-CN" altLang="en-US" sz="1400" dirty="0">
              <a:solidFill>
                <a:srgbClr val="F08519"/>
              </a:solidFill>
              <a:latin typeface="+mn-ea"/>
            </a:endParaRPr>
          </a:p>
        </p:txBody>
      </p:sp>
      <p:sp>
        <p:nvSpPr>
          <p:cNvPr id="5" name="文本框 4">
            <a:extLst>
              <a:ext uri="{FF2B5EF4-FFF2-40B4-BE49-F238E27FC236}">
                <a16:creationId xmlns:a16="http://schemas.microsoft.com/office/drawing/2014/main" id="{F74EB3B3-BA56-5847-9078-61A94034A724}"/>
              </a:ext>
            </a:extLst>
          </p:cNvPr>
          <p:cNvSpPr txBox="1"/>
          <p:nvPr/>
        </p:nvSpPr>
        <p:spPr>
          <a:xfrm>
            <a:off x="345728" y="3442586"/>
            <a:ext cx="5378395" cy="369332"/>
          </a:xfrm>
          <a:prstGeom prst="rect">
            <a:avLst/>
          </a:prstGeom>
          <a:noFill/>
        </p:spPr>
        <p:txBody>
          <a:bodyPr wrap="none" rtlCol="0">
            <a:spAutoFit/>
          </a:bodyPr>
          <a:lstStyle/>
          <a:p>
            <a:r>
              <a:rPr kumimoji="1" lang="en-US" altLang="zh-CN" dirty="0" err="1">
                <a:latin typeface="+mn-ea"/>
              </a:rPr>
              <a:t>Github</a:t>
            </a:r>
            <a:r>
              <a:rPr kumimoji="1" lang="zh-CN" altLang="en-US" dirty="0">
                <a:latin typeface="+mn-ea"/>
              </a:rPr>
              <a:t>地址：</a:t>
            </a:r>
            <a:r>
              <a:rPr lang="en-US" altLang="zh-CN" dirty="0">
                <a:latin typeface="+mn-ea"/>
                <a:hlinkClick r:id="rId2"/>
              </a:rPr>
              <a:t>https://github.com/yu199195/hmily</a:t>
            </a:r>
            <a:endParaRPr kumimoji="1" lang="zh-CN" altLang="en-US" dirty="0">
              <a:latin typeface="+mn-ea"/>
            </a:endParaRPr>
          </a:p>
        </p:txBody>
      </p:sp>
    </p:spTree>
    <p:extLst>
      <p:ext uri="{BB962C8B-B14F-4D97-AF65-F5344CB8AC3E}">
        <p14:creationId xmlns:p14="http://schemas.microsoft.com/office/powerpoint/2010/main" val="302370677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lADOhZMd480J1c0Reg_4474_2517"/>
          <p:cNvPicPr>
            <a:picLocks noChangeAspect="1"/>
          </p:cNvPicPr>
          <p:nvPr/>
        </p:nvPicPr>
        <p:blipFill>
          <a:blip r:embed="rId2" cstate="print"/>
          <a:stretch>
            <a:fillRect/>
          </a:stretch>
        </p:blipFill>
        <p:spPr>
          <a:xfrm>
            <a:off x="-6985" y="-4445"/>
            <a:ext cx="9158605" cy="5152390"/>
          </a:xfrm>
          <a:prstGeom prst="rect">
            <a:avLst/>
          </a:prstGeom>
        </p:spPr>
      </p:pic>
      <p:sp>
        <p:nvSpPr>
          <p:cNvPr id="6" name="TextBox 3"/>
          <p:cNvSpPr txBox="1"/>
          <p:nvPr/>
        </p:nvSpPr>
        <p:spPr>
          <a:xfrm>
            <a:off x="2285984" y="285734"/>
            <a:ext cx="4857784" cy="3322955"/>
          </a:xfrm>
          <a:prstGeom prst="rect">
            <a:avLst/>
          </a:prstGeom>
          <a:noFill/>
        </p:spPr>
        <p:txBody>
          <a:bodyPr wrap="square" rtlCol="0">
            <a:spAutoFit/>
          </a:bodyPr>
          <a:lstStyle/>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1</a:t>
            </a:r>
            <a:r>
              <a:rPr sz="2000" b="1" dirty="0">
                <a:solidFill>
                  <a:schemeClr val="bg1"/>
                </a:solidFill>
                <a:latin typeface="微软雅黑" panose="020B0503020204020204" pitchFamily="34" charset="-122"/>
                <a:ea typeface="微软雅黑" panose="020B0503020204020204" pitchFamily="34" charset="-122"/>
                <a:sym typeface="+mn-ea"/>
              </a:rPr>
              <a:t>.  </a:t>
            </a:r>
            <a:r>
              <a:rPr lang="zh-CN" altLang="en-US" sz="2000" b="1" dirty="0">
                <a:solidFill>
                  <a:schemeClr val="bg1"/>
                </a:solidFill>
                <a:latin typeface="微软雅黑" panose="020B0503020204020204" pitchFamily="34" charset="-122"/>
                <a:ea typeface="微软雅黑" panose="020B0503020204020204" pitchFamily="34" charset="-122"/>
                <a:sym typeface="+mn-ea"/>
              </a:rPr>
              <a:t>数据库事务简单回顾</a:t>
            </a:r>
            <a:r>
              <a:rPr sz="2000" b="1" dirty="0">
                <a:solidFill>
                  <a:schemeClr val="bg1"/>
                </a:solidFill>
                <a:latin typeface="微软雅黑" panose="020B0503020204020204" pitchFamily="34" charset="-122"/>
                <a:ea typeface="微软雅黑" panose="020B0503020204020204" pitchFamily="34" charset="-122"/>
              </a:rPr>
              <a:t> </a:t>
            </a: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2</a:t>
            </a:r>
            <a:r>
              <a:rPr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分布式理论</a:t>
            </a:r>
            <a:r>
              <a:rPr lang="en-US" altLang="zh-CN" sz="2000" b="1" dirty="0">
                <a:solidFill>
                  <a:schemeClr val="bg1"/>
                </a:solidFill>
                <a:latin typeface="微软雅黑" panose="020B0503020204020204" pitchFamily="34" charset="-122"/>
                <a:ea typeface="微软雅黑" panose="020B0503020204020204" pitchFamily="34" charset="-122"/>
              </a:rPr>
              <a:t>-CAS</a:t>
            </a:r>
            <a:r>
              <a:rPr lang="zh-CN" altLang="en-US" sz="2000" b="1" dirty="0">
                <a:solidFill>
                  <a:schemeClr val="bg1"/>
                </a:solidFill>
                <a:latin typeface="微软雅黑" panose="020B0503020204020204" pitchFamily="34" charset="-122"/>
                <a:ea typeface="微软雅黑" panose="020B0503020204020204" pitchFamily="34" charset="-122"/>
              </a:rPr>
              <a:t>定理</a:t>
            </a:r>
            <a:endParaRPr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3</a:t>
            </a:r>
            <a:r>
              <a:rPr sz="2000" b="1" dirty="0">
                <a:solidFill>
                  <a:schemeClr val="bg1"/>
                </a:solidFill>
                <a:latin typeface="微软雅黑" panose="020B0503020204020204" pitchFamily="34" charset="-122"/>
                <a:ea typeface="微软雅黑" panose="020B0503020204020204" pitchFamily="34" charset="-122"/>
                <a:sym typeface="+mn-ea"/>
              </a:rPr>
              <a:t>.  </a:t>
            </a:r>
            <a:r>
              <a:rPr lang="zh-CN" altLang="en-US" sz="2000" b="1" dirty="0">
                <a:solidFill>
                  <a:schemeClr val="bg1"/>
                </a:solidFill>
                <a:latin typeface="微软雅黑" panose="020B0503020204020204" pitchFamily="34" charset="-122"/>
                <a:ea typeface="微软雅黑" panose="020B0503020204020204" pitchFamily="34" charset="-122"/>
                <a:sym typeface="+mn-ea"/>
              </a:rPr>
              <a:t>分布式理论</a:t>
            </a:r>
            <a:r>
              <a:rPr lang="en-US" altLang="zh-CN" sz="2000" b="1" dirty="0">
                <a:solidFill>
                  <a:schemeClr val="bg1"/>
                </a:solidFill>
                <a:latin typeface="微软雅黑" panose="020B0503020204020204" pitchFamily="34" charset="-122"/>
                <a:ea typeface="微软雅黑" panose="020B0503020204020204" pitchFamily="34" charset="-122"/>
                <a:sym typeface="+mn-ea"/>
              </a:rPr>
              <a:t>-BASE</a:t>
            </a:r>
            <a:r>
              <a:rPr lang="zh-CN" altLang="en-US" sz="2000" b="1" dirty="0">
                <a:solidFill>
                  <a:schemeClr val="bg1"/>
                </a:solidFill>
                <a:latin typeface="微软雅黑" panose="020B0503020204020204" pitchFamily="34" charset="-122"/>
                <a:ea typeface="微软雅黑" panose="020B0503020204020204" pitchFamily="34" charset="-122"/>
                <a:sym typeface="+mn-ea"/>
              </a:rPr>
              <a:t>理论</a:t>
            </a:r>
            <a:endParaRPr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4</a:t>
            </a:r>
            <a:r>
              <a:rPr sz="2000" b="1" dirty="0">
                <a:solidFill>
                  <a:schemeClr val="bg1"/>
                </a:solidFill>
                <a:latin typeface="微软雅黑" panose="020B0503020204020204" pitchFamily="34" charset="-122"/>
                <a:ea typeface="微软雅黑" panose="020B0503020204020204" pitchFamily="34" charset="-122"/>
                <a:sym typeface="+mn-ea"/>
              </a:rPr>
              <a:t>.  </a:t>
            </a:r>
            <a:r>
              <a:rPr lang="zh-CN" altLang="en-US" sz="2000" b="1" dirty="0">
                <a:solidFill>
                  <a:schemeClr val="bg1"/>
                </a:solidFill>
                <a:latin typeface="微软雅黑" panose="020B0503020204020204" pitchFamily="34" charset="-122"/>
                <a:ea typeface="微软雅黑" panose="020B0503020204020204" pitchFamily="34" charset="-122"/>
                <a:sym typeface="+mn-ea"/>
              </a:rPr>
              <a:t>分布式事务解决方案介绍</a:t>
            </a:r>
            <a:endParaRPr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5</a:t>
            </a:r>
            <a:r>
              <a:rPr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TCC</a:t>
            </a:r>
            <a:r>
              <a:rPr lang="zh-CN" altLang="en-US" sz="2000" b="1" dirty="0">
                <a:solidFill>
                  <a:schemeClr val="bg1"/>
                </a:solidFill>
                <a:latin typeface="微软雅黑" panose="020B0503020204020204" pitchFamily="34" charset="-122"/>
                <a:ea typeface="微软雅黑" panose="020B0503020204020204" pitchFamily="34" charset="-122"/>
              </a:rPr>
              <a:t>分布式事务框架</a:t>
            </a:r>
            <a:r>
              <a:rPr lang="en-US" altLang="zh-CN" sz="2000" b="1" dirty="0">
                <a:solidFill>
                  <a:schemeClr val="bg1"/>
                </a:solidFill>
                <a:latin typeface="微软雅黑" panose="020B0503020204020204" pitchFamily="34" charset="-122"/>
                <a:ea typeface="微软雅黑" panose="020B0503020204020204" pitchFamily="34" charset="-122"/>
              </a:rPr>
              <a:t>-</a:t>
            </a:r>
            <a:r>
              <a:rPr lang="en-US" altLang="zh-CN" sz="2000" b="1" dirty="0" err="1">
                <a:solidFill>
                  <a:schemeClr val="bg1"/>
                </a:solidFill>
                <a:latin typeface="微软雅黑" panose="020B0503020204020204" pitchFamily="34" charset="-122"/>
                <a:ea typeface="微软雅黑" panose="020B0503020204020204" pitchFamily="34" charset="-122"/>
              </a:rPr>
              <a:t>hmily</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6</a:t>
            </a:r>
            <a:r>
              <a:rPr sz="2000" b="1" dirty="0">
                <a:solidFill>
                  <a:schemeClr val="bg1"/>
                </a:solidFill>
                <a:latin typeface="微软雅黑" panose="020B0503020204020204" pitchFamily="34" charset="-122"/>
                <a:ea typeface="微软雅黑" panose="020B0503020204020204" pitchFamily="34" charset="-122"/>
              </a:rPr>
              <a:t>.  </a:t>
            </a:r>
            <a:r>
              <a:rPr lang="en-US" sz="2000" b="1" dirty="0" err="1">
                <a:solidFill>
                  <a:schemeClr val="bg1"/>
                </a:solidFill>
                <a:latin typeface="微软雅黑" panose="020B0503020204020204" pitchFamily="34" charset="-122"/>
                <a:ea typeface="微软雅黑" panose="020B0503020204020204" pitchFamily="34" charset="-122"/>
              </a:rPr>
              <a:t>h</a:t>
            </a:r>
            <a:r>
              <a:rPr lang="en-US" altLang="zh-CN" sz="2000" b="1" dirty="0" err="1">
                <a:solidFill>
                  <a:schemeClr val="bg1"/>
                </a:solidFill>
                <a:latin typeface="微软雅黑" panose="020B0503020204020204" pitchFamily="34" charset="-122"/>
                <a:ea typeface="微软雅黑" panose="020B0503020204020204" pitchFamily="34" charset="-122"/>
              </a:rPr>
              <a:t>mily</a:t>
            </a:r>
            <a:r>
              <a:rPr lang="zh-CN" altLang="en-US" sz="2000" b="1" dirty="0">
                <a:solidFill>
                  <a:schemeClr val="bg1"/>
                </a:solidFill>
                <a:latin typeface="微软雅黑" panose="020B0503020204020204" pitchFamily="34" charset="-122"/>
                <a:ea typeface="微软雅黑" panose="020B0503020204020204" pitchFamily="34" charset="-122"/>
              </a:rPr>
              <a:t>框架</a:t>
            </a:r>
            <a:r>
              <a:rPr lang="en-US" altLang="zh-CN" sz="2000" b="1" dirty="0">
                <a:solidFill>
                  <a:schemeClr val="bg1"/>
                </a:solidFill>
                <a:latin typeface="微软雅黑" panose="020B0503020204020204" pitchFamily="34" charset="-122"/>
                <a:ea typeface="微软雅黑" panose="020B0503020204020204" pitchFamily="34" charset="-122"/>
              </a:rPr>
              <a:t>demo</a:t>
            </a:r>
            <a:r>
              <a:rPr lang="zh-CN" altLang="en-US" sz="2000" b="1" dirty="0">
                <a:solidFill>
                  <a:schemeClr val="bg1"/>
                </a:solidFill>
                <a:latin typeface="微软雅黑" panose="020B0503020204020204" pitchFamily="34" charset="-122"/>
                <a:ea typeface="微软雅黑" panose="020B0503020204020204" pitchFamily="34" charset="-122"/>
              </a:rPr>
              <a:t>演示</a:t>
            </a:r>
            <a:endParaRPr sz="20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dirty="0">
                <a:solidFill>
                  <a:schemeClr val="bg1"/>
                </a:solidFill>
                <a:latin typeface="微软雅黑" panose="020B0503020204020204" pitchFamily="34" charset="-122"/>
                <a:ea typeface="微软雅黑" panose="020B0503020204020204" pitchFamily="34" charset="-122"/>
              </a:rPr>
              <a:t>7</a:t>
            </a:r>
            <a:r>
              <a:rPr sz="2000" b="1" dirty="0">
                <a:solidFill>
                  <a:schemeClr val="bg1"/>
                </a:solidFill>
                <a:latin typeface="微软雅黑" panose="020B0503020204020204" pitchFamily="34" charset="-122"/>
                <a:ea typeface="微软雅黑" panose="020B0503020204020204" pitchFamily="34" charset="-122"/>
              </a:rPr>
              <a:t>.  </a:t>
            </a:r>
            <a:r>
              <a:rPr lang="en-US" sz="2000" b="1" dirty="0" err="1">
                <a:solidFill>
                  <a:schemeClr val="bg1"/>
                </a:solidFill>
                <a:latin typeface="微软雅黑" panose="020B0503020204020204" pitchFamily="34" charset="-122"/>
                <a:ea typeface="微软雅黑" panose="020B0503020204020204" pitchFamily="34" charset="-122"/>
              </a:rPr>
              <a:t>h</a:t>
            </a:r>
            <a:r>
              <a:rPr lang="en-US" altLang="zh-CN" sz="2000" b="1" dirty="0" err="1">
                <a:solidFill>
                  <a:schemeClr val="bg1"/>
                </a:solidFill>
                <a:latin typeface="微软雅黑" panose="020B0503020204020204" pitchFamily="34" charset="-122"/>
                <a:ea typeface="微软雅黑" panose="020B0503020204020204" pitchFamily="34" charset="-122"/>
              </a:rPr>
              <a:t>mily</a:t>
            </a:r>
            <a:r>
              <a:rPr lang="zh-CN" altLang="en-US" sz="2000" b="1" dirty="0">
                <a:solidFill>
                  <a:schemeClr val="bg1"/>
                </a:solidFill>
                <a:latin typeface="微软雅黑" panose="020B0503020204020204" pitchFamily="34" charset="-122"/>
                <a:ea typeface="微软雅黑" panose="020B0503020204020204" pitchFamily="34" charset="-122"/>
              </a:rPr>
              <a:t>框架源码简单讲解</a:t>
            </a:r>
            <a:endParaRP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11560" y="267494"/>
            <a:ext cx="7456132" cy="337185"/>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sym typeface="+mn-ea"/>
              </a:rPr>
              <a:t>数据库事务简单回顾</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1560" y="915566"/>
            <a:ext cx="7960360" cy="3539430"/>
          </a:xfrm>
          <a:prstGeom prst="rect">
            <a:avLst/>
          </a:prstGeom>
          <a:noFill/>
        </p:spPr>
        <p:txBody>
          <a:bodyPr wrap="square" rtlCol="0" anchor="t">
            <a:spAutoFit/>
          </a:bodyPr>
          <a:lstStyle/>
          <a:p>
            <a:r>
              <a:rPr lang="zh-CN" altLang="en-US" sz="1400" dirty="0">
                <a:solidFill>
                  <a:srgbClr val="F08519"/>
                </a:solidFill>
              </a:rPr>
              <a:t>普通数据库事务的四大特性：</a:t>
            </a:r>
            <a:r>
              <a:rPr lang="en-US" altLang="zh-CN" sz="1400" dirty="0">
                <a:solidFill>
                  <a:srgbClr val="F08519"/>
                </a:solidFill>
              </a:rPr>
              <a:t>ACID</a:t>
            </a:r>
          </a:p>
          <a:p>
            <a:r>
              <a:rPr lang="en-US" altLang="zh-CN" sz="1400" dirty="0">
                <a:solidFill>
                  <a:srgbClr val="F08519"/>
                </a:solidFill>
              </a:rPr>
              <a:t>A</a:t>
            </a:r>
            <a:r>
              <a:rPr lang="zh-CN" altLang="en-US" sz="1400" dirty="0">
                <a:solidFill>
                  <a:srgbClr val="F08519"/>
                </a:solidFill>
              </a:rPr>
              <a:t>：原子性</a:t>
            </a:r>
            <a:r>
              <a:rPr lang="en-US" altLang="zh-CN" sz="1400" dirty="0">
                <a:solidFill>
                  <a:srgbClr val="F08519"/>
                </a:solidFill>
              </a:rPr>
              <a:t>(Atomicity)</a:t>
            </a:r>
            <a:r>
              <a:rPr lang="zh-CN" altLang="en-US" sz="1400" dirty="0">
                <a:solidFill>
                  <a:srgbClr val="F08519"/>
                </a:solidFill>
              </a:rPr>
              <a:t>，一个事务</a:t>
            </a:r>
            <a:r>
              <a:rPr lang="en-US" altLang="zh-CN" sz="1400" dirty="0">
                <a:solidFill>
                  <a:srgbClr val="F08519"/>
                </a:solidFill>
              </a:rPr>
              <a:t>(transaction)</a:t>
            </a:r>
            <a:r>
              <a:rPr lang="zh-CN" altLang="en-US" sz="1400" dirty="0">
                <a:solidFill>
                  <a:srgbClr val="F08519"/>
                </a:solidFill>
              </a:rPr>
              <a:t>中的所有操作，要么全部完成，要么全部不完成，不会结束在中间某个环节。事务在执行过程中发生错误，会被回滚（</a:t>
            </a:r>
            <a:r>
              <a:rPr lang="en-US" altLang="zh-CN" sz="1400" dirty="0">
                <a:solidFill>
                  <a:srgbClr val="F08519"/>
                </a:solidFill>
              </a:rPr>
              <a:t>Rollback</a:t>
            </a:r>
            <a:r>
              <a:rPr lang="zh-CN" altLang="en-US" sz="1400" dirty="0">
                <a:solidFill>
                  <a:srgbClr val="F08519"/>
                </a:solidFill>
              </a:rPr>
              <a:t>）到事务开始前的状态，就像这个事务从来没有执行过一样。</a:t>
            </a:r>
            <a:endParaRPr lang="en-US" altLang="zh-CN" sz="1400" dirty="0">
              <a:solidFill>
                <a:srgbClr val="F08519"/>
              </a:solidFill>
            </a:endParaRPr>
          </a:p>
          <a:p>
            <a:endParaRPr lang="zh-CN" altLang="en-US" sz="1400" dirty="0">
              <a:solidFill>
                <a:srgbClr val="F08519"/>
              </a:solidFill>
            </a:endParaRPr>
          </a:p>
          <a:p>
            <a:r>
              <a:rPr lang="en-US" altLang="zh-CN" sz="1400" dirty="0">
                <a:solidFill>
                  <a:srgbClr val="F08519"/>
                </a:solidFill>
              </a:rPr>
              <a:t>C</a:t>
            </a:r>
            <a:r>
              <a:rPr lang="zh-CN" altLang="en-US" sz="1400" dirty="0">
                <a:solidFill>
                  <a:srgbClr val="F08519"/>
                </a:solidFill>
              </a:rPr>
              <a:t>：一致性</a:t>
            </a:r>
            <a:r>
              <a:rPr lang="en-US" altLang="zh-CN" sz="1400" dirty="0">
                <a:solidFill>
                  <a:srgbClr val="F08519"/>
                </a:solidFill>
              </a:rPr>
              <a:t>(Consistency)</a:t>
            </a:r>
            <a:r>
              <a:rPr lang="zh-CN" altLang="en-US" sz="1400" dirty="0">
                <a:solidFill>
                  <a:srgbClr val="F08519"/>
                </a:solidFill>
              </a:rPr>
              <a:t>，事务的一致性指的是在一个事务执行之前和执行之后数据库都必须处于一致性状态。如果事务成功地完成，那么系统中所有变化将正确地应用，系统处于有效状态。如果在事务中出现错误，那么系统中的所有变化将自动地回滚，系统返回到原始状态。</a:t>
            </a:r>
            <a:endParaRPr lang="en-US" altLang="zh-CN" sz="1400" dirty="0">
              <a:solidFill>
                <a:srgbClr val="F08519"/>
              </a:solidFill>
            </a:endParaRPr>
          </a:p>
          <a:p>
            <a:endParaRPr lang="zh-CN" altLang="en-US" sz="1400" dirty="0">
              <a:solidFill>
                <a:srgbClr val="F08519"/>
              </a:solidFill>
            </a:endParaRPr>
          </a:p>
          <a:p>
            <a:r>
              <a:rPr lang="en-US" altLang="zh-CN" sz="1400" dirty="0">
                <a:solidFill>
                  <a:srgbClr val="F08519"/>
                </a:solidFill>
              </a:rPr>
              <a:t>I</a:t>
            </a:r>
            <a:r>
              <a:rPr lang="zh-CN" altLang="en-US" sz="1400" dirty="0">
                <a:solidFill>
                  <a:srgbClr val="F08519"/>
                </a:solidFill>
              </a:rPr>
              <a:t>：隔离性</a:t>
            </a:r>
            <a:r>
              <a:rPr lang="en-US" altLang="zh-CN" sz="1400" dirty="0">
                <a:solidFill>
                  <a:srgbClr val="F08519"/>
                </a:solidFill>
              </a:rPr>
              <a:t>(Isolation)</a:t>
            </a:r>
            <a:r>
              <a:rPr lang="zh-CN" altLang="en-US" sz="1400" dirty="0">
                <a:solidFill>
                  <a:srgbClr val="F08519"/>
                </a:solidFill>
              </a:rPr>
              <a:t>，指的是在并发环境中，当不同的事务同时操纵相同的数据时，每个事务都有各自的完整数据空间。由并发事务所做的修改必须与任何其他并发事务所做的修改隔离。事务查看数据更新时，数据所处的状态要么是另一事务修改它之前的状态，要么是另一事务修改它之后的状态，事务不会查看到中间状态的数据。</a:t>
            </a:r>
            <a:endParaRPr lang="en-US" altLang="zh-CN" sz="1400" dirty="0">
              <a:solidFill>
                <a:srgbClr val="F08519"/>
              </a:solidFill>
            </a:endParaRPr>
          </a:p>
          <a:p>
            <a:endParaRPr lang="zh-CN" altLang="en-US" sz="1400" dirty="0">
              <a:solidFill>
                <a:srgbClr val="F08519"/>
              </a:solidFill>
            </a:endParaRPr>
          </a:p>
          <a:p>
            <a:r>
              <a:rPr lang="en-US" altLang="zh-CN" sz="1400" dirty="0">
                <a:solidFill>
                  <a:srgbClr val="F08519"/>
                </a:solidFill>
              </a:rPr>
              <a:t>D</a:t>
            </a:r>
            <a:r>
              <a:rPr lang="zh-CN" altLang="en-US" sz="1400" dirty="0">
                <a:solidFill>
                  <a:srgbClr val="F08519"/>
                </a:solidFill>
              </a:rPr>
              <a:t>：持久性</a:t>
            </a:r>
            <a:r>
              <a:rPr lang="en-US" altLang="zh-CN" sz="1400" dirty="0">
                <a:solidFill>
                  <a:srgbClr val="F08519"/>
                </a:solidFill>
              </a:rPr>
              <a:t>(Durability)</a:t>
            </a:r>
            <a:r>
              <a:rPr lang="zh-CN" altLang="en-US" sz="1400" dirty="0">
                <a:solidFill>
                  <a:srgbClr val="F08519"/>
                </a:solidFill>
              </a:rPr>
              <a:t>，指的是只要事务成功结束，它对数据库所做的更新就必须永久保存下来。即使发生系统崩溃，重新启动数据库系统后，数据库还能恢复到事务成功结束时的状态。</a:t>
            </a:r>
            <a:endParaRPr lang="zh-CN" altLang="en-US" sz="1400" dirty="0">
              <a:solidFill>
                <a:srgbClr val="F08519"/>
              </a:solidFill>
              <a:effectLst/>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27184"/>
            <a:ext cx="7369544" cy="337185"/>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分布式理论</a:t>
            </a:r>
            <a:r>
              <a:rPr lang="en-US" altLang="zh-CN" sz="1600" b="1" dirty="0">
                <a:solidFill>
                  <a:srgbClr val="F08519"/>
                </a:solidFill>
                <a:latin typeface="微软雅黑" panose="020B0503020204020204" pitchFamily="34" charset="-122"/>
                <a:ea typeface="微软雅黑" panose="020B0503020204020204" pitchFamily="34" charset="-122"/>
              </a:rPr>
              <a:t>-CAS</a:t>
            </a:r>
            <a:r>
              <a:rPr lang="zh-CN" altLang="en-US" sz="1600" b="1" dirty="0">
                <a:solidFill>
                  <a:srgbClr val="F08519"/>
                </a:solidFill>
                <a:latin typeface="微软雅黑" panose="020B0503020204020204" pitchFamily="34" charset="-122"/>
                <a:ea typeface="微软雅黑" panose="020B0503020204020204" pitchFamily="34" charset="-122"/>
              </a:rPr>
              <a:t>定理</a:t>
            </a:r>
          </a:p>
        </p:txBody>
      </p:sp>
      <p:sp>
        <p:nvSpPr>
          <p:cNvPr id="4" name="TextBox 3"/>
          <p:cNvSpPr txBox="1"/>
          <p:nvPr/>
        </p:nvSpPr>
        <p:spPr>
          <a:xfrm>
            <a:off x="345728" y="627534"/>
            <a:ext cx="8215370" cy="3714928"/>
          </a:xfrm>
          <a:prstGeom prst="rect">
            <a:avLst/>
          </a:prstGeom>
          <a:noFill/>
        </p:spPr>
        <p:txBody>
          <a:bodyPr wrap="square" rtlCol="0">
            <a:spAutoFit/>
          </a:bodyPr>
          <a:lstStyle/>
          <a:p>
            <a:r>
              <a:rPr lang="en-US" altLang="zh-CN" sz="1400" dirty="0">
                <a:solidFill>
                  <a:srgbClr val="F08519"/>
                </a:solidFill>
                <a:latin typeface="+mn-ea"/>
              </a:rPr>
              <a:t>C</a:t>
            </a:r>
            <a:r>
              <a:rPr lang="zh-CN" altLang="en-US" sz="1400" dirty="0">
                <a:solidFill>
                  <a:srgbClr val="F08519"/>
                </a:solidFill>
                <a:latin typeface="+mn-ea"/>
              </a:rPr>
              <a:t>：一致性</a:t>
            </a:r>
            <a:r>
              <a:rPr lang="en-US" altLang="zh-CN" sz="1400" dirty="0">
                <a:solidFill>
                  <a:srgbClr val="F08519"/>
                </a:solidFill>
                <a:latin typeface="+mn-ea"/>
              </a:rPr>
              <a:t>(Consistency) </a:t>
            </a:r>
            <a:r>
              <a:rPr lang="zh-CN" altLang="en-US" sz="1400" dirty="0">
                <a:solidFill>
                  <a:srgbClr val="F08519"/>
                </a:solidFill>
                <a:latin typeface="+mn-ea"/>
              </a:rPr>
              <a:t>： 客户端知道一系列的操作都会同时发生</a:t>
            </a:r>
            <a:r>
              <a:rPr lang="en-US" altLang="zh-CN" sz="1400" dirty="0">
                <a:solidFill>
                  <a:srgbClr val="F08519"/>
                </a:solidFill>
                <a:latin typeface="+mn-ea"/>
              </a:rPr>
              <a:t>(</a:t>
            </a:r>
            <a:r>
              <a:rPr lang="zh-CN" altLang="en-US" sz="1400" dirty="0">
                <a:solidFill>
                  <a:srgbClr val="F08519"/>
                </a:solidFill>
                <a:latin typeface="+mn-ea"/>
              </a:rPr>
              <a:t>生效</a:t>
            </a:r>
            <a:r>
              <a:rPr lang="en-US" altLang="zh-CN" sz="1400" dirty="0">
                <a:solidFill>
                  <a:srgbClr val="F08519"/>
                </a:solidFill>
                <a:latin typeface="+mn-ea"/>
              </a:rPr>
              <a:t>)</a:t>
            </a:r>
          </a:p>
          <a:p>
            <a:endParaRPr lang="zh-CN" altLang="en-US" sz="1400" dirty="0">
              <a:solidFill>
                <a:srgbClr val="F08519"/>
              </a:solidFill>
              <a:latin typeface="+mn-ea"/>
            </a:endParaRPr>
          </a:p>
          <a:p>
            <a:r>
              <a:rPr lang="en-US" altLang="zh-CN" sz="1400" dirty="0">
                <a:solidFill>
                  <a:srgbClr val="F08519"/>
                </a:solidFill>
                <a:latin typeface="+mn-ea"/>
              </a:rPr>
              <a:t>A</a:t>
            </a:r>
            <a:r>
              <a:rPr lang="zh-CN" altLang="en-US" sz="1400" dirty="0">
                <a:solidFill>
                  <a:srgbClr val="F08519"/>
                </a:solidFill>
                <a:latin typeface="+mn-ea"/>
              </a:rPr>
              <a:t>：可用性</a:t>
            </a:r>
            <a:r>
              <a:rPr lang="en-US" altLang="zh-CN" sz="1400" dirty="0">
                <a:solidFill>
                  <a:srgbClr val="F08519"/>
                </a:solidFill>
                <a:latin typeface="+mn-ea"/>
              </a:rPr>
              <a:t>(Availability) </a:t>
            </a:r>
            <a:r>
              <a:rPr lang="zh-CN" altLang="en-US" sz="1400" dirty="0">
                <a:solidFill>
                  <a:srgbClr val="F08519"/>
                </a:solidFill>
                <a:latin typeface="+mn-ea"/>
              </a:rPr>
              <a:t>： 每个操作都必须以可预期的响应结束</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P</a:t>
            </a:r>
            <a:r>
              <a:rPr lang="zh-CN" altLang="en-US" sz="1400" dirty="0">
                <a:solidFill>
                  <a:srgbClr val="F08519"/>
                </a:solidFill>
                <a:latin typeface="+mn-ea"/>
              </a:rPr>
              <a:t>：分区容错性</a:t>
            </a:r>
            <a:r>
              <a:rPr lang="en-US" altLang="zh-CN" sz="1400" dirty="0">
                <a:solidFill>
                  <a:srgbClr val="F08519"/>
                </a:solidFill>
                <a:latin typeface="+mn-ea"/>
              </a:rPr>
              <a:t>(Partition tolerance) </a:t>
            </a:r>
            <a:r>
              <a:rPr lang="zh-CN" altLang="en-US" sz="1400" dirty="0">
                <a:solidFill>
                  <a:srgbClr val="F08519"/>
                </a:solidFill>
                <a:latin typeface="+mn-ea"/>
              </a:rPr>
              <a:t>： 即使出现单个组件无法可用</a:t>
            </a:r>
            <a:r>
              <a:rPr lang="en-US" altLang="zh-CN" sz="1400" dirty="0">
                <a:solidFill>
                  <a:srgbClr val="F08519"/>
                </a:solidFill>
                <a:latin typeface="+mn-ea"/>
              </a:rPr>
              <a:t>,</a:t>
            </a:r>
            <a:r>
              <a:rPr lang="zh-CN" altLang="en-US" sz="1400" dirty="0">
                <a:solidFill>
                  <a:srgbClr val="F08519"/>
                </a:solidFill>
                <a:latin typeface="+mn-ea"/>
              </a:rPr>
              <a:t>操作依然可以完成</a:t>
            </a:r>
            <a:endParaRPr lang="en-US" altLang="zh-CN" sz="1400" dirty="0">
              <a:solidFill>
                <a:srgbClr val="F08519"/>
              </a:solidFill>
              <a:latin typeface="+mn-ea"/>
            </a:endParaRPr>
          </a:p>
          <a:p>
            <a:endParaRPr lang="zh-CN" altLang="en-US" sz="1400" dirty="0">
              <a:solidFill>
                <a:srgbClr val="F08519"/>
              </a:solidFill>
              <a:latin typeface="+mn-ea"/>
            </a:endParaRPr>
          </a:p>
          <a:p>
            <a:r>
              <a:rPr lang="zh-CN" altLang="en-US" sz="1400" dirty="0">
                <a:solidFill>
                  <a:srgbClr val="F08519"/>
                </a:solidFill>
                <a:latin typeface="+mn-ea"/>
              </a:rPr>
              <a:t>在分布式系统中，在任何数据库设计中，一个</a:t>
            </a:r>
            <a:r>
              <a:rPr lang="en-US" altLang="zh-CN" sz="1400" dirty="0">
                <a:solidFill>
                  <a:srgbClr val="F08519"/>
                </a:solidFill>
                <a:latin typeface="+mn-ea"/>
              </a:rPr>
              <a:t>Web</a:t>
            </a:r>
            <a:r>
              <a:rPr lang="zh-CN" altLang="en-US" sz="1400" dirty="0">
                <a:solidFill>
                  <a:srgbClr val="F08519"/>
                </a:solidFill>
                <a:latin typeface="+mn-ea"/>
              </a:rPr>
              <a:t>应用至多只能同时支持上面的两个属性。</a:t>
            </a:r>
            <a:endParaRPr lang="en-US" altLang="zh-CN" sz="1400" dirty="0">
              <a:solidFill>
                <a:srgbClr val="F08519"/>
              </a:solidFill>
              <a:latin typeface="+mn-ea"/>
            </a:endParaRPr>
          </a:p>
          <a:p>
            <a:endParaRPr lang="en-US" altLang="zh-CN" sz="1400" dirty="0">
              <a:solidFill>
                <a:srgbClr val="F08519"/>
              </a:solidFill>
              <a:latin typeface="+mn-ea"/>
            </a:endParaRPr>
          </a:p>
          <a:p>
            <a:r>
              <a:rPr lang="zh-CN" altLang="en-US" sz="1400" dirty="0">
                <a:solidFill>
                  <a:srgbClr val="F08519"/>
                </a:solidFill>
                <a:latin typeface="+mn-ea"/>
              </a:rPr>
              <a:t>例如：</a:t>
            </a:r>
            <a:r>
              <a:rPr lang="en-US" altLang="zh-CN" sz="1400" dirty="0">
                <a:solidFill>
                  <a:srgbClr val="F08519"/>
                </a:solidFill>
                <a:latin typeface="+mn-ea"/>
              </a:rPr>
              <a:t>master-slave</a:t>
            </a:r>
            <a:r>
              <a:rPr lang="zh-CN" altLang="en-US" sz="1400" dirty="0">
                <a:solidFill>
                  <a:srgbClr val="F08519"/>
                </a:solidFill>
                <a:latin typeface="+mn-ea"/>
              </a:rPr>
              <a:t>数据库</a:t>
            </a:r>
          </a:p>
          <a:p>
            <a:r>
              <a:rPr lang="en-US" altLang="zh-CN" sz="1400" dirty="0">
                <a:solidFill>
                  <a:srgbClr val="F08519"/>
                </a:solidFill>
                <a:latin typeface="+mn-ea"/>
              </a:rPr>
              <a:t>1.master</a:t>
            </a:r>
            <a:r>
              <a:rPr lang="zh-CN" altLang="en-US" sz="1400" dirty="0">
                <a:solidFill>
                  <a:srgbClr val="F08519"/>
                </a:solidFill>
                <a:latin typeface="+mn-ea"/>
              </a:rPr>
              <a:t>库在国内，</a:t>
            </a:r>
            <a:r>
              <a:rPr lang="en-US" altLang="zh-CN" sz="1400" dirty="0">
                <a:solidFill>
                  <a:srgbClr val="F08519"/>
                </a:solidFill>
                <a:latin typeface="+mn-ea"/>
              </a:rPr>
              <a:t>slave</a:t>
            </a:r>
            <a:r>
              <a:rPr lang="zh-CN" altLang="en-US" sz="1400" dirty="0">
                <a:solidFill>
                  <a:srgbClr val="F08519"/>
                </a:solidFill>
                <a:latin typeface="+mn-ea"/>
              </a:rPr>
              <a:t>库在国外，两者可能无法通信，则“分区容错性”无法满足。</a:t>
            </a:r>
            <a:endParaRPr lang="en-US" altLang="zh-CN" sz="1400" dirty="0">
              <a:solidFill>
                <a:srgbClr val="F08519"/>
              </a:solidFill>
              <a:latin typeface="+mn-ea"/>
            </a:endParaRPr>
          </a:p>
          <a:p>
            <a:r>
              <a:rPr lang="en-US" altLang="zh-CN" sz="1400" dirty="0">
                <a:solidFill>
                  <a:srgbClr val="F08519"/>
                </a:solidFill>
                <a:latin typeface="+mn-ea"/>
              </a:rPr>
              <a:t>2.</a:t>
            </a:r>
            <a:r>
              <a:rPr lang="zh-CN" altLang="en-US" sz="1400" dirty="0">
                <a:solidFill>
                  <a:srgbClr val="F08519"/>
                </a:solidFill>
                <a:latin typeface="+mn-ea"/>
              </a:rPr>
              <a:t>“一致性” 与“可用性”：若需要满足</a:t>
            </a:r>
            <a:r>
              <a:rPr lang="en-US" altLang="zh-CN" sz="1400" dirty="0">
                <a:solidFill>
                  <a:srgbClr val="F08519"/>
                </a:solidFill>
                <a:latin typeface="+mn-ea"/>
              </a:rPr>
              <a:t>“</a:t>
            </a:r>
            <a:r>
              <a:rPr lang="zh-CN" altLang="en-US" sz="1400" dirty="0">
                <a:solidFill>
                  <a:srgbClr val="F08519"/>
                </a:solidFill>
                <a:latin typeface="+mn-ea"/>
              </a:rPr>
              <a:t>一致性</a:t>
            </a:r>
            <a:r>
              <a:rPr lang="en-US" altLang="zh-CN" sz="1400" dirty="0">
                <a:solidFill>
                  <a:srgbClr val="F08519"/>
                </a:solidFill>
                <a:latin typeface="+mn-ea"/>
              </a:rPr>
              <a:t>”</a:t>
            </a:r>
            <a:r>
              <a:rPr lang="zh-CN" altLang="en-US" sz="1400" dirty="0">
                <a:solidFill>
                  <a:srgbClr val="F08519"/>
                </a:solidFill>
                <a:latin typeface="+mn-ea"/>
              </a:rPr>
              <a:t>，即</a:t>
            </a:r>
            <a:r>
              <a:rPr lang="en-US" altLang="zh-CN" sz="1400" dirty="0">
                <a:solidFill>
                  <a:srgbClr val="F08519"/>
                </a:solidFill>
                <a:latin typeface="+mn-ea"/>
              </a:rPr>
              <a:t>master</a:t>
            </a:r>
            <a:r>
              <a:rPr lang="zh-CN" altLang="en-US" sz="1400" dirty="0">
                <a:solidFill>
                  <a:srgbClr val="F08519"/>
                </a:solidFill>
                <a:latin typeface="+mn-ea"/>
              </a:rPr>
              <a:t>写入数据，需要实时同步到</a:t>
            </a:r>
            <a:r>
              <a:rPr lang="en-US" altLang="zh-CN" sz="1400" dirty="0">
                <a:solidFill>
                  <a:srgbClr val="F08519"/>
                </a:solidFill>
                <a:latin typeface="+mn-ea"/>
              </a:rPr>
              <a:t>slave</a:t>
            </a:r>
            <a:r>
              <a:rPr lang="zh-CN" altLang="en-US" sz="1400" dirty="0">
                <a:solidFill>
                  <a:srgbClr val="F08519"/>
                </a:solidFill>
                <a:latin typeface="+mn-ea"/>
              </a:rPr>
              <a:t>，在同步动作发生的时间段内，</a:t>
            </a:r>
            <a:r>
              <a:rPr lang="en-US" altLang="zh-CN" sz="1400" dirty="0">
                <a:solidFill>
                  <a:srgbClr val="F08519"/>
                </a:solidFill>
                <a:latin typeface="+mn-ea"/>
              </a:rPr>
              <a:t>slave</a:t>
            </a:r>
            <a:r>
              <a:rPr lang="zh-CN" altLang="en-US" sz="1400" dirty="0">
                <a:solidFill>
                  <a:srgbClr val="F08519"/>
                </a:solidFill>
                <a:latin typeface="+mn-ea"/>
              </a:rPr>
              <a:t>将被锁定无法读取；若需要满足“可用性”，即无论何时，读取</a:t>
            </a:r>
            <a:r>
              <a:rPr lang="en-US" altLang="zh-CN" sz="1400" dirty="0">
                <a:solidFill>
                  <a:srgbClr val="F08519"/>
                </a:solidFill>
                <a:latin typeface="+mn-ea"/>
              </a:rPr>
              <a:t>master</a:t>
            </a:r>
            <a:r>
              <a:rPr lang="zh-CN" altLang="en-US" sz="1400" dirty="0">
                <a:solidFill>
                  <a:srgbClr val="F08519"/>
                </a:solidFill>
                <a:latin typeface="+mn-ea"/>
              </a:rPr>
              <a:t>或者</a:t>
            </a:r>
            <a:r>
              <a:rPr lang="en-US" altLang="zh-CN" sz="1400" dirty="0">
                <a:solidFill>
                  <a:srgbClr val="F08519"/>
                </a:solidFill>
                <a:latin typeface="+mn-ea"/>
              </a:rPr>
              <a:t>slave</a:t>
            </a:r>
            <a:r>
              <a:rPr lang="zh-CN" altLang="en-US" sz="1400" dirty="0">
                <a:solidFill>
                  <a:srgbClr val="F08519"/>
                </a:solidFill>
                <a:latin typeface="+mn-ea"/>
              </a:rPr>
              <a:t>，都能得到预期的响应结果，那么此时上述所述中的“一致性”将无法被满足，所以两者无法同时满足。</a:t>
            </a:r>
          </a:p>
          <a:p>
            <a:pPr>
              <a:lnSpc>
                <a:spcPct val="150000"/>
              </a:lnSpc>
            </a:pPr>
            <a:endParaRPr sz="1400" b="1" dirty="0">
              <a:solidFill>
                <a:srgbClr val="F08519"/>
              </a:solidFill>
              <a:latin typeface="+mn-ea"/>
              <a:cs typeface="+mn-ea"/>
            </a:endParaRPr>
          </a:p>
          <a:p>
            <a:pPr>
              <a:lnSpc>
                <a:spcPct val="150000"/>
              </a:lnSpc>
            </a:pPr>
            <a:endParaRPr sz="1400" b="1" dirty="0">
              <a:solidFill>
                <a:srgbClr val="F08519"/>
              </a:solidFill>
              <a:latin typeface="+mn-ea"/>
              <a:cs typeface="+mn-ea"/>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27184"/>
            <a:ext cx="7369544" cy="337185"/>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分布式理论</a:t>
            </a:r>
            <a:r>
              <a:rPr lang="en-US" altLang="zh-CN" sz="1600" b="1" dirty="0">
                <a:solidFill>
                  <a:srgbClr val="F08519"/>
                </a:solidFill>
                <a:latin typeface="微软雅黑" panose="020B0503020204020204" pitchFamily="34" charset="-122"/>
                <a:ea typeface="微软雅黑" panose="020B0503020204020204" pitchFamily="34" charset="-122"/>
              </a:rPr>
              <a:t>-BASE</a:t>
            </a:r>
            <a:r>
              <a:rPr lang="zh-CN" altLang="en-US" sz="1600" b="1" dirty="0">
                <a:solidFill>
                  <a:srgbClr val="F08519"/>
                </a:solidFill>
                <a:latin typeface="微软雅黑" panose="020B0503020204020204" pitchFamily="34" charset="-122"/>
                <a:ea typeface="微软雅黑" panose="020B0503020204020204" pitchFamily="34" charset="-122"/>
              </a:rPr>
              <a:t>理论</a:t>
            </a:r>
          </a:p>
        </p:txBody>
      </p:sp>
      <p:sp>
        <p:nvSpPr>
          <p:cNvPr id="4" name="TextBox 3"/>
          <p:cNvSpPr txBox="1"/>
          <p:nvPr/>
        </p:nvSpPr>
        <p:spPr>
          <a:xfrm>
            <a:off x="345728" y="627534"/>
            <a:ext cx="8215370" cy="3514873"/>
          </a:xfrm>
          <a:prstGeom prst="rect">
            <a:avLst/>
          </a:prstGeom>
          <a:noFill/>
        </p:spPr>
        <p:txBody>
          <a:bodyPr wrap="square" rtlCol="0">
            <a:spAutoFit/>
          </a:bodyPr>
          <a:lstStyle/>
          <a:p>
            <a:r>
              <a:rPr lang="zh-CN" altLang="en-US" sz="1400" dirty="0">
                <a:solidFill>
                  <a:srgbClr val="F08519"/>
                </a:solidFill>
              </a:rPr>
              <a:t>在分布式系统中，我们往往追求的是可用性，它的重要程序比一致性要高。</a:t>
            </a:r>
            <a:endParaRPr lang="en-US" altLang="zh-CN" sz="1400" dirty="0">
              <a:solidFill>
                <a:srgbClr val="F08519"/>
              </a:solidFill>
              <a:latin typeface="+mn-ea"/>
            </a:endParaRPr>
          </a:p>
          <a:p>
            <a:endParaRPr lang="en-US" altLang="zh-CN" sz="1400" dirty="0">
              <a:solidFill>
                <a:srgbClr val="F08519"/>
              </a:solidFill>
              <a:latin typeface="+mn-ea"/>
            </a:endParaRPr>
          </a:p>
          <a:p>
            <a:r>
              <a:rPr lang="en-US" altLang="zh-CN" sz="1400" dirty="0">
                <a:solidFill>
                  <a:srgbClr val="F08519"/>
                </a:solidFill>
                <a:latin typeface="+mn-ea"/>
              </a:rPr>
              <a:t>BA</a:t>
            </a:r>
            <a:r>
              <a:rPr lang="zh-CN" altLang="en-US" sz="1400" dirty="0">
                <a:solidFill>
                  <a:srgbClr val="F08519"/>
                </a:solidFill>
                <a:latin typeface="+mn-ea"/>
              </a:rPr>
              <a:t>：</a:t>
            </a:r>
            <a:r>
              <a:rPr lang="en-US" altLang="zh-CN" dirty="0"/>
              <a:t> </a:t>
            </a:r>
            <a:r>
              <a:rPr lang="en-US" altLang="zh-CN" sz="1400" dirty="0">
                <a:solidFill>
                  <a:srgbClr val="F08519"/>
                </a:solidFill>
                <a:latin typeface="+mn-ea"/>
              </a:rPr>
              <a:t>Basically Available</a:t>
            </a:r>
            <a:r>
              <a:rPr lang="zh-CN" altLang="en-US" sz="1400" dirty="0">
                <a:solidFill>
                  <a:srgbClr val="F08519"/>
                </a:solidFill>
                <a:latin typeface="+mn-ea"/>
              </a:rPr>
              <a:t>（基本可用）</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S</a:t>
            </a:r>
            <a:r>
              <a:rPr lang="zh-CN" altLang="en-US" sz="1400" dirty="0">
                <a:solidFill>
                  <a:srgbClr val="F08519"/>
                </a:solidFill>
                <a:latin typeface="+mn-ea"/>
              </a:rPr>
              <a:t>：</a:t>
            </a:r>
            <a:r>
              <a:rPr lang="en-US" altLang="zh-CN" sz="1400" dirty="0">
                <a:solidFill>
                  <a:srgbClr val="F08519"/>
                </a:solidFill>
                <a:latin typeface="+mn-ea"/>
              </a:rPr>
              <a:t> Soft state</a:t>
            </a:r>
            <a:r>
              <a:rPr lang="zh-CN" altLang="en-US" sz="1400" dirty="0">
                <a:solidFill>
                  <a:srgbClr val="F08519"/>
                </a:solidFill>
                <a:latin typeface="+mn-ea"/>
              </a:rPr>
              <a:t>（软状态）</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E</a:t>
            </a:r>
            <a:r>
              <a:rPr lang="zh-CN" altLang="en-US" sz="1400" dirty="0">
                <a:solidFill>
                  <a:srgbClr val="F08519"/>
                </a:solidFill>
                <a:latin typeface="+mn-ea"/>
              </a:rPr>
              <a:t>：</a:t>
            </a:r>
            <a:r>
              <a:rPr lang="en-US" altLang="zh-CN" dirty="0"/>
              <a:t> </a:t>
            </a:r>
            <a:r>
              <a:rPr lang="en-US" altLang="zh-CN" sz="1400" dirty="0">
                <a:solidFill>
                  <a:srgbClr val="F08519"/>
                </a:solidFill>
                <a:latin typeface="+mn-ea"/>
              </a:rPr>
              <a:t>Eventually consistent</a:t>
            </a:r>
            <a:r>
              <a:rPr lang="zh-CN" altLang="en-US" sz="1400" dirty="0">
                <a:solidFill>
                  <a:srgbClr val="F08519"/>
                </a:solidFill>
                <a:latin typeface="+mn-ea"/>
              </a:rPr>
              <a:t>（最终一致性）</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BASE</a:t>
            </a:r>
            <a:r>
              <a:rPr lang="zh-CN" altLang="en-US" sz="1400" dirty="0">
                <a:solidFill>
                  <a:srgbClr val="F08519"/>
                </a:solidFill>
                <a:latin typeface="+mn-ea"/>
              </a:rPr>
              <a:t>理论是对</a:t>
            </a:r>
            <a:r>
              <a:rPr lang="en-US" altLang="zh-CN" sz="1400" dirty="0">
                <a:solidFill>
                  <a:srgbClr val="F08519"/>
                </a:solidFill>
                <a:latin typeface="+mn-ea"/>
              </a:rPr>
              <a:t>CAP</a:t>
            </a:r>
            <a:r>
              <a:rPr lang="zh-CN" altLang="en-US" sz="1400" dirty="0">
                <a:solidFill>
                  <a:srgbClr val="F08519"/>
                </a:solidFill>
                <a:latin typeface="+mn-ea"/>
              </a:rPr>
              <a:t>中的一致性和可用性进行一个权衡的结果，理论的核心思想就是：</a:t>
            </a:r>
            <a:r>
              <a:rPr lang="zh-CN" altLang="en-US" sz="1400" b="1" dirty="0">
                <a:solidFill>
                  <a:srgbClr val="F08519"/>
                </a:solidFill>
                <a:latin typeface="+mn-ea"/>
              </a:rPr>
              <a:t>我们无法做到强一致，但每个应用都可以根据自身的业务特点，采用适当的方式来使系统达到最终一致性</a:t>
            </a:r>
            <a:r>
              <a:rPr lang="zh-CN" altLang="en-US" sz="1400" dirty="0">
                <a:solidFill>
                  <a:srgbClr val="F08519"/>
                </a:solidFill>
                <a:latin typeface="+mn-ea"/>
              </a:rPr>
              <a:t>（</a:t>
            </a:r>
            <a:r>
              <a:rPr lang="en-US" altLang="zh-CN" sz="1400" dirty="0">
                <a:solidFill>
                  <a:srgbClr val="F08519"/>
                </a:solidFill>
                <a:latin typeface="+mn-ea"/>
              </a:rPr>
              <a:t>Eventual consistency</a:t>
            </a:r>
            <a:r>
              <a:rPr lang="zh-CN" altLang="en-US" sz="1400" dirty="0">
                <a:solidFill>
                  <a:srgbClr val="F08519"/>
                </a:solidFill>
                <a:latin typeface="+mn-ea"/>
              </a:rPr>
              <a:t>）。</a:t>
            </a:r>
            <a:endParaRPr lang="en-US" altLang="zh-CN" sz="1400" dirty="0">
              <a:solidFill>
                <a:srgbClr val="F08519"/>
              </a:solidFill>
              <a:latin typeface="+mn-ea"/>
            </a:endParaRPr>
          </a:p>
          <a:p>
            <a:endParaRPr lang="en-US" altLang="zh-CN" sz="1400" b="1" dirty="0">
              <a:solidFill>
                <a:srgbClr val="F08519"/>
              </a:solidFill>
              <a:latin typeface="+mn-ea"/>
              <a:cs typeface="+mn-ea"/>
            </a:endParaRPr>
          </a:p>
          <a:p>
            <a:r>
              <a:rPr lang="zh-CN" altLang="en-US" sz="1400" b="1" dirty="0">
                <a:solidFill>
                  <a:srgbClr val="F08519"/>
                </a:solidFill>
                <a:latin typeface="+mn-ea"/>
                <a:cs typeface="+mn-ea"/>
              </a:rPr>
              <a:t>例子：</a:t>
            </a:r>
            <a:endParaRPr lang="en-US" altLang="zh-CN" sz="1400" b="1" dirty="0">
              <a:solidFill>
                <a:srgbClr val="F08519"/>
              </a:solidFill>
              <a:latin typeface="+mn-ea"/>
              <a:cs typeface="+mn-ea"/>
            </a:endParaRPr>
          </a:p>
          <a:p>
            <a:r>
              <a:rPr lang="zh-CN" altLang="en-US" sz="1400" b="1" dirty="0">
                <a:solidFill>
                  <a:srgbClr val="F08519"/>
                </a:solidFill>
                <a:latin typeface="+mn-ea"/>
                <a:cs typeface="+mn-ea"/>
              </a:rPr>
              <a:t>* 电商平台中，商品详情页显示库存数与实际库存数存在差异。</a:t>
            </a:r>
            <a:endParaRPr sz="1400" b="1" dirty="0">
              <a:solidFill>
                <a:srgbClr val="F08519"/>
              </a:solidFill>
              <a:latin typeface="+mn-ea"/>
              <a:cs typeface="+mn-ea"/>
            </a:endParaRPr>
          </a:p>
          <a:p>
            <a:pPr>
              <a:lnSpc>
                <a:spcPct val="150000"/>
              </a:lnSpc>
            </a:pPr>
            <a:endParaRPr sz="1400" b="1" dirty="0">
              <a:solidFill>
                <a:srgbClr val="F08519"/>
              </a:solidFill>
              <a:latin typeface="+mn-ea"/>
              <a:cs typeface="+mn-ea"/>
            </a:endParaRPr>
          </a:p>
        </p:txBody>
      </p:sp>
    </p:spTree>
    <p:extLst>
      <p:ext uri="{BB962C8B-B14F-4D97-AF65-F5344CB8AC3E}">
        <p14:creationId xmlns:p14="http://schemas.microsoft.com/office/powerpoint/2010/main" val="29310671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95486"/>
            <a:ext cx="7369544" cy="338554"/>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分布式事务解决方案介绍</a:t>
            </a:r>
            <a:r>
              <a:rPr lang="en-US" altLang="zh-CN" sz="1600" b="1" dirty="0">
                <a:solidFill>
                  <a:srgbClr val="F08519"/>
                </a:solidFill>
                <a:latin typeface="微软雅黑" panose="020B0503020204020204" pitchFamily="34" charset="-122"/>
                <a:ea typeface="微软雅黑" panose="020B0503020204020204" pitchFamily="34" charset="-122"/>
              </a:rPr>
              <a:t>--</a:t>
            </a:r>
            <a:r>
              <a:rPr lang="zh-CN" altLang="en-US" sz="1600" b="1" dirty="0">
                <a:solidFill>
                  <a:srgbClr val="F08519"/>
                </a:solidFill>
                <a:latin typeface="Microsoft YaHei" panose="020B0503020204020204" pitchFamily="34" charset="-122"/>
                <a:ea typeface="Microsoft YaHei" panose="020B0503020204020204" pitchFamily="34" charset="-122"/>
              </a:rPr>
              <a:t>基于</a:t>
            </a:r>
            <a:r>
              <a:rPr lang="en-US" altLang="zh-CN" sz="1600" b="1" dirty="0">
                <a:solidFill>
                  <a:srgbClr val="F08519"/>
                </a:solidFill>
                <a:latin typeface="Microsoft YaHei" panose="020B0503020204020204" pitchFamily="34" charset="-122"/>
                <a:ea typeface="Microsoft YaHei" panose="020B0503020204020204" pitchFamily="34" charset="-122"/>
              </a:rPr>
              <a:t>XA</a:t>
            </a:r>
            <a:r>
              <a:rPr lang="zh-CN" altLang="en-US" sz="1600" b="1" dirty="0">
                <a:solidFill>
                  <a:srgbClr val="F08519"/>
                </a:solidFill>
                <a:latin typeface="Microsoft YaHei" panose="020B0503020204020204" pitchFamily="34" charset="-122"/>
                <a:ea typeface="Microsoft YaHei" panose="020B0503020204020204" pitchFamily="34" charset="-122"/>
              </a:rPr>
              <a:t>协议的两段式提交（</a:t>
            </a:r>
            <a:r>
              <a:rPr lang="en-US" altLang="zh-CN" sz="1600" b="1" dirty="0">
                <a:solidFill>
                  <a:srgbClr val="F08519"/>
                </a:solidFill>
                <a:latin typeface="Microsoft YaHei" panose="020B0503020204020204" pitchFamily="34" charset="-122"/>
                <a:ea typeface="Microsoft YaHei" panose="020B0503020204020204" pitchFamily="34" charset="-122"/>
              </a:rPr>
              <a:t>2PC</a:t>
            </a:r>
            <a:r>
              <a:rPr lang="zh-CN" altLang="en-US" sz="1600" b="1" dirty="0">
                <a:solidFill>
                  <a:srgbClr val="F08519"/>
                </a:solidFill>
                <a:latin typeface="Microsoft YaHei" panose="020B0503020204020204" pitchFamily="34" charset="-122"/>
                <a:ea typeface="Microsoft YaHei" panose="020B0503020204020204" pitchFamily="34" charset="-122"/>
              </a:rPr>
              <a:t>）</a:t>
            </a:r>
            <a:endParaRPr lang="en-US" altLang="zh-CN" sz="1600" b="1" dirty="0">
              <a:solidFill>
                <a:srgbClr val="F08519"/>
              </a:solidFill>
              <a:latin typeface="Microsoft YaHei" panose="020B0503020204020204" pitchFamily="34" charset="-122"/>
              <a:ea typeface="Microsoft YaHei" panose="020B0503020204020204" pitchFamily="34" charset="-122"/>
            </a:endParaRPr>
          </a:p>
        </p:txBody>
      </p:sp>
      <p:sp>
        <p:nvSpPr>
          <p:cNvPr id="4" name="TextBox 3"/>
          <p:cNvSpPr txBox="1"/>
          <p:nvPr/>
        </p:nvSpPr>
        <p:spPr>
          <a:xfrm>
            <a:off x="345728" y="627534"/>
            <a:ext cx="8215370" cy="523220"/>
          </a:xfrm>
          <a:prstGeom prst="rect">
            <a:avLst/>
          </a:prstGeom>
          <a:noFill/>
        </p:spPr>
        <p:txBody>
          <a:bodyPr wrap="square" rtlCol="0">
            <a:spAutoFit/>
          </a:bodyPr>
          <a:lstStyle/>
          <a:p>
            <a:r>
              <a:rPr lang="en-US" altLang="zh-CN" sz="1400" dirty="0">
                <a:solidFill>
                  <a:srgbClr val="F08519"/>
                </a:solidFill>
                <a:latin typeface="+mn-ea"/>
              </a:rPr>
              <a:t>XA</a:t>
            </a:r>
            <a:r>
              <a:rPr lang="zh-CN" altLang="en-US" sz="1400" dirty="0">
                <a:solidFill>
                  <a:srgbClr val="F08519"/>
                </a:solidFill>
                <a:latin typeface="+mn-ea"/>
              </a:rPr>
              <a:t>中大致分为两部分：事务管理器和本地资源管理器。其中</a:t>
            </a:r>
            <a:r>
              <a:rPr lang="zh-CN" altLang="en-US" sz="1400" b="1" dirty="0">
                <a:solidFill>
                  <a:srgbClr val="F08519"/>
                </a:solidFill>
                <a:latin typeface="+mn-ea"/>
              </a:rPr>
              <a:t>本地资源管理器往往由数据库实现</a:t>
            </a:r>
            <a:r>
              <a:rPr lang="zh-CN" altLang="en-US" sz="1400" dirty="0">
                <a:solidFill>
                  <a:srgbClr val="F08519"/>
                </a:solidFill>
                <a:latin typeface="+mn-ea"/>
              </a:rPr>
              <a:t>，而</a:t>
            </a:r>
            <a:r>
              <a:rPr lang="zh-CN" altLang="en-US" sz="1400" b="1" dirty="0">
                <a:solidFill>
                  <a:srgbClr val="F08519"/>
                </a:solidFill>
                <a:latin typeface="+mn-ea"/>
              </a:rPr>
              <a:t>事务管理器</a:t>
            </a:r>
            <a:r>
              <a:rPr lang="zh-CN" altLang="en-US" sz="1400" dirty="0">
                <a:solidFill>
                  <a:srgbClr val="F08519"/>
                </a:solidFill>
                <a:latin typeface="+mn-ea"/>
              </a:rPr>
              <a:t>作为</a:t>
            </a:r>
            <a:r>
              <a:rPr lang="zh-CN" altLang="en-US" sz="1400" b="1" dirty="0">
                <a:solidFill>
                  <a:srgbClr val="F08519"/>
                </a:solidFill>
                <a:latin typeface="+mn-ea"/>
              </a:rPr>
              <a:t>全局的调度者</a:t>
            </a:r>
            <a:r>
              <a:rPr lang="zh-CN" altLang="en-US" sz="1400" dirty="0">
                <a:solidFill>
                  <a:srgbClr val="F08519"/>
                </a:solidFill>
                <a:latin typeface="+mn-ea"/>
              </a:rPr>
              <a:t>，负责各个本地资源的提交和回滚。</a:t>
            </a:r>
            <a:endParaRPr lang="en-US" altLang="zh-CN" sz="1400" dirty="0">
              <a:solidFill>
                <a:srgbClr val="F08519"/>
              </a:solidFill>
              <a:latin typeface="+mn-ea"/>
            </a:endParaRPr>
          </a:p>
        </p:txBody>
      </p:sp>
      <p:pic>
        <p:nvPicPr>
          <p:cNvPr id="6" name="图片 5">
            <a:extLst>
              <a:ext uri="{FF2B5EF4-FFF2-40B4-BE49-F238E27FC236}">
                <a16:creationId xmlns:a16="http://schemas.microsoft.com/office/drawing/2014/main" id="{22B02AB3-4922-4547-8879-EAAFA52BB9D6}"/>
              </a:ext>
            </a:extLst>
          </p:cNvPr>
          <p:cNvPicPr>
            <a:picLocks noChangeAspect="1"/>
          </p:cNvPicPr>
          <p:nvPr/>
        </p:nvPicPr>
        <p:blipFill>
          <a:blip r:embed="rId2"/>
          <a:stretch>
            <a:fillRect/>
          </a:stretch>
        </p:blipFill>
        <p:spPr>
          <a:xfrm>
            <a:off x="352259" y="1419622"/>
            <a:ext cx="4152900" cy="3136900"/>
          </a:xfrm>
          <a:prstGeom prst="rect">
            <a:avLst/>
          </a:prstGeom>
        </p:spPr>
      </p:pic>
      <p:sp>
        <p:nvSpPr>
          <p:cNvPr id="7" name="文本框 6">
            <a:extLst>
              <a:ext uri="{FF2B5EF4-FFF2-40B4-BE49-F238E27FC236}">
                <a16:creationId xmlns:a16="http://schemas.microsoft.com/office/drawing/2014/main" id="{CAAA7927-99F0-894D-8677-F9F4878C4113}"/>
              </a:ext>
            </a:extLst>
          </p:cNvPr>
          <p:cNvSpPr txBox="1"/>
          <p:nvPr/>
        </p:nvSpPr>
        <p:spPr>
          <a:xfrm>
            <a:off x="4860033" y="2499742"/>
            <a:ext cx="4104456" cy="954107"/>
          </a:xfrm>
          <a:prstGeom prst="rect">
            <a:avLst/>
          </a:prstGeom>
          <a:noFill/>
        </p:spPr>
        <p:txBody>
          <a:bodyPr wrap="square" rtlCol="0">
            <a:spAutoFit/>
          </a:bodyPr>
          <a:lstStyle/>
          <a:p>
            <a:r>
              <a:rPr kumimoji="1" lang="zh-CN" altLang="en-US" sz="1400" dirty="0">
                <a:solidFill>
                  <a:srgbClr val="F08519"/>
                </a:solidFill>
                <a:latin typeface="+mn-ea"/>
              </a:rPr>
              <a:t>实现</a:t>
            </a:r>
            <a:r>
              <a:rPr kumimoji="1" lang="en-US" altLang="zh-CN" sz="1400" dirty="0">
                <a:solidFill>
                  <a:srgbClr val="F08519"/>
                </a:solidFill>
                <a:latin typeface="+mn-ea"/>
              </a:rPr>
              <a:t>XA</a:t>
            </a:r>
            <a:r>
              <a:rPr kumimoji="1" lang="zh-CN" altLang="en-US" sz="1400" dirty="0">
                <a:solidFill>
                  <a:srgbClr val="F08519"/>
                </a:solidFill>
                <a:latin typeface="+mn-ea"/>
              </a:rPr>
              <a:t>协议的数据库，使用分布式事务的成本比较低，且尽量保证了一致性，那么为什么采用该方案的案例非常少？？</a:t>
            </a:r>
            <a:endParaRPr kumimoji="1" lang="en-US" altLang="zh-CN" sz="1400" dirty="0">
              <a:solidFill>
                <a:srgbClr val="F08519"/>
              </a:solidFill>
              <a:latin typeface="+mn-ea"/>
            </a:endParaRPr>
          </a:p>
          <a:p>
            <a:endParaRPr kumimoji="1" lang="zh-CN" altLang="en-US" sz="1400" dirty="0">
              <a:solidFill>
                <a:srgbClr val="F08519"/>
              </a:solidFill>
              <a:latin typeface="+mn-ea"/>
            </a:endParaRPr>
          </a:p>
        </p:txBody>
      </p:sp>
    </p:spTree>
    <p:extLst>
      <p:ext uri="{BB962C8B-B14F-4D97-AF65-F5344CB8AC3E}">
        <p14:creationId xmlns:p14="http://schemas.microsoft.com/office/powerpoint/2010/main" val="10021954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95486"/>
            <a:ext cx="7369544" cy="338554"/>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分布式事务解决方案介绍</a:t>
            </a:r>
            <a:r>
              <a:rPr lang="en-US" altLang="zh-CN" sz="1600" b="1" dirty="0">
                <a:solidFill>
                  <a:srgbClr val="F08519"/>
                </a:solidFill>
                <a:latin typeface="微软雅黑" panose="020B0503020204020204" pitchFamily="34" charset="-122"/>
                <a:ea typeface="微软雅黑" panose="020B0503020204020204" pitchFamily="34" charset="-122"/>
              </a:rPr>
              <a:t>—</a:t>
            </a:r>
            <a:r>
              <a:rPr lang="zh-CN" altLang="en-US" sz="1600" b="1" dirty="0">
                <a:solidFill>
                  <a:srgbClr val="F08519"/>
                </a:solidFill>
                <a:latin typeface="Microsoft YaHei" panose="020B0503020204020204" pitchFamily="34" charset="-122"/>
                <a:ea typeface="Microsoft YaHei" panose="020B0503020204020204" pitchFamily="34" charset="-122"/>
              </a:rPr>
              <a:t>补偿事务（</a:t>
            </a:r>
            <a:r>
              <a:rPr lang="en-US" altLang="zh-CN" sz="1600" b="1" dirty="0">
                <a:solidFill>
                  <a:srgbClr val="F08519"/>
                </a:solidFill>
                <a:latin typeface="Microsoft YaHei" panose="020B0503020204020204" pitchFamily="34" charset="-122"/>
                <a:ea typeface="Microsoft YaHei" panose="020B0503020204020204" pitchFamily="34" charset="-122"/>
              </a:rPr>
              <a:t>TCC</a:t>
            </a:r>
            <a:r>
              <a:rPr lang="zh-CN" altLang="en-US" sz="1600" b="1" dirty="0">
                <a:solidFill>
                  <a:srgbClr val="F08519"/>
                </a:solidFill>
                <a:latin typeface="Microsoft YaHei" panose="020B0503020204020204" pitchFamily="34" charset="-122"/>
                <a:ea typeface="Microsoft YaHei" panose="020B0503020204020204" pitchFamily="34" charset="-122"/>
              </a:rPr>
              <a:t>）</a:t>
            </a:r>
            <a:endParaRPr lang="en-US" altLang="zh-CN" sz="1600" b="1" dirty="0">
              <a:solidFill>
                <a:srgbClr val="F08519"/>
              </a:solidFill>
              <a:latin typeface="Microsoft YaHei" panose="020B0503020204020204" pitchFamily="34" charset="-122"/>
              <a:ea typeface="Microsoft YaHei" panose="020B0503020204020204" pitchFamily="34" charset="-122"/>
            </a:endParaRPr>
          </a:p>
        </p:txBody>
      </p:sp>
      <p:sp>
        <p:nvSpPr>
          <p:cNvPr id="4" name="TextBox 3"/>
          <p:cNvSpPr txBox="1"/>
          <p:nvPr/>
        </p:nvSpPr>
        <p:spPr>
          <a:xfrm>
            <a:off x="345728" y="627534"/>
            <a:ext cx="8215370" cy="523220"/>
          </a:xfrm>
          <a:prstGeom prst="rect">
            <a:avLst/>
          </a:prstGeom>
          <a:noFill/>
        </p:spPr>
        <p:txBody>
          <a:bodyPr wrap="square" rtlCol="0">
            <a:spAutoFit/>
          </a:bodyPr>
          <a:lstStyle/>
          <a:p>
            <a:r>
              <a:rPr lang="en-US" altLang="zh-CN" sz="1400" dirty="0">
                <a:solidFill>
                  <a:srgbClr val="F08519"/>
                </a:solidFill>
              </a:rPr>
              <a:t>TCC </a:t>
            </a:r>
            <a:r>
              <a:rPr lang="zh-CN" altLang="en-US" sz="1400" dirty="0">
                <a:solidFill>
                  <a:srgbClr val="F08519"/>
                </a:solidFill>
              </a:rPr>
              <a:t>其实就是采用的补偿机制，其核心思想是：针对每个操作，都要注册一个与其对应的确认和补偿（撤销）操作。它分为三个阶段：</a:t>
            </a:r>
            <a:endParaRPr lang="en-US" altLang="zh-CN" sz="1400" dirty="0">
              <a:solidFill>
                <a:srgbClr val="F08519"/>
              </a:solidFill>
              <a:latin typeface="+mn-ea"/>
            </a:endParaRPr>
          </a:p>
        </p:txBody>
      </p:sp>
      <p:sp>
        <p:nvSpPr>
          <p:cNvPr id="7" name="文本框 6">
            <a:extLst>
              <a:ext uri="{FF2B5EF4-FFF2-40B4-BE49-F238E27FC236}">
                <a16:creationId xmlns:a16="http://schemas.microsoft.com/office/drawing/2014/main" id="{CAAA7927-99F0-894D-8677-F9F4878C4113}"/>
              </a:ext>
            </a:extLst>
          </p:cNvPr>
          <p:cNvSpPr txBox="1"/>
          <p:nvPr/>
        </p:nvSpPr>
        <p:spPr>
          <a:xfrm>
            <a:off x="331448" y="1244248"/>
            <a:ext cx="8489024" cy="2031325"/>
          </a:xfrm>
          <a:prstGeom prst="rect">
            <a:avLst/>
          </a:prstGeom>
          <a:noFill/>
        </p:spPr>
        <p:txBody>
          <a:bodyPr wrap="square" rtlCol="0">
            <a:spAutoFit/>
          </a:bodyPr>
          <a:lstStyle/>
          <a:p>
            <a:r>
              <a:rPr lang="en-US" altLang="zh-CN" sz="1400" dirty="0">
                <a:solidFill>
                  <a:srgbClr val="F08519"/>
                </a:solidFill>
                <a:latin typeface="+mn-ea"/>
              </a:rPr>
              <a:t>Try </a:t>
            </a:r>
            <a:r>
              <a:rPr lang="zh-CN" altLang="en-US" sz="1400" dirty="0">
                <a:solidFill>
                  <a:srgbClr val="F08519"/>
                </a:solidFill>
                <a:latin typeface="+mn-ea"/>
              </a:rPr>
              <a:t>阶段主要是对业务系统做检测及资源预留。</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Confirm </a:t>
            </a:r>
            <a:r>
              <a:rPr lang="zh-CN" altLang="en-US" sz="1400" dirty="0">
                <a:solidFill>
                  <a:srgbClr val="F08519"/>
                </a:solidFill>
                <a:latin typeface="+mn-ea"/>
              </a:rPr>
              <a:t>阶段主要是对业务系统做确认提交，</a:t>
            </a:r>
            <a:r>
              <a:rPr lang="en-US" altLang="zh-CN" sz="1400" dirty="0">
                <a:solidFill>
                  <a:srgbClr val="F08519"/>
                </a:solidFill>
                <a:latin typeface="+mn-ea"/>
              </a:rPr>
              <a:t>Try</a:t>
            </a:r>
            <a:r>
              <a:rPr lang="zh-CN" altLang="en-US" sz="1400" dirty="0">
                <a:solidFill>
                  <a:srgbClr val="F08519"/>
                </a:solidFill>
                <a:latin typeface="+mn-ea"/>
              </a:rPr>
              <a:t>阶段执行成功并开始执行 </a:t>
            </a:r>
            <a:r>
              <a:rPr lang="en-US" altLang="zh-CN" sz="1400" dirty="0">
                <a:solidFill>
                  <a:srgbClr val="F08519"/>
                </a:solidFill>
                <a:latin typeface="+mn-ea"/>
              </a:rPr>
              <a:t>Confirm</a:t>
            </a:r>
            <a:r>
              <a:rPr lang="zh-CN" altLang="en-US" sz="1400" dirty="0">
                <a:solidFill>
                  <a:srgbClr val="F08519"/>
                </a:solidFill>
                <a:latin typeface="+mn-ea"/>
              </a:rPr>
              <a:t>阶段时，默认 </a:t>
            </a:r>
            <a:r>
              <a:rPr lang="en-US" altLang="zh-CN" sz="1400" dirty="0">
                <a:solidFill>
                  <a:srgbClr val="F08519"/>
                </a:solidFill>
                <a:latin typeface="+mn-ea"/>
              </a:rPr>
              <a:t>Confirm</a:t>
            </a:r>
            <a:r>
              <a:rPr lang="zh-CN" altLang="en-US" sz="1400" dirty="0">
                <a:solidFill>
                  <a:srgbClr val="F08519"/>
                </a:solidFill>
                <a:latin typeface="+mn-ea"/>
              </a:rPr>
              <a:t>阶段是不会出错的。即：只要</a:t>
            </a:r>
            <a:r>
              <a:rPr lang="en-US" altLang="zh-CN" sz="1400" dirty="0">
                <a:solidFill>
                  <a:srgbClr val="F08519"/>
                </a:solidFill>
                <a:latin typeface="+mn-ea"/>
              </a:rPr>
              <a:t>Try</a:t>
            </a:r>
            <a:r>
              <a:rPr lang="zh-CN" altLang="en-US" sz="1400" dirty="0">
                <a:solidFill>
                  <a:srgbClr val="F08519"/>
                </a:solidFill>
                <a:latin typeface="+mn-ea"/>
              </a:rPr>
              <a:t>成功，</a:t>
            </a:r>
            <a:r>
              <a:rPr lang="en-US" altLang="zh-CN" sz="1400" dirty="0">
                <a:solidFill>
                  <a:srgbClr val="F08519"/>
                </a:solidFill>
                <a:latin typeface="+mn-ea"/>
              </a:rPr>
              <a:t>Confirm</a:t>
            </a:r>
            <a:r>
              <a:rPr lang="zh-CN" altLang="en-US" sz="1400" dirty="0">
                <a:solidFill>
                  <a:srgbClr val="F08519"/>
                </a:solidFill>
                <a:latin typeface="+mn-ea"/>
              </a:rPr>
              <a:t>一定成功。</a:t>
            </a:r>
            <a:endParaRPr lang="en-US" altLang="zh-CN" sz="1400" dirty="0">
              <a:solidFill>
                <a:srgbClr val="F08519"/>
              </a:solidFill>
              <a:latin typeface="+mn-ea"/>
            </a:endParaRPr>
          </a:p>
          <a:p>
            <a:endParaRPr lang="zh-CN" altLang="en-US" sz="1400" dirty="0">
              <a:solidFill>
                <a:srgbClr val="F08519"/>
              </a:solidFill>
              <a:latin typeface="+mn-ea"/>
            </a:endParaRPr>
          </a:p>
          <a:p>
            <a:r>
              <a:rPr lang="en-US" altLang="zh-CN" sz="1400" dirty="0">
                <a:solidFill>
                  <a:srgbClr val="F08519"/>
                </a:solidFill>
                <a:latin typeface="+mn-ea"/>
              </a:rPr>
              <a:t>Cancel </a:t>
            </a:r>
            <a:r>
              <a:rPr lang="zh-CN" altLang="en-US" sz="1400" dirty="0">
                <a:solidFill>
                  <a:srgbClr val="F08519"/>
                </a:solidFill>
                <a:latin typeface="+mn-ea"/>
              </a:rPr>
              <a:t>阶段主要是在业务执行错误，需要回滚的状态下执行的业务取消，预留资源释放。</a:t>
            </a:r>
            <a:endParaRPr lang="en-US" altLang="zh-CN" sz="1400" dirty="0">
              <a:solidFill>
                <a:srgbClr val="F08519"/>
              </a:solidFill>
              <a:latin typeface="+mn-ea"/>
            </a:endParaRPr>
          </a:p>
          <a:p>
            <a:endParaRPr lang="en-US" altLang="zh-CN" sz="1400" dirty="0">
              <a:solidFill>
                <a:srgbClr val="F08519"/>
              </a:solidFill>
              <a:latin typeface="+mn-ea"/>
            </a:endParaRPr>
          </a:p>
          <a:p>
            <a:r>
              <a:rPr lang="en-US" altLang="zh-CN" sz="1400" dirty="0">
                <a:solidFill>
                  <a:srgbClr val="F08519"/>
                </a:solidFill>
              </a:rPr>
              <a:t>TCC</a:t>
            </a:r>
            <a:r>
              <a:rPr lang="zh-CN" altLang="en-US" sz="1400" dirty="0">
                <a:solidFill>
                  <a:srgbClr val="F08519"/>
                </a:solidFill>
              </a:rPr>
              <a:t>属于</a:t>
            </a:r>
            <a:r>
              <a:rPr lang="zh-CN" altLang="en-US" sz="1400" b="1" dirty="0">
                <a:solidFill>
                  <a:srgbClr val="F08519"/>
                </a:solidFill>
              </a:rPr>
              <a:t>应用层</a:t>
            </a:r>
            <a:r>
              <a:rPr lang="zh-CN" altLang="en-US" sz="1400" dirty="0">
                <a:solidFill>
                  <a:srgbClr val="F08519"/>
                </a:solidFill>
              </a:rPr>
              <a:t>的一种补偿方式，所以需要程序员在实现的时候多写很多补偿的代码，在一些场景中，一些业务流程可能用</a:t>
            </a:r>
            <a:r>
              <a:rPr lang="en-US" altLang="zh-CN" sz="1400" dirty="0">
                <a:solidFill>
                  <a:srgbClr val="F08519"/>
                </a:solidFill>
              </a:rPr>
              <a:t>TCC</a:t>
            </a:r>
            <a:r>
              <a:rPr lang="zh-CN" altLang="en-US" sz="1400" dirty="0">
                <a:solidFill>
                  <a:srgbClr val="F08519"/>
                </a:solidFill>
              </a:rPr>
              <a:t>不太好定义及处理。</a:t>
            </a:r>
            <a:r>
              <a:rPr lang="zh-CN" altLang="en-US" sz="1400" b="1" dirty="0">
                <a:solidFill>
                  <a:srgbClr val="F08519"/>
                </a:solidFill>
              </a:rPr>
              <a:t>所以需要将业务无关流程等定义剥离开来，形成</a:t>
            </a:r>
            <a:r>
              <a:rPr lang="en-US" altLang="zh-CN" sz="1400" b="1" dirty="0">
                <a:solidFill>
                  <a:srgbClr val="F08519"/>
                </a:solidFill>
              </a:rPr>
              <a:t>TCC</a:t>
            </a:r>
            <a:r>
              <a:rPr lang="zh-CN" altLang="en-US" sz="1400" b="1" dirty="0">
                <a:solidFill>
                  <a:srgbClr val="F08519"/>
                </a:solidFill>
              </a:rPr>
              <a:t>框架。</a:t>
            </a:r>
            <a:endParaRPr lang="zh-CN" altLang="en-US" sz="1400" b="1" dirty="0">
              <a:solidFill>
                <a:srgbClr val="F08519"/>
              </a:solidFill>
              <a:latin typeface="+mn-ea"/>
            </a:endParaRPr>
          </a:p>
        </p:txBody>
      </p:sp>
    </p:spTree>
    <p:extLst>
      <p:ext uri="{BB962C8B-B14F-4D97-AF65-F5344CB8AC3E}">
        <p14:creationId xmlns:p14="http://schemas.microsoft.com/office/powerpoint/2010/main" val="316393990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95486"/>
            <a:ext cx="7369544" cy="338554"/>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分布式事务解决方案介绍</a:t>
            </a:r>
            <a:r>
              <a:rPr lang="en-US" altLang="zh-CN" sz="1600" b="1" dirty="0">
                <a:solidFill>
                  <a:srgbClr val="F08519"/>
                </a:solidFill>
                <a:latin typeface="微软雅黑" panose="020B0503020204020204" pitchFamily="34" charset="-122"/>
                <a:ea typeface="微软雅黑" panose="020B0503020204020204" pitchFamily="34" charset="-122"/>
              </a:rPr>
              <a:t>—</a:t>
            </a:r>
            <a:r>
              <a:rPr lang="en-US" altLang="zh-CN" sz="1600" b="1" dirty="0">
                <a:solidFill>
                  <a:srgbClr val="F08519"/>
                </a:solidFill>
                <a:latin typeface="Microsoft YaHei" panose="020B0503020204020204" pitchFamily="34" charset="-122"/>
                <a:ea typeface="Microsoft YaHei" panose="020B0503020204020204" pitchFamily="34" charset="-122"/>
              </a:rPr>
              <a:t>MQ</a:t>
            </a:r>
            <a:r>
              <a:rPr lang="zh-CN" altLang="en-US" sz="1600" b="1" dirty="0">
                <a:solidFill>
                  <a:srgbClr val="F08519"/>
                </a:solidFill>
                <a:latin typeface="Microsoft YaHei" panose="020B0503020204020204" pitchFamily="34" charset="-122"/>
                <a:ea typeface="Microsoft YaHei" panose="020B0503020204020204" pitchFamily="34" charset="-122"/>
              </a:rPr>
              <a:t>事务消息</a:t>
            </a:r>
            <a:endParaRPr lang="en-US" altLang="zh-CN" sz="1600" b="1" dirty="0">
              <a:solidFill>
                <a:srgbClr val="F08519"/>
              </a:solidFill>
              <a:latin typeface="Microsoft YaHei" panose="020B0503020204020204" pitchFamily="34" charset="-122"/>
              <a:ea typeface="Microsoft YaHei" panose="020B0503020204020204" pitchFamily="34" charset="-122"/>
            </a:endParaRPr>
          </a:p>
        </p:txBody>
      </p:sp>
      <p:sp>
        <p:nvSpPr>
          <p:cNvPr id="4" name="TextBox 3"/>
          <p:cNvSpPr txBox="1"/>
          <p:nvPr/>
        </p:nvSpPr>
        <p:spPr>
          <a:xfrm>
            <a:off x="345728" y="627534"/>
            <a:ext cx="8215370" cy="307777"/>
          </a:xfrm>
          <a:prstGeom prst="rect">
            <a:avLst/>
          </a:prstGeom>
          <a:noFill/>
        </p:spPr>
        <p:txBody>
          <a:bodyPr wrap="square" rtlCol="0">
            <a:spAutoFit/>
          </a:bodyPr>
          <a:lstStyle/>
          <a:p>
            <a:r>
              <a:rPr lang="en-US" altLang="zh-CN" sz="1400" dirty="0">
                <a:solidFill>
                  <a:srgbClr val="F08519"/>
                </a:solidFill>
              </a:rPr>
              <a:t>MQ</a:t>
            </a:r>
            <a:r>
              <a:rPr lang="zh-CN" altLang="en-US" sz="1400" dirty="0">
                <a:solidFill>
                  <a:srgbClr val="F08519"/>
                </a:solidFill>
              </a:rPr>
              <a:t>事务消息采用的方式也是类似两段式提交。</a:t>
            </a:r>
            <a:r>
              <a:rPr lang="zh-CN" altLang="en-US" sz="1400" dirty="0">
                <a:solidFill>
                  <a:srgbClr val="F08519"/>
                </a:solidFill>
                <a:latin typeface="+mn-ea"/>
              </a:rPr>
              <a:t>以</a:t>
            </a:r>
            <a:r>
              <a:rPr lang="en-US" altLang="zh-CN" sz="1400" dirty="0" err="1">
                <a:solidFill>
                  <a:srgbClr val="F08519"/>
                </a:solidFill>
                <a:latin typeface="+mn-ea"/>
              </a:rPr>
              <a:t>RocketMQ</a:t>
            </a:r>
            <a:r>
              <a:rPr lang="zh-CN" altLang="en-US" sz="1400" dirty="0">
                <a:solidFill>
                  <a:srgbClr val="F08519"/>
                </a:solidFill>
                <a:latin typeface="+mn-ea"/>
              </a:rPr>
              <a:t>中间件为例，大致思路为：</a:t>
            </a:r>
            <a:endParaRPr lang="en-US" altLang="zh-CN" sz="1400" dirty="0">
              <a:solidFill>
                <a:srgbClr val="F08519"/>
              </a:solidFill>
            </a:endParaRPr>
          </a:p>
        </p:txBody>
      </p:sp>
      <p:sp>
        <p:nvSpPr>
          <p:cNvPr id="7" name="文本框 6">
            <a:extLst>
              <a:ext uri="{FF2B5EF4-FFF2-40B4-BE49-F238E27FC236}">
                <a16:creationId xmlns:a16="http://schemas.microsoft.com/office/drawing/2014/main" id="{CAAA7927-99F0-894D-8677-F9F4878C4113}"/>
              </a:ext>
            </a:extLst>
          </p:cNvPr>
          <p:cNvSpPr txBox="1"/>
          <p:nvPr/>
        </p:nvSpPr>
        <p:spPr>
          <a:xfrm>
            <a:off x="345728" y="969192"/>
            <a:ext cx="8489024" cy="1600438"/>
          </a:xfrm>
          <a:prstGeom prst="rect">
            <a:avLst/>
          </a:prstGeom>
          <a:noFill/>
        </p:spPr>
        <p:txBody>
          <a:bodyPr wrap="square" rtlCol="0">
            <a:spAutoFit/>
          </a:bodyPr>
          <a:lstStyle/>
          <a:p>
            <a:r>
              <a:rPr lang="zh-CN" altLang="en-US" sz="1400" dirty="0">
                <a:solidFill>
                  <a:srgbClr val="F08519"/>
                </a:solidFill>
                <a:latin typeface="+mn-ea"/>
              </a:rPr>
              <a:t>第一阶段</a:t>
            </a:r>
            <a:r>
              <a:rPr lang="en-US" altLang="zh-CN" sz="1400" dirty="0">
                <a:solidFill>
                  <a:srgbClr val="F08519"/>
                </a:solidFill>
                <a:latin typeface="+mn-ea"/>
              </a:rPr>
              <a:t>Prepared</a:t>
            </a:r>
            <a:r>
              <a:rPr lang="zh-CN" altLang="en-US" sz="1400" dirty="0">
                <a:solidFill>
                  <a:srgbClr val="F08519"/>
                </a:solidFill>
                <a:latin typeface="+mn-ea"/>
              </a:rPr>
              <a:t>消息，会拿到消息的地址。</a:t>
            </a:r>
            <a:br>
              <a:rPr lang="zh-CN" altLang="en-US" sz="1400" dirty="0">
                <a:solidFill>
                  <a:srgbClr val="F08519"/>
                </a:solidFill>
                <a:latin typeface="+mn-ea"/>
              </a:rPr>
            </a:br>
            <a:r>
              <a:rPr lang="zh-CN" altLang="en-US" sz="1400" dirty="0">
                <a:solidFill>
                  <a:srgbClr val="F08519"/>
                </a:solidFill>
                <a:latin typeface="+mn-ea"/>
              </a:rPr>
              <a:t>第二阶段执行本地事务，第三阶段通过第一阶段拿到的地址去访问消息，并修改状态。</a:t>
            </a:r>
            <a:endParaRPr lang="en-US" altLang="zh-CN" sz="1400" dirty="0">
              <a:solidFill>
                <a:srgbClr val="F08519"/>
              </a:solidFill>
              <a:latin typeface="+mn-ea"/>
            </a:endParaRPr>
          </a:p>
          <a:p>
            <a:endParaRPr lang="zh-CN" altLang="en-US" sz="1400" dirty="0">
              <a:solidFill>
                <a:srgbClr val="F08519"/>
              </a:solidFill>
              <a:latin typeface="+mn-ea"/>
            </a:endParaRPr>
          </a:p>
          <a:p>
            <a:r>
              <a:rPr lang="zh-CN" altLang="en-US" sz="1400" dirty="0">
                <a:solidFill>
                  <a:srgbClr val="F08519"/>
                </a:solidFill>
                <a:latin typeface="+mn-ea"/>
              </a:rPr>
              <a:t>也就是说在业务方法内要想消息队列提交两次请求，一次发送消息和一次确认消息。如果确认消息发送失败了</a:t>
            </a:r>
            <a:r>
              <a:rPr lang="en-US" altLang="zh-CN" sz="1400" dirty="0" err="1">
                <a:solidFill>
                  <a:srgbClr val="F08519"/>
                </a:solidFill>
                <a:latin typeface="+mn-ea"/>
              </a:rPr>
              <a:t>RocketMQ</a:t>
            </a:r>
            <a:r>
              <a:rPr lang="zh-CN" altLang="en-US" sz="1400" dirty="0">
                <a:solidFill>
                  <a:srgbClr val="F08519"/>
                </a:solidFill>
                <a:latin typeface="+mn-ea"/>
              </a:rPr>
              <a:t>会定期扫描消息集群中的事务消息，这时候发现了</a:t>
            </a:r>
            <a:r>
              <a:rPr lang="en-US" altLang="zh-CN" sz="1400" dirty="0">
                <a:solidFill>
                  <a:srgbClr val="F08519"/>
                </a:solidFill>
                <a:latin typeface="+mn-ea"/>
              </a:rPr>
              <a:t>Prepared</a:t>
            </a:r>
            <a:r>
              <a:rPr lang="zh-CN" altLang="en-US" sz="1400" dirty="0">
                <a:solidFill>
                  <a:srgbClr val="F08519"/>
                </a:solidFill>
                <a:latin typeface="+mn-ea"/>
              </a:rPr>
              <a:t>消息，它会向消息发送者确认，所以生产方需要实现一个</a:t>
            </a:r>
            <a:r>
              <a:rPr lang="en-US" altLang="zh-CN" sz="1400" dirty="0">
                <a:solidFill>
                  <a:srgbClr val="F08519"/>
                </a:solidFill>
                <a:latin typeface="+mn-ea"/>
              </a:rPr>
              <a:t>check</a:t>
            </a:r>
            <a:r>
              <a:rPr lang="zh-CN" altLang="en-US" sz="1400" dirty="0">
                <a:solidFill>
                  <a:srgbClr val="F08519"/>
                </a:solidFill>
                <a:latin typeface="+mn-ea"/>
              </a:rPr>
              <a:t>接口，</a:t>
            </a:r>
            <a:r>
              <a:rPr lang="en-US" altLang="zh-CN" sz="1400" dirty="0" err="1">
                <a:solidFill>
                  <a:srgbClr val="F08519"/>
                </a:solidFill>
                <a:latin typeface="+mn-ea"/>
              </a:rPr>
              <a:t>RocketMQ</a:t>
            </a:r>
            <a:r>
              <a:rPr lang="zh-CN" altLang="en-US" sz="1400" dirty="0">
                <a:solidFill>
                  <a:srgbClr val="F08519"/>
                </a:solidFill>
                <a:latin typeface="+mn-ea"/>
              </a:rPr>
              <a:t>会根据发送端设置的策略来决定是回滚还是继续发送确认消息。这样就保证了消息发送与本地事务同时成功或同时失败。</a:t>
            </a:r>
          </a:p>
        </p:txBody>
      </p:sp>
      <p:pic>
        <p:nvPicPr>
          <p:cNvPr id="2" name="图片 1">
            <a:extLst>
              <a:ext uri="{FF2B5EF4-FFF2-40B4-BE49-F238E27FC236}">
                <a16:creationId xmlns:a16="http://schemas.microsoft.com/office/drawing/2014/main" id="{74F30668-C472-8843-AF59-D89BFE51D20B}"/>
              </a:ext>
            </a:extLst>
          </p:cNvPr>
          <p:cNvPicPr>
            <a:picLocks noChangeAspect="1"/>
          </p:cNvPicPr>
          <p:nvPr/>
        </p:nvPicPr>
        <p:blipFill>
          <a:blip r:embed="rId2"/>
          <a:stretch>
            <a:fillRect/>
          </a:stretch>
        </p:blipFill>
        <p:spPr>
          <a:xfrm>
            <a:off x="461276" y="2692753"/>
            <a:ext cx="3962400" cy="2095500"/>
          </a:xfrm>
          <a:prstGeom prst="rect">
            <a:avLst/>
          </a:prstGeom>
        </p:spPr>
      </p:pic>
      <p:sp>
        <p:nvSpPr>
          <p:cNvPr id="5" name="文本框 4">
            <a:extLst>
              <a:ext uri="{FF2B5EF4-FFF2-40B4-BE49-F238E27FC236}">
                <a16:creationId xmlns:a16="http://schemas.microsoft.com/office/drawing/2014/main" id="{D6FDE575-6CB4-C745-970B-1B325850E170}"/>
              </a:ext>
            </a:extLst>
          </p:cNvPr>
          <p:cNvSpPr txBox="1"/>
          <p:nvPr/>
        </p:nvSpPr>
        <p:spPr>
          <a:xfrm>
            <a:off x="4572001" y="3219822"/>
            <a:ext cx="4572000" cy="1169551"/>
          </a:xfrm>
          <a:prstGeom prst="rect">
            <a:avLst/>
          </a:prstGeom>
          <a:noFill/>
        </p:spPr>
        <p:txBody>
          <a:bodyPr wrap="square" rtlCol="0">
            <a:spAutoFit/>
          </a:bodyPr>
          <a:lstStyle/>
          <a:p>
            <a:r>
              <a:rPr kumimoji="1" lang="zh-CN" altLang="en-US" sz="1400" dirty="0">
                <a:solidFill>
                  <a:srgbClr val="F08519"/>
                </a:solidFill>
                <a:latin typeface="+mn-ea"/>
              </a:rPr>
              <a:t>若消费方一直重试消费失败，那么数据一致性可能会被破坏。</a:t>
            </a:r>
            <a:endParaRPr kumimoji="1" lang="en-US" altLang="zh-CN" sz="1400" dirty="0">
              <a:solidFill>
                <a:srgbClr val="F08519"/>
              </a:solidFill>
              <a:latin typeface="+mn-ea"/>
            </a:endParaRPr>
          </a:p>
          <a:p>
            <a:endParaRPr kumimoji="1" lang="en-US" altLang="zh-CN" sz="1400" dirty="0">
              <a:solidFill>
                <a:srgbClr val="F08519"/>
              </a:solidFill>
              <a:latin typeface="+mn-ea"/>
            </a:endParaRPr>
          </a:p>
          <a:p>
            <a:r>
              <a:rPr kumimoji="1" lang="en-US" altLang="zh-CN" sz="1400" dirty="0" err="1">
                <a:solidFill>
                  <a:srgbClr val="F08519"/>
                </a:solidFill>
                <a:latin typeface="+mn-ea"/>
              </a:rPr>
              <a:t>RocketMQ</a:t>
            </a:r>
            <a:r>
              <a:rPr kumimoji="1" lang="zh-CN" altLang="en-US" sz="1400" dirty="0">
                <a:solidFill>
                  <a:srgbClr val="F08519"/>
                </a:solidFill>
                <a:latin typeface="+mn-ea"/>
              </a:rPr>
              <a:t>中间件方案牺牲了一致性，实现了最终一致性，与数据库解耦，极大的提高了系统的可用性。</a:t>
            </a:r>
          </a:p>
        </p:txBody>
      </p:sp>
    </p:spTree>
    <p:extLst>
      <p:ext uri="{BB962C8B-B14F-4D97-AF65-F5344CB8AC3E}">
        <p14:creationId xmlns:p14="http://schemas.microsoft.com/office/powerpoint/2010/main" val="290595151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5728" y="195486"/>
            <a:ext cx="7369544" cy="338554"/>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分布式事务解决方案介绍</a:t>
            </a:r>
            <a:r>
              <a:rPr lang="en-US" altLang="zh-CN" sz="1600" b="1" dirty="0">
                <a:solidFill>
                  <a:srgbClr val="F08519"/>
                </a:solidFill>
                <a:latin typeface="微软雅黑" panose="020B0503020204020204" pitchFamily="34" charset="-122"/>
                <a:ea typeface="微软雅黑" panose="020B0503020204020204" pitchFamily="34" charset="-122"/>
              </a:rPr>
              <a:t>—</a:t>
            </a:r>
            <a:r>
              <a:rPr lang="zh-CN" altLang="en-US" sz="1600" b="1" dirty="0">
                <a:solidFill>
                  <a:srgbClr val="F08519"/>
                </a:solidFill>
                <a:latin typeface="Microsoft YaHei" panose="020B0503020204020204" pitchFamily="34" charset="-122"/>
                <a:ea typeface="Microsoft YaHei" panose="020B0503020204020204" pitchFamily="34" charset="-122"/>
              </a:rPr>
              <a:t>基于阿里分布式数据库中间件</a:t>
            </a:r>
            <a:r>
              <a:rPr lang="en-US" altLang="zh-CN" sz="1600" b="1" dirty="0">
                <a:solidFill>
                  <a:srgbClr val="F08519"/>
                </a:solidFill>
                <a:latin typeface="Microsoft YaHei" panose="020B0503020204020204" pitchFamily="34" charset="-122"/>
                <a:ea typeface="Microsoft YaHei" panose="020B0503020204020204" pitchFamily="34" charset="-122"/>
              </a:rPr>
              <a:t>GTS</a:t>
            </a:r>
          </a:p>
        </p:txBody>
      </p:sp>
      <p:sp>
        <p:nvSpPr>
          <p:cNvPr id="4" name="TextBox 3"/>
          <p:cNvSpPr txBox="1"/>
          <p:nvPr/>
        </p:nvSpPr>
        <p:spPr>
          <a:xfrm>
            <a:off x="345728" y="627534"/>
            <a:ext cx="8215370" cy="307777"/>
          </a:xfrm>
          <a:prstGeom prst="rect">
            <a:avLst/>
          </a:prstGeom>
          <a:noFill/>
        </p:spPr>
        <p:txBody>
          <a:bodyPr wrap="square" rtlCol="0">
            <a:spAutoFit/>
          </a:bodyPr>
          <a:lstStyle/>
          <a:p>
            <a:r>
              <a:rPr lang="zh-CN" altLang="en-US" sz="1400" dirty="0">
                <a:solidFill>
                  <a:srgbClr val="F08519"/>
                </a:solidFill>
              </a:rPr>
              <a:t>此处略。。。</a:t>
            </a:r>
            <a:endParaRPr lang="en-US" altLang="zh-CN" sz="1400" dirty="0">
              <a:solidFill>
                <a:srgbClr val="F08519"/>
              </a:solidFill>
            </a:endParaRPr>
          </a:p>
        </p:txBody>
      </p:sp>
      <p:sp>
        <p:nvSpPr>
          <p:cNvPr id="8" name="TextBox 3">
            <a:extLst>
              <a:ext uri="{FF2B5EF4-FFF2-40B4-BE49-F238E27FC236}">
                <a16:creationId xmlns:a16="http://schemas.microsoft.com/office/drawing/2014/main" id="{8EBE4769-D652-C34B-8E4E-C16B3C12EAA6}"/>
              </a:ext>
            </a:extLst>
          </p:cNvPr>
          <p:cNvSpPr txBox="1"/>
          <p:nvPr/>
        </p:nvSpPr>
        <p:spPr>
          <a:xfrm>
            <a:off x="331529" y="1923678"/>
            <a:ext cx="7369544" cy="338554"/>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分布式事务解决方案介绍</a:t>
            </a:r>
            <a:r>
              <a:rPr lang="en-US" altLang="zh-CN" sz="1600" b="1" dirty="0">
                <a:solidFill>
                  <a:srgbClr val="F08519"/>
                </a:solidFill>
                <a:latin typeface="微软雅黑" panose="020B0503020204020204" pitchFamily="34" charset="-122"/>
                <a:ea typeface="微软雅黑" panose="020B0503020204020204" pitchFamily="34" charset="-122"/>
              </a:rPr>
              <a:t>—</a:t>
            </a:r>
            <a:r>
              <a:rPr lang="zh-CN" altLang="en-US" sz="1600" b="1" dirty="0">
                <a:solidFill>
                  <a:srgbClr val="F08519"/>
                </a:solidFill>
                <a:latin typeface="Microsoft YaHei" panose="020B0503020204020204" pitchFamily="34" charset="-122"/>
                <a:ea typeface="Microsoft YaHei" panose="020B0503020204020204" pitchFamily="34" charset="-122"/>
              </a:rPr>
              <a:t>阿里开源框架</a:t>
            </a:r>
            <a:r>
              <a:rPr lang="en-US" altLang="zh-CN" sz="1600" b="1" dirty="0" err="1">
                <a:solidFill>
                  <a:srgbClr val="F08519"/>
                </a:solidFill>
                <a:latin typeface="Microsoft YaHei" panose="020B0503020204020204" pitchFamily="34" charset="-122"/>
                <a:ea typeface="Microsoft YaHei" panose="020B0503020204020204" pitchFamily="34" charset="-122"/>
              </a:rPr>
              <a:t>Fescar</a:t>
            </a:r>
            <a:r>
              <a:rPr lang="zh-CN" altLang="en-US" sz="1600" b="1" dirty="0">
                <a:solidFill>
                  <a:srgbClr val="F08519"/>
                </a:solidFill>
                <a:latin typeface="Microsoft YaHei" panose="020B0503020204020204" pitchFamily="34" charset="-122"/>
                <a:ea typeface="Microsoft YaHei" panose="020B0503020204020204" pitchFamily="34" charset="-122"/>
              </a:rPr>
              <a:t>（</a:t>
            </a:r>
            <a:r>
              <a:rPr lang="en-US" altLang="zh-CN" sz="1600" b="1" dirty="0" err="1">
                <a:solidFill>
                  <a:srgbClr val="F08519"/>
                </a:solidFill>
                <a:latin typeface="Microsoft YaHei" panose="020B0503020204020204" pitchFamily="34" charset="-122"/>
                <a:ea typeface="Microsoft YaHei" panose="020B0503020204020204" pitchFamily="34" charset="-122"/>
              </a:rPr>
              <a:t>Seata</a:t>
            </a:r>
            <a:r>
              <a:rPr lang="zh-CN" altLang="en-US" sz="1600" b="1" dirty="0">
                <a:solidFill>
                  <a:srgbClr val="F08519"/>
                </a:solidFill>
                <a:latin typeface="Microsoft YaHei" panose="020B0503020204020204" pitchFamily="34" charset="-122"/>
                <a:ea typeface="Microsoft YaHei" panose="020B0503020204020204" pitchFamily="34" charset="-122"/>
              </a:rPr>
              <a:t>）</a:t>
            </a:r>
            <a:endParaRPr lang="en-US" altLang="zh-CN" sz="1600" b="1" dirty="0">
              <a:solidFill>
                <a:srgbClr val="F08519"/>
              </a:solidFill>
              <a:latin typeface="Microsoft YaHei" panose="020B0503020204020204" pitchFamily="34" charset="-122"/>
              <a:ea typeface="Microsoft YaHei" panose="020B0503020204020204" pitchFamily="34" charset="-122"/>
            </a:endParaRPr>
          </a:p>
        </p:txBody>
      </p:sp>
      <p:sp>
        <p:nvSpPr>
          <p:cNvPr id="9" name="TextBox 3">
            <a:extLst>
              <a:ext uri="{FF2B5EF4-FFF2-40B4-BE49-F238E27FC236}">
                <a16:creationId xmlns:a16="http://schemas.microsoft.com/office/drawing/2014/main" id="{DB5F2BBF-F5DC-0B4C-AF1C-D606140427A8}"/>
              </a:ext>
            </a:extLst>
          </p:cNvPr>
          <p:cNvSpPr txBox="1"/>
          <p:nvPr/>
        </p:nvSpPr>
        <p:spPr>
          <a:xfrm>
            <a:off x="251520" y="2499742"/>
            <a:ext cx="8215370" cy="307777"/>
          </a:xfrm>
          <a:prstGeom prst="rect">
            <a:avLst/>
          </a:prstGeom>
          <a:noFill/>
        </p:spPr>
        <p:txBody>
          <a:bodyPr wrap="square" rtlCol="0">
            <a:spAutoFit/>
          </a:bodyPr>
          <a:lstStyle/>
          <a:p>
            <a:r>
              <a:rPr lang="zh-CN" altLang="en-US" sz="1400" dirty="0">
                <a:solidFill>
                  <a:srgbClr val="F08519"/>
                </a:solidFill>
              </a:rPr>
              <a:t>此处略。。。</a:t>
            </a:r>
            <a:endParaRPr lang="en-US" altLang="zh-CN" sz="1400" dirty="0">
              <a:solidFill>
                <a:srgbClr val="F08519"/>
              </a:solidFill>
            </a:endParaRPr>
          </a:p>
        </p:txBody>
      </p:sp>
    </p:spTree>
    <p:extLst>
      <p:ext uri="{BB962C8B-B14F-4D97-AF65-F5344CB8AC3E}">
        <p14:creationId xmlns:p14="http://schemas.microsoft.com/office/powerpoint/2010/main" val="2269209983"/>
      </p:ext>
    </p:extLst>
  </p:cSld>
  <p:clrMapOvr>
    <a:masterClrMapping/>
  </p:clrMapOvr>
  <p:transition spd="slow">
    <p:cove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1227</Words>
  <Application>Microsoft Office PowerPoint</Application>
  <PresentationFormat>全屏显示(16:9)</PresentationFormat>
  <Paragraphs>82</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Microsoft YaHei</vt:lpstr>
      <vt:lpstr>Microsoft 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513</cp:revision>
  <dcterms:created xsi:type="dcterms:W3CDTF">2016-01-18T11:25:00Z</dcterms:created>
  <dcterms:modified xsi:type="dcterms:W3CDTF">2019-06-13T07:13:13Z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