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6" r:id="rId1"/>
    <p:sldMasterId id="2147483708" r:id="rId2"/>
  </p:sldMasterIdLst>
  <p:notesMasterIdLst>
    <p:notesMasterId r:id="rId12"/>
  </p:notesMasterIdLst>
  <p:sldIdLst>
    <p:sldId id="273" r:id="rId3"/>
    <p:sldId id="257" r:id="rId4"/>
    <p:sldId id="258" r:id="rId5"/>
    <p:sldId id="262" r:id="rId6"/>
    <p:sldId id="295" r:id="rId7"/>
    <p:sldId id="259" r:id="rId8"/>
    <p:sldId id="260" r:id="rId9"/>
    <p:sldId id="261" r:id="rId10"/>
    <p:sldId id="272" r:id="rId1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633"/>
  </p:normalViewPr>
  <p:slideViewPr>
    <p:cSldViewPr showGuides="1">
      <p:cViewPr varScale="1">
        <p:scale>
          <a:sx n="79" d="100"/>
          <a:sy n="79" d="100"/>
        </p:scale>
        <p:origin x="54" y="702"/>
      </p:cViewPr>
      <p:guideLst>
        <p:guide orient="horz" pos="21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8E2157-96F2-4021-A78F-4DC6ED6033B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D255C1-5898-4014-A5D5-9DCAA4EC4A0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35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D255C1-5898-4014-A5D5-9DCAA4EC4A0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56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D255C1-5898-4014-A5D5-9DCAA4EC4A0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0090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8B883E-51DA-49BD-B64B-4C405B59ACB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747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8B883E-51DA-49BD-B64B-4C405B59ACB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510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8B883E-51DA-49BD-B64B-4C405B59ACB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008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8B883E-51DA-49BD-B64B-4C405B59ACB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010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8B883E-51DA-49BD-B64B-4C405B59ACB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795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8B883E-51DA-49BD-B64B-4C405B59ACB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402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8B883E-51DA-49BD-B64B-4C405B59ACB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7116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8B883E-51DA-49BD-B64B-4C405B59ACB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43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D255C1-5898-4014-A5D5-9DCAA4EC4A0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247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8B883E-51DA-49BD-B64B-4C405B59ACB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404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8B883E-51DA-49BD-B64B-4C405B59ACB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9228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8B883E-51DA-49BD-B64B-4C405B59ACB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02619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D255C1-5898-4014-A5D5-9DCAA4EC4A0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04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D255C1-5898-4014-A5D5-9DCAA4EC4A0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50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D255C1-5898-4014-A5D5-9DCAA4EC4A0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29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D255C1-5898-4014-A5D5-9DCAA4EC4A0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5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D255C1-5898-4014-A5D5-9DCAA4EC4A0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39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D255C1-5898-4014-A5D5-9DCAA4EC4A0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54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D255C1-5898-4014-A5D5-9DCAA4EC4A0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74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8B883E-51DA-49BD-B64B-4C405B59ACB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7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8B883E-51DA-49BD-B64B-4C405B59ACB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88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xxl-job-admin" TargetMode="External"/><Relationship Id="rId2" Type="http://schemas.openxmlformats.org/officeDocument/2006/relationships/hyperlink" Target="http://www.xuxueli.com/xxl-job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74"/>
          <p:cNvSpPr txBox="1"/>
          <p:nvPr/>
        </p:nvSpPr>
        <p:spPr>
          <a:xfrm>
            <a:off x="3203577" y="3141665"/>
            <a:ext cx="8569325" cy="1223963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eaLnBrk="1" fontAlgn="auto" hangingPunct="1">
              <a:defRPr/>
            </a:pPr>
            <a:r>
              <a:rPr lang="zh-CN" altLang="en-US" sz="3600" b="1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任务调度平台</a:t>
            </a:r>
            <a:r>
              <a:rPr lang="en-US" altLang="zh-CN" sz="3600" b="1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XXL-JOB</a:t>
            </a:r>
            <a:endParaRPr lang="zh-CN" altLang="en-US" sz="3600" b="1" kern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2150" y="3860800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技术分享</a:t>
            </a:r>
          </a:p>
        </p:txBody>
      </p:sp>
      <p:grpSp>
        <p:nvGrpSpPr>
          <p:cNvPr id="4101" name="组合 15"/>
          <p:cNvGrpSpPr/>
          <p:nvPr/>
        </p:nvGrpSpPr>
        <p:grpSpPr>
          <a:xfrm>
            <a:off x="3276602" y="4292602"/>
            <a:ext cx="4035425" cy="417513"/>
            <a:chOff x="1811867" y="3185013"/>
            <a:chExt cx="4035239" cy="416455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1835696" y="3213522"/>
              <a:ext cx="4011410" cy="387946"/>
            </a:xfrm>
            <a:prstGeom prst="roundRect">
              <a:avLst>
                <a:gd name="adj" fmla="val 4227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组合 106"/>
            <p:cNvGrpSpPr/>
            <p:nvPr/>
          </p:nvGrpSpPr>
          <p:grpSpPr bwMode="auto">
            <a:xfrm>
              <a:off x="1811867" y="3185013"/>
              <a:ext cx="559645" cy="416455"/>
              <a:chOff x="899592" y="2377261"/>
              <a:chExt cx="720079" cy="574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圆角矩形 20"/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rgbClr val="C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920239" y="2397813"/>
                <a:ext cx="681257" cy="53351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rgbClr val="C00000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3" name="矩形 259"/>
          <p:cNvSpPr>
            <a:spLocks noChangeArrowheads="1"/>
          </p:cNvSpPr>
          <p:nvPr/>
        </p:nvSpPr>
        <p:spPr bwMode="auto">
          <a:xfrm>
            <a:off x="4090988" y="4373565"/>
            <a:ext cx="1733550" cy="30670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buNone/>
              <a:defRPr/>
            </a:pPr>
            <a:r>
              <a:rPr lang="zh-CN" altLang="en-US" sz="1400" cap="all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包放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 hidden="1"/>
          <p:cNvSpPr txBox="1"/>
          <p:nvPr/>
        </p:nvSpPr>
        <p:spPr>
          <a:xfrm>
            <a:off x="1939925" y="1954215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5123" name="矩形 6" hidden="1"/>
          <p:cNvSpPr/>
          <p:nvPr/>
        </p:nvSpPr>
        <p:spPr>
          <a:xfrm>
            <a:off x="1939927" y="3025777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5124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5125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5126" name="TextBox 12"/>
          <p:cNvSpPr txBox="1"/>
          <p:nvPr/>
        </p:nvSpPr>
        <p:spPr>
          <a:xfrm>
            <a:off x="500065" y="500065"/>
            <a:ext cx="10001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5127" name="组合 23"/>
          <p:cNvGrpSpPr/>
          <p:nvPr/>
        </p:nvGrpSpPr>
        <p:grpSpPr>
          <a:xfrm>
            <a:off x="1628777" y="2205038"/>
            <a:ext cx="6327775" cy="1854200"/>
            <a:chOff x="511175" y="1988840"/>
            <a:chExt cx="8632825" cy="2528888"/>
          </a:xfrm>
        </p:grpSpPr>
        <p:sp>
          <p:nvSpPr>
            <p:cNvPr id="10" name="文本框 70"/>
            <p:cNvSpPr txBox="1"/>
            <p:nvPr/>
          </p:nvSpPr>
          <p:spPr>
            <a:xfrm>
              <a:off x="1435967" y="2159886"/>
              <a:ext cx="2841268" cy="6296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ym typeface="+mn-ea"/>
                </a:rPr>
                <a:t>XXL-JOB</a:t>
              </a:r>
              <a:r>
                <a:rPr lang="zh-CN" altLang="en-US" sz="2400" dirty="0">
                  <a:sym typeface="+mn-ea"/>
                </a:rPr>
                <a:t>介绍</a:t>
              </a:r>
              <a:endPara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1175" y="1988840"/>
              <a:ext cx="3878924" cy="811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69278" y="2309281"/>
              <a:ext cx="504628" cy="5932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1</a:t>
              </a:r>
              <a:endParaRPr lang="zh-CN" alt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3" name="文本框 94"/>
            <p:cNvSpPr txBox="1"/>
            <p:nvPr/>
          </p:nvSpPr>
          <p:spPr>
            <a:xfrm>
              <a:off x="6189867" y="2159886"/>
              <a:ext cx="1931502" cy="6296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ym typeface="+mn-ea"/>
                </a:rPr>
                <a:t>快速入门</a:t>
              </a:r>
            </a:p>
          </p:txBody>
        </p:sp>
        <p:grpSp>
          <p:nvGrpSpPr>
            <p:cNvPr id="5132" name="组合 95"/>
            <p:cNvGrpSpPr/>
            <p:nvPr/>
          </p:nvGrpSpPr>
          <p:grpSpPr>
            <a:xfrm>
              <a:off x="5265737" y="1988840"/>
              <a:ext cx="3878263" cy="912813"/>
              <a:chOff x="2470901" y="2199503"/>
              <a:chExt cx="3877511" cy="913029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470241" y="2199503"/>
                <a:ext cx="3878171" cy="8121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628312" y="2520020"/>
                <a:ext cx="504531" cy="59339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ea"/>
                    <a:ea typeface="+mj-ea"/>
                  </a:rPr>
                  <a:t>2</a:t>
                </a:r>
                <a:endParaRPr lang="zh-CN" altLang="en-US" sz="8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7" name="文本框 99"/>
            <p:cNvSpPr txBox="1"/>
            <p:nvPr/>
          </p:nvSpPr>
          <p:spPr>
            <a:xfrm>
              <a:off x="6189867" y="3792404"/>
              <a:ext cx="1091719" cy="6296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其他</a:t>
              </a:r>
            </a:p>
          </p:txBody>
        </p:sp>
        <p:grpSp>
          <p:nvGrpSpPr>
            <p:cNvPr id="5134" name="组合 100"/>
            <p:cNvGrpSpPr/>
            <p:nvPr/>
          </p:nvGrpSpPr>
          <p:grpSpPr>
            <a:xfrm>
              <a:off x="5265737" y="3604915"/>
              <a:ext cx="3878263" cy="912813"/>
              <a:chOff x="2470901" y="2199503"/>
              <a:chExt cx="3877511" cy="913029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2470241" y="2198624"/>
                <a:ext cx="3878171" cy="8121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686777" y="2519142"/>
                <a:ext cx="506696" cy="59339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ea"/>
                    <a:ea typeface="+mj-ea"/>
                  </a:rPr>
                  <a:t>4</a:t>
                </a:r>
                <a:endParaRPr lang="zh-CN" altLang="en-US" sz="8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1" name="文本框 114"/>
            <p:cNvSpPr txBox="1"/>
            <p:nvPr/>
          </p:nvSpPr>
          <p:spPr>
            <a:xfrm>
              <a:off x="1435967" y="3790240"/>
              <a:ext cx="1931502" cy="6296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rPr>
                <a:t>代码介绍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511175" y="3604037"/>
              <a:ext cx="3878924" cy="811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9278" y="3926643"/>
              <a:ext cx="504628" cy="588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3</a:t>
              </a:r>
              <a:endParaRPr lang="zh-CN" alt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 hidden="1"/>
          <p:cNvSpPr txBox="1"/>
          <p:nvPr/>
        </p:nvSpPr>
        <p:spPr>
          <a:xfrm>
            <a:off x="1939925" y="1954215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6147" name="矩形 6" hidden="1"/>
          <p:cNvSpPr/>
          <p:nvPr/>
        </p:nvSpPr>
        <p:spPr>
          <a:xfrm>
            <a:off x="1939927" y="3025777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6148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6149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6150" name="矩形 6"/>
          <p:cNvSpPr/>
          <p:nvPr/>
        </p:nvSpPr>
        <p:spPr>
          <a:xfrm>
            <a:off x="357188" y="285750"/>
            <a:ext cx="1638590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ym typeface="+mn-ea"/>
              </a:rPr>
              <a:t>1.XXL-JOB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36"/>
          <p:cNvSpPr txBox="1"/>
          <p:nvPr/>
        </p:nvSpPr>
        <p:spPr>
          <a:xfrm>
            <a:off x="498477" y="1176020"/>
            <a:ext cx="851217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XXL-JOB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是一个轻量级分布式任务调度平台，其核心设计目标是开发迅速、学习简单、轻量级、易扩展。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重要特性：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可视化界面；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异步调用，实现异步调度、异步运行、异步回调；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调用策略，路由选择策略，阻塞处理策略；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自动注册，执行器可自动注册，并进行心跳检测；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分布式一致，使用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DB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锁来保证调度任务只会触发一次。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5" hidden="1"/>
          <p:cNvSpPr txBox="1"/>
          <p:nvPr/>
        </p:nvSpPr>
        <p:spPr>
          <a:xfrm>
            <a:off x="1939925" y="1954215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0243" name="矩形 6" hidden="1"/>
          <p:cNvSpPr/>
          <p:nvPr/>
        </p:nvSpPr>
        <p:spPr>
          <a:xfrm>
            <a:off x="1939927" y="3025777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0244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0245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0246" name="矩形 6"/>
          <p:cNvSpPr/>
          <p:nvPr/>
        </p:nvSpPr>
        <p:spPr>
          <a:xfrm>
            <a:off x="357190" y="285750"/>
            <a:ext cx="3555782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ym typeface="+mn-ea"/>
              </a:rPr>
              <a:t>设计思想</a:t>
            </a:r>
            <a:r>
              <a:rPr lang="en-US" altLang="zh-CN" sz="2800" dirty="0">
                <a:sym typeface="+mn-ea"/>
              </a:rPr>
              <a:t>/</a:t>
            </a:r>
            <a:r>
              <a:rPr lang="zh-CN" altLang="en-US" sz="2800" dirty="0">
                <a:sym typeface="+mn-ea"/>
              </a:rPr>
              <a:t>系统组成：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5785" y="1238250"/>
            <a:ext cx="76784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将调度行为抽象形成“调度中心”公共平台，而平台自身并不承担业务逻辑。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具体得任务抽象成分散的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JobHandler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，交由“执行器”来接收并执行业务逻辑。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b="1" dirty="0"/>
              <a:t>调度模块（调度中心）</a:t>
            </a:r>
            <a:r>
              <a:rPr lang="zh-CN" altLang="en-US" dirty="0"/>
              <a:t>：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责管理调度信息，按照调度配置发出调度请求。提供注册、回调等服务，并支持可视化，动态管理调度信息，监控执行日志和任务警报等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b="1" dirty="0"/>
              <a:t> 执行模块（执行器）：</a:t>
            </a:r>
            <a:endParaRPr lang="en-US" altLang="zh-CN" b="1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负责接收调度请求并执行任务逻辑，专注于任务执行，并向调度模块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进行注册和结果回调。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>
            <a:extLst>
              <a:ext uri="{FF2B5EF4-FFF2-40B4-BE49-F238E27FC236}">
                <a16:creationId xmlns:a16="http://schemas.microsoft.com/office/drawing/2014/main" id="{CD89A791-48B8-4E80-A2C2-3F81D3F65106}"/>
              </a:ext>
            </a:extLst>
          </p:cNvPr>
          <p:cNvSpPr/>
          <p:nvPr/>
        </p:nvSpPr>
        <p:spPr>
          <a:xfrm>
            <a:off x="466869" y="1289373"/>
            <a:ext cx="4333732" cy="3882247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2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105" name="进程 6">
            <a:extLst>
              <a:ext uri="{FF2B5EF4-FFF2-40B4-BE49-F238E27FC236}">
                <a16:creationId xmlns:a16="http://schemas.microsoft.com/office/drawing/2014/main" id="{B6C2CF51-802C-412D-BAB5-87661D4AC616}"/>
              </a:ext>
            </a:extLst>
          </p:cNvPr>
          <p:cNvSpPr/>
          <p:nvPr/>
        </p:nvSpPr>
        <p:spPr>
          <a:xfrm>
            <a:off x="540650" y="4447255"/>
            <a:ext cx="2502071" cy="331883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200" b="1" dirty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</a:p>
        </p:txBody>
      </p:sp>
      <p:sp>
        <p:nvSpPr>
          <p:cNvPr id="106" name="可选流程 28">
            <a:extLst>
              <a:ext uri="{FF2B5EF4-FFF2-40B4-BE49-F238E27FC236}">
                <a16:creationId xmlns:a16="http://schemas.microsoft.com/office/drawing/2014/main" id="{87219227-A236-4A9E-A3ED-0302A8A1637D}"/>
              </a:ext>
            </a:extLst>
          </p:cNvPr>
          <p:cNvSpPr/>
          <p:nvPr/>
        </p:nvSpPr>
        <p:spPr>
          <a:xfrm>
            <a:off x="3203292" y="4283874"/>
            <a:ext cx="1244559" cy="429244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050" dirty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1E61F431-62F5-47BE-A84D-03CCA420D9CE}"/>
              </a:ext>
            </a:extLst>
          </p:cNvPr>
          <p:cNvSpPr/>
          <p:nvPr/>
        </p:nvSpPr>
        <p:spPr>
          <a:xfrm>
            <a:off x="540651" y="1373473"/>
            <a:ext cx="1254629" cy="1471127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050" b="1" dirty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</a:p>
        </p:txBody>
      </p:sp>
      <p:sp>
        <p:nvSpPr>
          <p:cNvPr id="108" name="可选流程 4">
            <a:extLst>
              <a:ext uri="{FF2B5EF4-FFF2-40B4-BE49-F238E27FC236}">
                <a16:creationId xmlns:a16="http://schemas.microsoft.com/office/drawing/2014/main" id="{6B8E5CC5-EEEC-4FD4-8C54-BBC9DEE61399}"/>
              </a:ext>
            </a:extLst>
          </p:cNvPr>
          <p:cNvSpPr/>
          <p:nvPr/>
        </p:nvSpPr>
        <p:spPr>
          <a:xfrm>
            <a:off x="599920" y="1618971"/>
            <a:ext cx="1151936" cy="188722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050" dirty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</a:p>
        </p:txBody>
      </p:sp>
      <p:sp>
        <p:nvSpPr>
          <p:cNvPr id="109" name="可选流程 59">
            <a:extLst>
              <a:ext uri="{FF2B5EF4-FFF2-40B4-BE49-F238E27FC236}">
                <a16:creationId xmlns:a16="http://schemas.microsoft.com/office/drawing/2014/main" id="{46EEEACB-80E7-4393-ACF2-5842BAF969D8}"/>
              </a:ext>
            </a:extLst>
          </p:cNvPr>
          <p:cNvSpPr/>
          <p:nvPr/>
        </p:nvSpPr>
        <p:spPr>
          <a:xfrm>
            <a:off x="599920" y="1911982"/>
            <a:ext cx="1151936" cy="21119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050" dirty="0">
                <a:latin typeface="Heiti SC Light" charset="-122"/>
                <a:ea typeface="Heiti SC Light" charset="-122"/>
                <a:cs typeface="Heiti SC Light" charset="-122"/>
              </a:rPr>
              <a:t>任务模式</a:t>
            </a:r>
          </a:p>
        </p:txBody>
      </p:sp>
      <p:sp>
        <p:nvSpPr>
          <p:cNvPr id="110" name="可选流程 61">
            <a:extLst>
              <a:ext uri="{FF2B5EF4-FFF2-40B4-BE49-F238E27FC236}">
                <a16:creationId xmlns:a16="http://schemas.microsoft.com/office/drawing/2014/main" id="{9F0CC17B-EC47-40F5-9161-6F11B2286723}"/>
              </a:ext>
            </a:extLst>
          </p:cNvPr>
          <p:cNvSpPr/>
          <p:nvPr/>
        </p:nvSpPr>
        <p:spPr>
          <a:xfrm>
            <a:off x="599920" y="2230235"/>
            <a:ext cx="1151936" cy="191493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05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05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11" name="可选流程 62">
            <a:extLst>
              <a:ext uri="{FF2B5EF4-FFF2-40B4-BE49-F238E27FC236}">
                <a16:creationId xmlns:a16="http://schemas.microsoft.com/office/drawing/2014/main" id="{7A9D6D18-6469-47BF-9AB0-9FBC109655E7}"/>
              </a:ext>
            </a:extLst>
          </p:cNvPr>
          <p:cNvSpPr/>
          <p:nvPr/>
        </p:nvSpPr>
        <p:spPr>
          <a:xfrm>
            <a:off x="599920" y="2512296"/>
            <a:ext cx="1151936" cy="20565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050" dirty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05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23D5A4F-12B6-425B-A06D-2E6D4DE5D631}"/>
              </a:ext>
            </a:extLst>
          </p:cNvPr>
          <p:cNvSpPr/>
          <p:nvPr/>
        </p:nvSpPr>
        <p:spPr>
          <a:xfrm>
            <a:off x="1791686" y="1373473"/>
            <a:ext cx="1251035" cy="1471127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050" b="1" dirty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</a:p>
        </p:txBody>
      </p:sp>
      <p:sp>
        <p:nvSpPr>
          <p:cNvPr id="113" name="可选流程 39">
            <a:extLst>
              <a:ext uri="{FF2B5EF4-FFF2-40B4-BE49-F238E27FC236}">
                <a16:creationId xmlns:a16="http://schemas.microsoft.com/office/drawing/2014/main" id="{AC43B757-E50A-43E4-A5C2-A14397D66245}"/>
              </a:ext>
            </a:extLst>
          </p:cNvPr>
          <p:cNvSpPr/>
          <p:nvPr/>
        </p:nvSpPr>
        <p:spPr>
          <a:xfrm>
            <a:off x="1868986" y="1614502"/>
            <a:ext cx="1074635" cy="204003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050" dirty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</a:p>
        </p:txBody>
      </p:sp>
      <p:sp>
        <p:nvSpPr>
          <p:cNvPr id="114" name="可选流程 65">
            <a:extLst>
              <a:ext uri="{FF2B5EF4-FFF2-40B4-BE49-F238E27FC236}">
                <a16:creationId xmlns:a16="http://schemas.microsoft.com/office/drawing/2014/main" id="{D5F24C2A-4764-4D37-B211-9860E0D8DD18}"/>
              </a:ext>
            </a:extLst>
          </p:cNvPr>
          <p:cNvSpPr/>
          <p:nvPr/>
        </p:nvSpPr>
        <p:spPr>
          <a:xfrm>
            <a:off x="1868985" y="1907595"/>
            <a:ext cx="1074635" cy="20687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050" dirty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05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15" name="可选流程 66">
            <a:extLst>
              <a:ext uri="{FF2B5EF4-FFF2-40B4-BE49-F238E27FC236}">
                <a16:creationId xmlns:a16="http://schemas.microsoft.com/office/drawing/2014/main" id="{58434DCF-B0CE-4785-B502-B877709C8F89}"/>
              </a:ext>
            </a:extLst>
          </p:cNvPr>
          <p:cNvSpPr/>
          <p:nvPr/>
        </p:nvSpPr>
        <p:spPr>
          <a:xfrm>
            <a:off x="1868984" y="2233365"/>
            <a:ext cx="1074635" cy="197888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050" dirty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</a:p>
        </p:txBody>
      </p:sp>
      <p:sp>
        <p:nvSpPr>
          <p:cNvPr id="116" name="可选流程 67">
            <a:extLst>
              <a:ext uri="{FF2B5EF4-FFF2-40B4-BE49-F238E27FC236}">
                <a16:creationId xmlns:a16="http://schemas.microsoft.com/office/drawing/2014/main" id="{BE71A693-DFE7-4AA0-A716-69DDC7FDBB97}"/>
              </a:ext>
            </a:extLst>
          </p:cNvPr>
          <p:cNvSpPr/>
          <p:nvPr/>
        </p:nvSpPr>
        <p:spPr>
          <a:xfrm>
            <a:off x="1868983" y="2520058"/>
            <a:ext cx="1074635" cy="197888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050" dirty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05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D61A89BC-DE34-4778-9F78-ECC7004E3D51}"/>
              </a:ext>
            </a:extLst>
          </p:cNvPr>
          <p:cNvSpPr/>
          <p:nvPr/>
        </p:nvSpPr>
        <p:spPr>
          <a:xfrm>
            <a:off x="4800601" y="1289373"/>
            <a:ext cx="3886200" cy="3882247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200" b="1" dirty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</a:p>
        </p:txBody>
      </p:sp>
      <p:sp>
        <p:nvSpPr>
          <p:cNvPr id="118" name="圆角矩形 2">
            <a:extLst>
              <a:ext uri="{FF2B5EF4-FFF2-40B4-BE49-F238E27FC236}">
                <a16:creationId xmlns:a16="http://schemas.microsoft.com/office/drawing/2014/main" id="{479243C0-907F-4727-95F1-4466F99E8197}"/>
              </a:ext>
            </a:extLst>
          </p:cNvPr>
          <p:cNvSpPr/>
          <p:nvPr/>
        </p:nvSpPr>
        <p:spPr>
          <a:xfrm>
            <a:off x="3205906" y="1481984"/>
            <a:ext cx="1241945" cy="43994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050" dirty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050" dirty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05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19" name="圆角矩形 138">
            <a:extLst>
              <a:ext uri="{FF2B5EF4-FFF2-40B4-BE49-F238E27FC236}">
                <a16:creationId xmlns:a16="http://schemas.microsoft.com/office/drawing/2014/main" id="{A2BACDF1-44CE-48F4-908E-E01C3282C2B0}"/>
              </a:ext>
            </a:extLst>
          </p:cNvPr>
          <p:cNvSpPr/>
          <p:nvPr/>
        </p:nvSpPr>
        <p:spPr>
          <a:xfrm>
            <a:off x="3207567" y="3362834"/>
            <a:ext cx="1244560" cy="430863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050" dirty="0">
                <a:latin typeface="Heiti SC Light" charset="-122"/>
                <a:ea typeface="Heiti SC Light" charset="-122"/>
                <a:cs typeface="Heiti SC Light" charset="-122"/>
              </a:rPr>
              <a:t>回调服务</a:t>
            </a: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FFC026D4-7842-4B97-945C-802F2C466B24}"/>
              </a:ext>
            </a:extLst>
          </p:cNvPr>
          <p:cNvSpPr/>
          <p:nvPr/>
        </p:nvSpPr>
        <p:spPr>
          <a:xfrm>
            <a:off x="540651" y="2850585"/>
            <a:ext cx="1251035" cy="1471127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05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21" name="可选流程 153">
            <a:extLst>
              <a:ext uri="{FF2B5EF4-FFF2-40B4-BE49-F238E27FC236}">
                <a16:creationId xmlns:a16="http://schemas.microsoft.com/office/drawing/2014/main" id="{1E83DF97-7084-42E6-8C34-4D633A81C813}"/>
              </a:ext>
            </a:extLst>
          </p:cNvPr>
          <p:cNvSpPr/>
          <p:nvPr/>
        </p:nvSpPr>
        <p:spPr>
          <a:xfrm>
            <a:off x="617950" y="3091614"/>
            <a:ext cx="1074635" cy="204003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05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22" name="可选流程 154">
            <a:extLst>
              <a:ext uri="{FF2B5EF4-FFF2-40B4-BE49-F238E27FC236}">
                <a16:creationId xmlns:a16="http://schemas.microsoft.com/office/drawing/2014/main" id="{7B8530B5-CE33-41ED-96D1-ADA676A4AD5D}"/>
              </a:ext>
            </a:extLst>
          </p:cNvPr>
          <p:cNvSpPr/>
          <p:nvPr/>
        </p:nvSpPr>
        <p:spPr>
          <a:xfrm>
            <a:off x="617950" y="3384707"/>
            <a:ext cx="1074635" cy="20687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05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05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23" name="可选流程 155">
            <a:extLst>
              <a:ext uri="{FF2B5EF4-FFF2-40B4-BE49-F238E27FC236}">
                <a16:creationId xmlns:a16="http://schemas.microsoft.com/office/drawing/2014/main" id="{F6918DDE-0E09-4BA0-B576-510FB2C0E311}"/>
              </a:ext>
            </a:extLst>
          </p:cNvPr>
          <p:cNvSpPr/>
          <p:nvPr/>
        </p:nvSpPr>
        <p:spPr>
          <a:xfrm>
            <a:off x="617949" y="3710477"/>
            <a:ext cx="1074635" cy="197888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05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05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24" name="可选流程 156">
            <a:extLst>
              <a:ext uri="{FF2B5EF4-FFF2-40B4-BE49-F238E27FC236}">
                <a16:creationId xmlns:a16="http://schemas.microsoft.com/office/drawing/2014/main" id="{1B97F18D-F169-4DF3-9B70-BFB88055401B}"/>
              </a:ext>
            </a:extLst>
          </p:cNvPr>
          <p:cNvSpPr/>
          <p:nvPr/>
        </p:nvSpPr>
        <p:spPr>
          <a:xfrm>
            <a:off x="617948" y="3997171"/>
            <a:ext cx="1074635" cy="197888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050" dirty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05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D82EA1C2-5578-4ACD-B94D-E2977C3E3FD1}"/>
              </a:ext>
            </a:extLst>
          </p:cNvPr>
          <p:cNvSpPr/>
          <p:nvPr/>
        </p:nvSpPr>
        <p:spPr>
          <a:xfrm>
            <a:off x="1788092" y="2841189"/>
            <a:ext cx="1254629" cy="1480523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050" b="1" dirty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</a:p>
        </p:txBody>
      </p:sp>
      <p:sp>
        <p:nvSpPr>
          <p:cNvPr id="126" name="可选流程 158">
            <a:extLst>
              <a:ext uri="{FF2B5EF4-FFF2-40B4-BE49-F238E27FC236}">
                <a16:creationId xmlns:a16="http://schemas.microsoft.com/office/drawing/2014/main" id="{E142F661-B072-42C1-B2D0-CB84A1707536}"/>
              </a:ext>
            </a:extLst>
          </p:cNvPr>
          <p:cNvSpPr/>
          <p:nvPr/>
        </p:nvSpPr>
        <p:spPr>
          <a:xfrm>
            <a:off x="1847361" y="3086687"/>
            <a:ext cx="1151936" cy="188722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050" dirty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</a:p>
        </p:txBody>
      </p:sp>
      <p:sp>
        <p:nvSpPr>
          <p:cNvPr id="127" name="可选流程 159">
            <a:extLst>
              <a:ext uri="{FF2B5EF4-FFF2-40B4-BE49-F238E27FC236}">
                <a16:creationId xmlns:a16="http://schemas.microsoft.com/office/drawing/2014/main" id="{7CF7D384-EF5D-48C8-8745-B2F454B3F008}"/>
              </a:ext>
            </a:extLst>
          </p:cNvPr>
          <p:cNvSpPr/>
          <p:nvPr/>
        </p:nvSpPr>
        <p:spPr>
          <a:xfrm>
            <a:off x="1847361" y="3379698"/>
            <a:ext cx="1151936" cy="21119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050" dirty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</a:p>
        </p:txBody>
      </p:sp>
      <p:sp>
        <p:nvSpPr>
          <p:cNvPr id="128" name="可选流程 160">
            <a:extLst>
              <a:ext uri="{FF2B5EF4-FFF2-40B4-BE49-F238E27FC236}">
                <a16:creationId xmlns:a16="http://schemas.microsoft.com/office/drawing/2014/main" id="{52CCA7F2-4DD5-4FB6-A5F1-9C6E095F31A1}"/>
              </a:ext>
            </a:extLst>
          </p:cNvPr>
          <p:cNvSpPr/>
          <p:nvPr/>
        </p:nvSpPr>
        <p:spPr>
          <a:xfrm>
            <a:off x="1847361" y="3697951"/>
            <a:ext cx="1151936" cy="191493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050" dirty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</a:p>
        </p:txBody>
      </p:sp>
      <p:sp>
        <p:nvSpPr>
          <p:cNvPr id="129" name="可选流程 161">
            <a:extLst>
              <a:ext uri="{FF2B5EF4-FFF2-40B4-BE49-F238E27FC236}">
                <a16:creationId xmlns:a16="http://schemas.microsoft.com/office/drawing/2014/main" id="{A97D538D-4416-4935-9C00-341F66713B74}"/>
              </a:ext>
            </a:extLst>
          </p:cNvPr>
          <p:cNvSpPr/>
          <p:nvPr/>
        </p:nvSpPr>
        <p:spPr>
          <a:xfrm>
            <a:off x="1847361" y="3980012"/>
            <a:ext cx="1151936" cy="20565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050" dirty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05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0" name="可选流程 29">
            <a:extLst>
              <a:ext uri="{FF2B5EF4-FFF2-40B4-BE49-F238E27FC236}">
                <a16:creationId xmlns:a16="http://schemas.microsoft.com/office/drawing/2014/main" id="{2BC0A4F4-3AF4-4089-B0B8-A06312274BCF}"/>
              </a:ext>
            </a:extLst>
          </p:cNvPr>
          <p:cNvSpPr/>
          <p:nvPr/>
        </p:nvSpPr>
        <p:spPr>
          <a:xfrm>
            <a:off x="5177619" y="4305758"/>
            <a:ext cx="1461306" cy="424647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050" dirty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</a:p>
        </p:txBody>
      </p:sp>
      <p:sp>
        <p:nvSpPr>
          <p:cNvPr id="131" name="可选流程 96">
            <a:extLst>
              <a:ext uri="{FF2B5EF4-FFF2-40B4-BE49-F238E27FC236}">
                <a16:creationId xmlns:a16="http://schemas.microsoft.com/office/drawing/2014/main" id="{1CE143C1-24A4-4C92-9707-FB5C3A9DBD58}"/>
              </a:ext>
            </a:extLst>
          </p:cNvPr>
          <p:cNvSpPr/>
          <p:nvPr/>
        </p:nvSpPr>
        <p:spPr>
          <a:xfrm>
            <a:off x="5137815" y="1490898"/>
            <a:ext cx="1852184" cy="439942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</a:p>
        </p:txBody>
      </p:sp>
      <p:cxnSp>
        <p:nvCxnSpPr>
          <p:cNvPr id="132" name="直线箭头连接符 98">
            <a:extLst>
              <a:ext uri="{FF2B5EF4-FFF2-40B4-BE49-F238E27FC236}">
                <a16:creationId xmlns:a16="http://schemas.microsoft.com/office/drawing/2014/main" id="{AF863D4A-1703-4304-8EF0-8AC773F6B548}"/>
              </a:ext>
            </a:extLst>
          </p:cNvPr>
          <p:cNvCxnSpPr>
            <a:stCxn id="118" idx="3"/>
          </p:cNvCxnSpPr>
          <p:nvPr/>
        </p:nvCxnSpPr>
        <p:spPr>
          <a:xfrm flipV="1">
            <a:off x="4447851" y="1697864"/>
            <a:ext cx="677005" cy="409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矩形 132">
            <a:extLst>
              <a:ext uri="{FF2B5EF4-FFF2-40B4-BE49-F238E27FC236}">
                <a16:creationId xmlns:a16="http://schemas.microsoft.com/office/drawing/2014/main" id="{5D037419-9472-4AB8-AC59-FA97B35DFD52}"/>
              </a:ext>
            </a:extLst>
          </p:cNvPr>
          <p:cNvSpPr/>
          <p:nvPr/>
        </p:nvSpPr>
        <p:spPr>
          <a:xfrm>
            <a:off x="7305483" y="1481984"/>
            <a:ext cx="1191484" cy="2436054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2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34" name="直线箭头连接符 170">
            <a:extLst>
              <a:ext uri="{FF2B5EF4-FFF2-40B4-BE49-F238E27FC236}">
                <a16:creationId xmlns:a16="http://schemas.microsoft.com/office/drawing/2014/main" id="{F9CD26CB-9C41-4986-A1DF-10CAFDE7F1A3}"/>
              </a:ext>
            </a:extLst>
          </p:cNvPr>
          <p:cNvCxnSpPr/>
          <p:nvPr/>
        </p:nvCxnSpPr>
        <p:spPr>
          <a:xfrm>
            <a:off x="7025771" y="1747506"/>
            <a:ext cx="266778" cy="2512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43F6C156-EB0E-4AD8-90D2-1020E4D94A43}"/>
              </a:ext>
            </a:extLst>
          </p:cNvPr>
          <p:cNvSpPr/>
          <p:nvPr/>
        </p:nvSpPr>
        <p:spPr>
          <a:xfrm>
            <a:off x="5155900" y="3275586"/>
            <a:ext cx="1834099" cy="64245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2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6" name="磁盘 177">
            <a:extLst>
              <a:ext uri="{FF2B5EF4-FFF2-40B4-BE49-F238E27FC236}">
                <a16:creationId xmlns:a16="http://schemas.microsoft.com/office/drawing/2014/main" id="{8E95072E-A813-47ED-B1EA-23998D8AD0B6}"/>
              </a:ext>
            </a:extLst>
          </p:cNvPr>
          <p:cNvSpPr/>
          <p:nvPr/>
        </p:nvSpPr>
        <p:spPr>
          <a:xfrm>
            <a:off x="6086759" y="3355286"/>
            <a:ext cx="846272" cy="483050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05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05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37" name="直线箭头连接符 184">
            <a:extLst>
              <a:ext uri="{FF2B5EF4-FFF2-40B4-BE49-F238E27FC236}">
                <a16:creationId xmlns:a16="http://schemas.microsoft.com/office/drawing/2014/main" id="{2C9AD328-1775-4697-8BAB-FA3E52A59AEF}"/>
              </a:ext>
            </a:extLst>
          </p:cNvPr>
          <p:cNvCxnSpPr/>
          <p:nvPr/>
        </p:nvCxnSpPr>
        <p:spPr>
          <a:xfrm flipH="1">
            <a:off x="4455009" y="2624616"/>
            <a:ext cx="669847" cy="484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可选流程 193">
            <a:extLst>
              <a:ext uri="{FF2B5EF4-FFF2-40B4-BE49-F238E27FC236}">
                <a16:creationId xmlns:a16="http://schemas.microsoft.com/office/drawing/2014/main" id="{940483ED-E3B8-42D5-B629-FEE3B23C4813}"/>
              </a:ext>
            </a:extLst>
          </p:cNvPr>
          <p:cNvSpPr/>
          <p:nvPr/>
        </p:nvSpPr>
        <p:spPr>
          <a:xfrm>
            <a:off x="7430429" y="2502108"/>
            <a:ext cx="971753" cy="458696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05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05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可选流程 194">
            <a:extLst>
              <a:ext uri="{FF2B5EF4-FFF2-40B4-BE49-F238E27FC236}">
                <a16:creationId xmlns:a16="http://schemas.microsoft.com/office/drawing/2014/main" id="{1DEE8015-0D73-4F9B-9B98-A4B7B4398C9C}"/>
              </a:ext>
            </a:extLst>
          </p:cNvPr>
          <p:cNvSpPr/>
          <p:nvPr/>
        </p:nvSpPr>
        <p:spPr>
          <a:xfrm>
            <a:off x="7430429" y="3297002"/>
            <a:ext cx="971753" cy="454826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05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40" name="磁盘 195">
            <a:extLst>
              <a:ext uri="{FF2B5EF4-FFF2-40B4-BE49-F238E27FC236}">
                <a16:creationId xmlns:a16="http://schemas.microsoft.com/office/drawing/2014/main" id="{D9E466C8-FEB2-4D70-A966-C52FF5CFF234}"/>
              </a:ext>
            </a:extLst>
          </p:cNvPr>
          <p:cNvSpPr/>
          <p:nvPr/>
        </p:nvSpPr>
        <p:spPr>
          <a:xfrm>
            <a:off x="7428632" y="1666902"/>
            <a:ext cx="971753" cy="497915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05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05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05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41" name="直线箭头连接符 206">
            <a:extLst>
              <a:ext uri="{FF2B5EF4-FFF2-40B4-BE49-F238E27FC236}">
                <a16:creationId xmlns:a16="http://schemas.microsoft.com/office/drawing/2014/main" id="{B0FA7C2D-98CE-4035-8082-7727C35A29F2}"/>
              </a:ext>
            </a:extLst>
          </p:cNvPr>
          <p:cNvCxnSpPr/>
          <p:nvPr/>
        </p:nvCxnSpPr>
        <p:spPr>
          <a:xfrm flipH="1" flipV="1">
            <a:off x="4453813" y="3577779"/>
            <a:ext cx="654530" cy="873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圆角矩形 56">
            <a:extLst>
              <a:ext uri="{FF2B5EF4-FFF2-40B4-BE49-F238E27FC236}">
                <a16:creationId xmlns:a16="http://schemas.microsoft.com/office/drawing/2014/main" id="{1E112931-7E34-4C4B-A574-98CE04ACF2D8}"/>
              </a:ext>
            </a:extLst>
          </p:cNvPr>
          <p:cNvSpPr/>
          <p:nvPr/>
        </p:nvSpPr>
        <p:spPr>
          <a:xfrm>
            <a:off x="6918144" y="4322821"/>
            <a:ext cx="1492733" cy="425729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05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05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r>
              <a:rPr kumimoji="1" lang="zh-CN" altLang="en-US" sz="1050" dirty="0">
                <a:latin typeface="Heiti SC Light" charset="-122"/>
                <a:ea typeface="Heiti SC Light" charset="-122"/>
                <a:cs typeface="Heiti SC Light" charset="-122"/>
              </a:rPr>
              <a:t>（</a:t>
            </a:r>
            <a:r>
              <a:rPr kumimoji="1" lang="en-US" altLang="zh-CN" sz="1050" dirty="0">
                <a:latin typeface="Heiti SC Light" charset="-122"/>
                <a:ea typeface="Heiti SC Light" charset="-122"/>
                <a:cs typeface="Heiti SC Light" charset="-122"/>
              </a:rPr>
              <a:t>xxl-rpc</a:t>
            </a:r>
            <a:r>
              <a:rPr kumimoji="1" lang="zh-CN" altLang="en-US" sz="1050" dirty="0"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</a:p>
        </p:txBody>
      </p:sp>
      <p:cxnSp>
        <p:nvCxnSpPr>
          <p:cNvPr id="143" name="直线箭头连接符 51">
            <a:extLst>
              <a:ext uri="{FF2B5EF4-FFF2-40B4-BE49-F238E27FC236}">
                <a16:creationId xmlns:a16="http://schemas.microsoft.com/office/drawing/2014/main" id="{530A1308-41AA-4E91-AF9D-DD4E18A9F574}"/>
              </a:ext>
            </a:extLst>
          </p:cNvPr>
          <p:cNvCxnSpPr/>
          <p:nvPr/>
        </p:nvCxnSpPr>
        <p:spPr>
          <a:xfrm flipH="1" flipV="1">
            <a:off x="4457376" y="4529664"/>
            <a:ext cx="677471" cy="833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矩形 143">
            <a:extLst>
              <a:ext uri="{FF2B5EF4-FFF2-40B4-BE49-F238E27FC236}">
                <a16:creationId xmlns:a16="http://schemas.microsoft.com/office/drawing/2014/main" id="{2B469A2E-5C78-422A-A0AF-8AD7AAAD0221}"/>
              </a:ext>
            </a:extLst>
          </p:cNvPr>
          <p:cNvSpPr/>
          <p:nvPr/>
        </p:nvSpPr>
        <p:spPr>
          <a:xfrm>
            <a:off x="5146194" y="2312924"/>
            <a:ext cx="1843805" cy="64245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2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45" name="多文档 81">
            <a:extLst>
              <a:ext uri="{FF2B5EF4-FFF2-40B4-BE49-F238E27FC236}">
                <a16:creationId xmlns:a16="http://schemas.microsoft.com/office/drawing/2014/main" id="{800D1567-B51A-44CB-BA74-5B33D0A99349}"/>
              </a:ext>
            </a:extLst>
          </p:cNvPr>
          <p:cNvSpPr/>
          <p:nvPr/>
        </p:nvSpPr>
        <p:spPr>
          <a:xfrm>
            <a:off x="6077052" y="2383099"/>
            <a:ext cx="846272" cy="48305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05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05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05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05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05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46" name="圆角矩形 101">
            <a:extLst>
              <a:ext uri="{FF2B5EF4-FFF2-40B4-BE49-F238E27FC236}">
                <a16:creationId xmlns:a16="http://schemas.microsoft.com/office/drawing/2014/main" id="{D20C143D-76B5-44B5-BF6A-A71BD248B5B0}"/>
              </a:ext>
            </a:extLst>
          </p:cNvPr>
          <p:cNvSpPr/>
          <p:nvPr/>
        </p:nvSpPr>
        <p:spPr>
          <a:xfrm>
            <a:off x="5219340" y="3378362"/>
            <a:ext cx="806035" cy="431399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05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47" name="直线箭头连接符 117">
            <a:extLst>
              <a:ext uri="{FF2B5EF4-FFF2-40B4-BE49-F238E27FC236}">
                <a16:creationId xmlns:a16="http://schemas.microsoft.com/office/drawing/2014/main" id="{6961EAE3-2636-4A02-8E4C-1A5E81F9208E}"/>
              </a:ext>
            </a:extLst>
          </p:cNvPr>
          <p:cNvCxnSpPr/>
          <p:nvPr/>
        </p:nvCxnSpPr>
        <p:spPr>
          <a:xfrm flipH="1">
            <a:off x="7002932" y="2641073"/>
            <a:ext cx="274796" cy="2512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箭头连接符 119">
            <a:extLst>
              <a:ext uri="{FF2B5EF4-FFF2-40B4-BE49-F238E27FC236}">
                <a16:creationId xmlns:a16="http://schemas.microsoft.com/office/drawing/2014/main" id="{30FEFE90-5B33-4E71-9480-AAD2C829B9AA}"/>
              </a:ext>
            </a:extLst>
          </p:cNvPr>
          <p:cNvCxnSpPr/>
          <p:nvPr/>
        </p:nvCxnSpPr>
        <p:spPr>
          <a:xfrm flipH="1">
            <a:off x="7002932" y="3603086"/>
            <a:ext cx="274796" cy="2512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可选流程 120">
            <a:extLst>
              <a:ext uri="{FF2B5EF4-FFF2-40B4-BE49-F238E27FC236}">
                <a16:creationId xmlns:a16="http://schemas.microsoft.com/office/drawing/2014/main" id="{0F2EDEB1-0276-4401-8608-9DB3B16AE854}"/>
              </a:ext>
            </a:extLst>
          </p:cNvPr>
          <p:cNvSpPr/>
          <p:nvPr/>
        </p:nvSpPr>
        <p:spPr>
          <a:xfrm>
            <a:off x="3206581" y="2412132"/>
            <a:ext cx="1240595" cy="436707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05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05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05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05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05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05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0" name="可选流程 121">
            <a:extLst>
              <a:ext uri="{FF2B5EF4-FFF2-40B4-BE49-F238E27FC236}">
                <a16:creationId xmlns:a16="http://schemas.microsoft.com/office/drawing/2014/main" id="{4F54AB56-0E77-4546-AD10-79D6C68C95D7}"/>
              </a:ext>
            </a:extLst>
          </p:cNvPr>
          <p:cNvSpPr/>
          <p:nvPr/>
        </p:nvSpPr>
        <p:spPr>
          <a:xfrm>
            <a:off x="5219339" y="2412689"/>
            <a:ext cx="806035" cy="43551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05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015F1DDF-BAA8-4986-AF05-3747A80317CD}"/>
              </a:ext>
            </a:extLst>
          </p:cNvPr>
          <p:cNvSpPr/>
          <p:nvPr/>
        </p:nvSpPr>
        <p:spPr>
          <a:xfrm>
            <a:off x="3405664" y="5201602"/>
            <a:ext cx="323278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100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100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100" dirty="0">
                <a:latin typeface="Heiti SC Light" charset="-122"/>
                <a:ea typeface="Heiti SC Light" charset="-122"/>
                <a:cs typeface="Heiti SC Light" charset="-122"/>
              </a:rPr>
              <a:t>v2.0.0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Box 5" hidden="1"/>
          <p:cNvSpPr txBox="1"/>
          <p:nvPr/>
        </p:nvSpPr>
        <p:spPr>
          <a:xfrm>
            <a:off x="1939925" y="1954215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7172" name="矩形 6" hidden="1"/>
          <p:cNvSpPr/>
          <p:nvPr/>
        </p:nvSpPr>
        <p:spPr>
          <a:xfrm>
            <a:off x="1939927" y="3025777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7173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7174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7175" name="矩形 6"/>
          <p:cNvSpPr/>
          <p:nvPr/>
        </p:nvSpPr>
        <p:spPr>
          <a:xfrm>
            <a:off x="357190" y="285750"/>
            <a:ext cx="1895071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ym typeface="+mn-ea"/>
              </a:rPr>
              <a:t>2.</a:t>
            </a:r>
            <a:r>
              <a:rPr lang="zh-CN" altLang="en-US" sz="2800" dirty="0">
                <a:sym typeface="+mn-ea"/>
              </a:rPr>
              <a:t>快速入门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6" name="矩形 12"/>
          <p:cNvSpPr/>
          <p:nvPr/>
        </p:nvSpPr>
        <p:spPr>
          <a:xfrm>
            <a:off x="3924300" y="4354515"/>
            <a:ext cx="1570038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7177" name="矩形 13"/>
          <p:cNvSpPr/>
          <p:nvPr/>
        </p:nvSpPr>
        <p:spPr>
          <a:xfrm>
            <a:off x="7054850" y="2266950"/>
            <a:ext cx="157003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7178" name="矩形 14"/>
          <p:cNvSpPr/>
          <p:nvPr/>
        </p:nvSpPr>
        <p:spPr>
          <a:xfrm>
            <a:off x="5508625" y="3346450"/>
            <a:ext cx="157003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9120" y="979110"/>
            <a:ext cx="78676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zh-CN" altLang="en-US" dirty="0"/>
              <a:t>初始化数据库，执行项目中的脚本（默认</a:t>
            </a:r>
            <a:r>
              <a:rPr lang="en-US" altLang="zh-CN" dirty="0" err="1"/>
              <a:t>mysql</a:t>
            </a:r>
            <a:r>
              <a:rPr lang="zh-CN" altLang="en-US" dirty="0"/>
              <a:t>脚本）</a:t>
            </a:r>
            <a:endParaRPr lang="en-US" altLang="zh-CN" dirty="0"/>
          </a:p>
          <a:p>
            <a:pPr marL="342900" indent="-342900">
              <a:buAutoNum type="arabicParenBoth"/>
            </a:pPr>
            <a:r>
              <a:rPr lang="zh-CN" altLang="en-US" dirty="0"/>
              <a:t>下载源码  </a:t>
            </a:r>
            <a:r>
              <a:rPr lang="en-US" altLang="zh-CN" dirty="0">
                <a:hlinkClick r:id="rId2"/>
              </a:rPr>
              <a:t>http://www.xuxueli.com/xxl-job</a:t>
            </a:r>
            <a:r>
              <a:rPr lang="en-US" altLang="zh-CN" dirty="0"/>
              <a:t>  </a:t>
            </a:r>
          </a:p>
          <a:p>
            <a:pPr lvl="1"/>
            <a:r>
              <a:rPr lang="en-US" altLang="zh-CN" dirty="0" err="1"/>
              <a:t>xxl</a:t>
            </a:r>
            <a:r>
              <a:rPr lang="en-US" altLang="zh-CN" dirty="0"/>
              <a:t>-job-admin</a:t>
            </a:r>
            <a:r>
              <a:rPr lang="zh-CN" altLang="en-US" dirty="0"/>
              <a:t>：调度中心</a:t>
            </a:r>
          </a:p>
          <a:p>
            <a:pPr lvl="1"/>
            <a:r>
              <a:rPr lang="en-US" altLang="zh-CN" dirty="0" err="1"/>
              <a:t>xxl</a:t>
            </a:r>
            <a:r>
              <a:rPr lang="en-US" altLang="zh-CN" dirty="0"/>
              <a:t>-job-core</a:t>
            </a:r>
            <a:r>
              <a:rPr lang="zh-CN" altLang="en-US" dirty="0"/>
              <a:t>：公共依赖</a:t>
            </a:r>
          </a:p>
          <a:p>
            <a:pPr lvl="1"/>
            <a:r>
              <a:rPr lang="en-US" altLang="zh-CN" dirty="0" err="1"/>
              <a:t>xxl</a:t>
            </a:r>
            <a:r>
              <a:rPr lang="en-US" altLang="zh-CN" dirty="0"/>
              <a:t>-job-executor</a:t>
            </a:r>
            <a:r>
              <a:rPr lang="zh-CN" altLang="en-US" dirty="0"/>
              <a:t>：执行器</a:t>
            </a:r>
            <a:r>
              <a:rPr lang="en-US" altLang="zh-CN" dirty="0"/>
              <a:t>Sample</a:t>
            </a:r>
            <a:r>
              <a:rPr lang="zh-CN" altLang="en-US" dirty="0"/>
              <a:t>示例</a:t>
            </a:r>
            <a:endParaRPr lang="en-US" altLang="zh-CN" dirty="0"/>
          </a:p>
          <a:p>
            <a:pPr marL="342900" indent="-342900">
              <a:buFontTx/>
              <a:buAutoNum type="arabicParenBoth"/>
            </a:pPr>
            <a:r>
              <a:rPr lang="zh-CN" altLang="en-US" dirty="0"/>
              <a:t>配置文件 </a:t>
            </a:r>
            <a:r>
              <a:rPr lang="en-US" altLang="zh-CN" dirty="0"/>
              <a:t> </a:t>
            </a:r>
            <a:r>
              <a:rPr lang="zh-CN" altLang="en-US" dirty="0"/>
              <a:t>略</a:t>
            </a:r>
            <a:endParaRPr lang="en-US" altLang="zh-CN" dirty="0"/>
          </a:p>
          <a:p>
            <a:pPr marL="342900" indent="-342900">
              <a:buAutoNum type="arabicParenBoth"/>
            </a:pPr>
            <a:r>
              <a:rPr lang="zh-CN" altLang="en-US" dirty="0"/>
              <a:t>部署</a:t>
            </a:r>
            <a:r>
              <a:rPr lang="en-US" altLang="zh-CN" dirty="0"/>
              <a:t>/</a:t>
            </a:r>
            <a:r>
              <a:rPr lang="zh-CN" altLang="en-US" dirty="0"/>
              <a:t>运行</a:t>
            </a:r>
            <a:endParaRPr lang="en-US" altLang="zh-CN" dirty="0"/>
          </a:p>
          <a:p>
            <a:pPr lvl="1"/>
            <a:r>
              <a:rPr lang="en-US" altLang="zh-CN" dirty="0" err="1"/>
              <a:t>Springboot</a:t>
            </a:r>
            <a:r>
              <a:rPr lang="zh-CN" altLang="en-US" dirty="0"/>
              <a:t>版本直接运行即可，</a:t>
            </a:r>
            <a:endParaRPr lang="en-US" altLang="zh-CN" dirty="0"/>
          </a:p>
          <a:p>
            <a:pPr lvl="1"/>
            <a:r>
              <a:rPr lang="zh-CN" altLang="en-US" dirty="0"/>
              <a:t>地址：</a:t>
            </a:r>
            <a:r>
              <a:rPr lang="en-US" altLang="zh-CN" dirty="0">
                <a:hlinkClick r:id="rId3"/>
              </a:rPr>
              <a:t>http://localhost:8080/xxl-job-admin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集群部署要注意使用同一个</a:t>
            </a:r>
            <a:r>
              <a:rPr lang="en-US" altLang="zh-CN" dirty="0"/>
              <a:t>DB</a:t>
            </a:r>
            <a:r>
              <a:rPr lang="zh-CN" altLang="en-US" dirty="0"/>
              <a:t>（一致性由</a:t>
            </a:r>
            <a:r>
              <a:rPr lang="en-US" altLang="zh-CN" dirty="0"/>
              <a:t>DB</a:t>
            </a:r>
            <a:r>
              <a:rPr lang="zh-CN" altLang="en-US" dirty="0"/>
              <a:t>来保证）</a:t>
            </a:r>
            <a:endParaRPr lang="en-US" altLang="zh-CN" dirty="0"/>
          </a:p>
          <a:p>
            <a:pPr marL="342900" indent="-342900">
              <a:buAutoNum type="arabicParenBoth"/>
            </a:pPr>
            <a:r>
              <a:rPr lang="zh-CN" altLang="en-US" dirty="0"/>
              <a:t>开发执行器：</a:t>
            </a:r>
            <a:endParaRPr lang="en-US" altLang="zh-CN" dirty="0"/>
          </a:p>
          <a:p>
            <a:pPr marL="800100" lvl="1" indent="-342900">
              <a:buAutoNum type="arabicParenBoth"/>
            </a:pPr>
            <a:r>
              <a:rPr lang="zh-CN" altLang="en-US" dirty="0"/>
              <a:t>引入</a:t>
            </a:r>
            <a:r>
              <a:rPr lang="en-US" altLang="zh-CN" dirty="0" err="1"/>
              <a:t>xxl</a:t>
            </a:r>
            <a:r>
              <a:rPr lang="en-US" altLang="zh-CN" dirty="0"/>
              <a:t>-job-core</a:t>
            </a:r>
            <a:r>
              <a:rPr lang="zh-CN" altLang="en-US" dirty="0"/>
              <a:t>依赖，并修改配置文件、进行执行器配置（</a:t>
            </a:r>
            <a:r>
              <a:rPr lang="en-US" altLang="zh-CN" dirty="0" err="1"/>
              <a:t>XxlJobConfig</a:t>
            </a:r>
            <a:r>
              <a:rPr lang="zh-CN" altLang="en-US" dirty="0"/>
              <a:t>，添加扫描路径等）</a:t>
            </a:r>
            <a:endParaRPr lang="en-US" altLang="zh-CN" dirty="0"/>
          </a:p>
          <a:p>
            <a:pPr marL="800100" lvl="1" indent="-342900">
              <a:buAutoNum type="arabicParenBoth"/>
            </a:pPr>
            <a:r>
              <a:rPr lang="zh-CN" altLang="en-US" dirty="0"/>
              <a:t>开发执行器 ，建议</a:t>
            </a:r>
            <a:r>
              <a:rPr lang="en-US" altLang="zh-CN" dirty="0"/>
              <a:t>BEAN</a:t>
            </a:r>
            <a:r>
              <a:rPr lang="zh-CN" altLang="en-US" dirty="0"/>
              <a:t>模式</a:t>
            </a:r>
            <a:endParaRPr lang="en-US" altLang="zh-CN" dirty="0"/>
          </a:p>
          <a:p>
            <a:pPr marL="800100" lvl="1" indent="-342900">
              <a:buAutoNum type="arabicParenBoth"/>
            </a:pPr>
            <a:r>
              <a:rPr lang="zh-CN" altLang="en-US" dirty="0"/>
              <a:t>部署</a:t>
            </a:r>
            <a:r>
              <a:rPr lang="en-US" altLang="zh-CN" dirty="0"/>
              <a:t>/</a:t>
            </a:r>
            <a:r>
              <a:rPr lang="zh-CN" altLang="en-US" dirty="0"/>
              <a:t>运行 集群部署时</a:t>
            </a:r>
            <a:r>
              <a:rPr lang="en-US" altLang="zh-CN" dirty="0"/>
              <a:t>addresses</a:t>
            </a:r>
            <a:r>
              <a:rPr lang="zh-CN" altLang="en-US" dirty="0"/>
              <a:t>和</a:t>
            </a:r>
            <a:r>
              <a:rPr lang="en-US" altLang="zh-CN" dirty="0" err="1"/>
              <a:t>appname</a:t>
            </a:r>
            <a:r>
              <a:rPr lang="zh-CN" altLang="en-US" dirty="0"/>
              <a:t>需要保持一致</a:t>
            </a:r>
            <a:endParaRPr lang="en-US" altLang="zh-CN" dirty="0"/>
          </a:p>
          <a:p>
            <a:pPr marL="342900" indent="-342900">
              <a:buAutoNum type="arabicParenBoth"/>
            </a:pPr>
            <a:r>
              <a:rPr lang="zh-CN" altLang="en-US" dirty="0"/>
              <a:t>调度中心任务配置（前端操作）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5" hidden="1"/>
          <p:cNvSpPr txBox="1"/>
          <p:nvPr/>
        </p:nvSpPr>
        <p:spPr>
          <a:xfrm>
            <a:off x="1939925" y="1954215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8196" name="矩形 6" hidden="1"/>
          <p:cNvSpPr/>
          <p:nvPr/>
        </p:nvSpPr>
        <p:spPr>
          <a:xfrm>
            <a:off x="1939927" y="3025777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8197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8198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8200" name="矩形 12"/>
          <p:cNvSpPr/>
          <p:nvPr/>
        </p:nvSpPr>
        <p:spPr>
          <a:xfrm>
            <a:off x="890588" y="1047750"/>
            <a:ext cx="1282723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1800" dirty="0">
                <a:sym typeface="+mn-ea"/>
              </a:rPr>
              <a:t>3.</a:t>
            </a:r>
            <a:r>
              <a:rPr lang="zh-CN" altLang="en-US" sz="1800" dirty="0">
                <a:sym typeface="+mn-ea"/>
              </a:rPr>
              <a:t>代码介绍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1" name="矩形 13"/>
          <p:cNvSpPr/>
          <p:nvPr/>
        </p:nvSpPr>
        <p:spPr>
          <a:xfrm>
            <a:off x="1409700" y="4508500"/>
            <a:ext cx="157003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8202" name="矩形 14"/>
          <p:cNvSpPr/>
          <p:nvPr/>
        </p:nvSpPr>
        <p:spPr>
          <a:xfrm>
            <a:off x="1395415" y="3716340"/>
            <a:ext cx="1570037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8203" name="矩形 15"/>
          <p:cNvSpPr/>
          <p:nvPr/>
        </p:nvSpPr>
        <p:spPr>
          <a:xfrm>
            <a:off x="1395415" y="2133600"/>
            <a:ext cx="1570037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91237" y="1900555"/>
            <a:ext cx="66770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执行器启动：</a:t>
            </a:r>
            <a:r>
              <a:rPr lang="en-US" altLang="zh-CN" dirty="0" err="1"/>
              <a:t>XxlJobConfig</a:t>
            </a:r>
            <a:r>
              <a:rPr lang="en-US" altLang="zh-CN" dirty="0"/>
              <a:t>  -</a:t>
            </a:r>
            <a:r>
              <a:rPr lang="en-US" altLang="zh-CN" dirty="0">
                <a:sym typeface="Wingdings" panose="05000000000000000000" pitchFamily="2" charset="2"/>
              </a:rPr>
              <a:t>-&gt;&gt; </a:t>
            </a:r>
            <a:r>
              <a:rPr lang="en-US" altLang="zh-CN" dirty="0" err="1"/>
              <a:t>XxlJobSpringExecutor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&gt;&gt;&gt; start()</a:t>
            </a:r>
            <a:r>
              <a:rPr lang="zh-CN" altLang="en-US" dirty="0"/>
              <a:t>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RPC</a:t>
            </a:r>
            <a:r>
              <a:rPr lang="zh-CN" altLang="en-US" dirty="0"/>
              <a:t>服务：</a:t>
            </a:r>
            <a:r>
              <a:rPr lang="en-US" altLang="zh-CN" dirty="0" err="1"/>
              <a:t>initRpcProvider</a:t>
            </a:r>
            <a:r>
              <a:rPr lang="en-US" altLang="zh-CN" dirty="0"/>
              <a:t>(</a:t>
            </a:r>
            <a:r>
              <a:rPr lang="en-US" altLang="zh-CN" dirty="0" err="1"/>
              <a:t>ip</a:t>
            </a:r>
            <a:r>
              <a:rPr lang="en-US" altLang="zh-CN" dirty="0"/>
              <a:t>, port, </a:t>
            </a:r>
            <a:r>
              <a:rPr lang="en-US" altLang="zh-CN" dirty="0" err="1"/>
              <a:t>appName</a:t>
            </a:r>
            <a:r>
              <a:rPr lang="en-US" altLang="zh-CN" dirty="0"/>
              <a:t>, </a:t>
            </a:r>
            <a:r>
              <a:rPr lang="en-US" altLang="zh-CN" dirty="0" err="1"/>
              <a:t>accessToken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AdminBiz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XxlRpcInvokerFactory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5" hidden="1"/>
          <p:cNvSpPr txBox="1"/>
          <p:nvPr/>
        </p:nvSpPr>
        <p:spPr>
          <a:xfrm>
            <a:off x="1939925" y="1954215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9220" name="矩形 6" hidden="1"/>
          <p:cNvSpPr/>
          <p:nvPr/>
        </p:nvSpPr>
        <p:spPr>
          <a:xfrm>
            <a:off x="1939927" y="3025777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9221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9222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9223" name="矩形 6"/>
          <p:cNvSpPr/>
          <p:nvPr/>
        </p:nvSpPr>
        <p:spPr>
          <a:xfrm>
            <a:off x="357188" y="285750"/>
            <a:ext cx="1176925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ym typeface="+mn-ea"/>
              </a:rPr>
              <a:t>4.</a:t>
            </a:r>
            <a:r>
              <a:rPr lang="zh-CN" altLang="en-US" sz="2800" dirty="0">
                <a:sym typeface="+mn-ea"/>
              </a:rPr>
              <a:t>其他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4" name="矩形 14"/>
          <p:cNvSpPr/>
          <p:nvPr/>
        </p:nvSpPr>
        <p:spPr>
          <a:xfrm>
            <a:off x="755650" y="1590677"/>
            <a:ext cx="7292340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1800" dirty="0" err="1">
                <a:sym typeface="+mn-ea"/>
              </a:rPr>
              <a:t>com.fasterxml.jackson</a:t>
            </a:r>
            <a:r>
              <a:rPr lang="en-US" altLang="zh-CN" sz="1800" dirty="0">
                <a:sym typeface="+mn-ea"/>
              </a:rPr>
              <a:t>,</a:t>
            </a:r>
            <a:r>
              <a:rPr lang="zh-CN" altLang="en-US" sz="1800" dirty="0">
                <a:sym typeface="+mn-ea"/>
              </a:rPr>
              <a:t>自定义序列化和反序列化</a:t>
            </a:r>
            <a:endParaRPr lang="en-US" altLang="zh-CN" sz="1800" dirty="0">
              <a:sym typeface="+mn-ea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Deserializer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Serializer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JsonDeserialize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(using =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EmptyToNullDeserialize.class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JsonSerialize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(using =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ToStringSerializer.class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代码路径：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com.fasterxml.jackson.databind.ser.std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com.fasterxml.jackson.databind.deser.std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com.shein.fabric.utils.serialize.jackson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TextBox 5" hidden="1"/>
          <p:cNvSpPr txBox="1"/>
          <p:nvPr/>
        </p:nvSpPr>
        <p:spPr>
          <a:xfrm>
            <a:off x="1939925" y="1954215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7416" name="矩形 6" hidden="1"/>
          <p:cNvSpPr/>
          <p:nvPr/>
        </p:nvSpPr>
        <p:spPr>
          <a:xfrm>
            <a:off x="1939927" y="3025777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7417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7418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73657" y="3137537"/>
            <a:ext cx="58947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谢谢观看，</a:t>
            </a:r>
            <a:r>
              <a:rPr lang="en-US" altLang="zh-CN" sz="3200"/>
              <a:t>thanks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572</Words>
  <Application>Microsoft Office PowerPoint</Application>
  <PresentationFormat>全屏显示(4:3)</PresentationFormat>
  <Paragraphs>151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Heiti SC Light</vt:lpstr>
      <vt:lpstr>Roboto Bold</vt:lpstr>
      <vt:lpstr>等线 Light</vt:lpstr>
      <vt:lpstr>微软雅黑</vt:lpstr>
      <vt:lpstr>Arial</vt:lpstr>
      <vt:lpstr>Calibri</vt:lpstr>
      <vt:lpstr>Calibri Light</vt:lpstr>
      <vt:lpstr>1_Office 主题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放 包</cp:lastModifiedBy>
  <cp:revision>331</cp:revision>
  <dcterms:created xsi:type="dcterms:W3CDTF">2013-10-30T09:04:00Z</dcterms:created>
  <dcterms:modified xsi:type="dcterms:W3CDTF">2019-01-04T07:57:09Z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