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73" r:id="rId4"/>
    <p:sldId id="257" r:id="rId5"/>
    <p:sldId id="258" r:id="rId6"/>
    <p:sldId id="280" r:id="rId7"/>
    <p:sldId id="294" r:id="rId8"/>
    <p:sldId id="259" r:id="rId9"/>
    <p:sldId id="260" r:id="rId10"/>
    <p:sldId id="261" r:id="rId11"/>
    <p:sldId id="262" r:id="rId12"/>
    <p:sldId id="263" r:id="rId13"/>
    <p:sldId id="264" r:id="rId15"/>
    <p:sldId id="265" r:id="rId16"/>
    <p:sldId id="266" r:id="rId17"/>
    <p:sldId id="274" r:id="rId18"/>
    <p:sldId id="277" r:id="rId19"/>
    <p:sldId id="278" r:id="rId20"/>
    <p:sldId id="279" r:id="rId21"/>
    <p:sldId id="298" r:id="rId22"/>
    <p:sldId id="300" r:id="rId23"/>
    <p:sldId id="303" r:id="rId24"/>
    <p:sldId id="301" r:id="rId25"/>
    <p:sldId id="302" r:id="rId26"/>
    <p:sldId id="304" r:id="rId27"/>
    <p:sldId id="281" r:id="rId28"/>
    <p:sldId id="315" r:id="rId29"/>
    <p:sldId id="295"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图中RoutingKey分别是error、info、warning，其中error被Binding（绑定）到queue1和queue2上，info和warning被Binding到queue2上。当消息的RoutingKey是error，这条消息将被投递到queue1和queue2中（相当于消息被复制成两个分别投放到两个queue中），然后分别被Consumer1和Consumer2处理。如果消息的RoutingKey是info或者warning，这条消息只会被投递到queue2中，然后被Consumer2处理。如果消息的RoutingKey是其他的字符串，这条消息则会被丢弃。</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广播式交换器类型的工作方式：不使用任何参数将queue和Exchange进行Binding，发布者publisher向Exchange发送一条消息（注意：直接交换器类型中的producer变成了publisher，其中隐含了两种交换器的区别），然后这条消息被无条件的投递给所有和这个Exchange绑定的queue中。</a:t>
            </a:r>
            <a:endParaRPr lang="zh-CN" altLang="en-US"/>
          </a:p>
          <a:p>
            <a:r>
              <a:rPr lang="zh-CN" altLang="en-US"/>
              <a:t>如图中，没有RoutingKey的限制，只要消息到达Exchange，都会被投递到queue1和queue2中，然后被对应的Consumer处理。</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假如消息的RoutingKey是American.action.13，这条消息将被投递到Q1和Q2中。假如RoutingKey是American.action.13.test（注意：此处是四个词），这条消息将会被丢弃，因为没有routingkey与之匹配。假如RoutingKey是Chinese.action.13，这条消息将被投递到Q2和Q3中。假如RoutingKey是Chinese.action.13.test，这条消息只会被投递到Q3中，#可以匹配一个或者多个单词，而*只能匹配一个词。</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RabbitMQ</a:t>
            </a:r>
            <a:r>
              <a:rPr lang="zh-CN" altLang="en-US"/>
              <a:t>技术分享</a:t>
            </a:r>
            <a:endParaRPr lang="zh-CN" altLang="en-US"/>
          </a:p>
        </p:txBody>
      </p:sp>
      <p:sp>
        <p:nvSpPr>
          <p:cNvPr id="3" name="副标题 2"/>
          <p:cNvSpPr>
            <a:spLocks noGrp="1"/>
          </p:cNvSpPr>
          <p:nvPr>
            <p:ph type="subTitle" idx="1"/>
          </p:nvPr>
        </p:nvSpPr>
        <p:spPr/>
        <p:txBody>
          <a:bodyPr/>
          <a:p>
            <a:r>
              <a:rPr lang="zh-CN" altLang="en-US"/>
              <a:t>温方伟</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Exchange类型</a:t>
            </a:r>
            <a:endParaRPr lang="zh-CN" altLang="en-US"/>
          </a:p>
        </p:txBody>
      </p:sp>
      <p:sp>
        <p:nvSpPr>
          <p:cNvPr id="3" name="内容占位符 2"/>
          <p:cNvSpPr>
            <a:spLocks noGrp="1"/>
          </p:cNvSpPr>
          <p:nvPr>
            <p:ph idx="1"/>
          </p:nvPr>
        </p:nvSpPr>
        <p:spPr/>
        <p:txBody>
          <a:bodyPr/>
          <a:p>
            <a:r>
              <a:rPr lang="zh-CN" altLang="en-US"/>
              <a:t>1、Direct Exchange</a:t>
            </a:r>
            <a:r>
              <a:rPr lang="en-US" altLang="zh-CN"/>
              <a:t>--直接交换器类型</a:t>
            </a:r>
            <a:endParaRPr lang="en-US" altLang="zh-CN"/>
          </a:p>
          <a:p>
            <a:endParaRPr lang="en-US" altLang="zh-CN"/>
          </a:p>
          <a:p>
            <a:r>
              <a:rPr lang="zh-CN" altLang="en-US"/>
              <a:t>2、Fanout Exchange</a:t>
            </a:r>
            <a:r>
              <a:rPr lang="en-US" altLang="zh-CN"/>
              <a:t>--广播式交换器类型</a:t>
            </a:r>
            <a:endParaRPr lang="en-US" altLang="zh-CN"/>
          </a:p>
          <a:p>
            <a:endParaRPr lang="en-US" altLang="zh-CN"/>
          </a:p>
          <a:p>
            <a:r>
              <a:rPr lang="zh-CN" altLang="en-US"/>
              <a:t>3、Topic Exchange</a:t>
            </a:r>
            <a:r>
              <a:rPr lang="en-US" altLang="zh-CN"/>
              <a:t>--主题交换器类型</a:t>
            </a:r>
            <a:endParaRPr lang="en-US" altLang="zh-CN"/>
          </a:p>
          <a:p>
            <a:endParaRPr lang="en-US" altLang="zh-CN"/>
          </a:p>
          <a:p>
            <a:r>
              <a:rPr lang="en-US" altLang="zh-CN"/>
              <a:t>4、Headers Exchange--标题交换器类型</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Direct Exchange</a:t>
            </a:r>
            <a:endParaRPr lang="zh-CN" altLang="en-US"/>
          </a:p>
        </p:txBody>
      </p:sp>
      <p:sp>
        <p:nvSpPr>
          <p:cNvPr id="3" name="内容占位符 2"/>
          <p:cNvSpPr>
            <a:spLocks noGrp="1"/>
          </p:cNvSpPr>
          <p:nvPr>
            <p:ph idx="1"/>
          </p:nvPr>
        </p:nvSpPr>
        <p:spPr/>
        <p:txBody>
          <a:bodyPr/>
          <a:p>
            <a:r>
              <a:rPr lang="zh-CN" altLang="en-US"/>
              <a:t>直接交换器类型</a:t>
            </a:r>
            <a:endParaRPr lang="zh-CN" altLang="en-US"/>
          </a:p>
          <a:p>
            <a:r>
              <a:rPr lang="zh-CN" altLang="en-US"/>
              <a:t>默认的预先定义exchange名字：空字符串或者amq.direct</a:t>
            </a:r>
            <a:endParaRPr lang="zh-CN" altLang="en-US"/>
          </a:p>
          <a:p>
            <a:r>
              <a:rPr lang="zh-CN" altLang="en-US"/>
              <a:t>根据Binding指定的Routing Key，将符合Key的消息发送到Binding的Queue。可以构建点对点消息传输模型</a:t>
            </a:r>
            <a:endParaRPr lang="zh-CN" altLang="en-US"/>
          </a:p>
          <a:p>
            <a:endParaRPr lang="zh-CN" altLang="en-US"/>
          </a:p>
        </p:txBody>
      </p:sp>
      <p:pic>
        <p:nvPicPr>
          <p:cNvPr id="4" name="图片 3"/>
          <p:cNvPicPr>
            <a:picLocks noChangeAspect="1"/>
          </p:cNvPicPr>
          <p:nvPr/>
        </p:nvPicPr>
        <p:blipFill>
          <a:blip r:embed="rId1"/>
          <a:stretch>
            <a:fillRect/>
          </a:stretch>
        </p:blipFill>
        <p:spPr>
          <a:xfrm>
            <a:off x="1090930" y="3782060"/>
            <a:ext cx="7659370" cy="22980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Fanout Exchange</a:t>
            </a:r>
            <a:endParaRPr lang="zh-CN" altLang="en-US"/>
          </a:p>
        </p:txBody>
      </p:sp>
      <p:sp>
        <p:nvSpPr>
          <p:cNvPr id="3" name="内容占位符 2"/>
          <p:cNvSpPr>
            <a:spLocks noGrp="1"/>
          </p:cNvSpPr>
          <p:nvPr>
            <p:ph idx="1"/>
          </p:nvPr>
        </p:nvSpPr>
        <p:spPr/>
        <p:txBody>
          <a:bodyPr/>
          <a:p>
            <a:r>
              <a:rPr lang="zh-CN" altLang="en-US"/>
              <a:t>广播式交换器类型</a:t>
            </a:r>
            <a:endParaRPr lang="zh-CN" altLang="en-US"/>
          </a:p>
          <a:p>
            <a:r>
              <a:rPr lang="zh-CN" altLang="en-US"/>
              <a:t>默认的预先定义exchange名字：amq.fanout</a:t>
            </a:r>
            <a:endParaRPr lang="zh-CN" altLang="en-US"/>
          </a:p>
          <a:p>
            <a:r>
              <a:rPr lang="zh-CN" altLang="en-US"/>
              <a:t>作用描述：将同一个message发送到所有同该Exchange 绑定的queue。不论RoutingKey是什么，这条消息都会被投递到所有与此Exchange绑定的queue中。</a:t>
            </a:r>
            <a:endParaRPr lang="zh-CN" altLang="en-US"/>
          </a:p>
          <a:p>
            <a:endParaRPr lang="zh-CN" altLang="en-US"/>
          </a:p>
        </p:txBody>
      </p:sp>
      <p:pic>
        <p:nvPicPr>
          <p:cNvPr id="4" name="图片 3"/>
          <p:cNvPicPr>
            <a:picLocks noChangeAspect="1"/>
          </p:cNvPicPr>
          <p:nvPr/>
        </p:nvPicPr>
        <p:blipFill>
          <a:blip r:embed="rId1"/>
          <a:stretch>
            <a:fillRect/>
          </a:stretch>
        </p:blipFill>
        <p:spPr>
          <a:xfrm>
            <a:off x="1893570" y="4119245"/>
            <a:ext cx="6642100" cy="2451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89330"/>
          </a:xfrm>
        </p:spPr>
        <p:txBody>
          <a:bodyPr/>
          <a:p>
            <a:r>
              <a:rPr lang="zh-CN" altLang="en-US"/>
              <a:t>Topic Exchange</a:t>
            </a:r>
            <a:endParaRPr lang="zh-CN" altLang="en-US"/>
          </a:p>
        </p:txBody>
      </p:sp>
      <p:sp>
        <p:nvSpPr>
          <p:cNvPr id="3" name="内容占位符 2"/>
          <p:cNvSpPr>
            <a:spLocks noGrp="1"/>
          </p:cNvSpPr>
          <p:nvPr>
            <p:ph idx="1"/>
          </p:nvPr>
        </p:nvSpPr>
        <p:spPr>
          <a:xfrm>
            <a:off x="838200" y="1353820"/>
            <a:ext cx="10515600" cy="5203825"/>
          </a:xfrm>
        </p:spPr>
        <p:txBody>
          <a:bodyPr/>
          <a:p>
            <a:r>
              <a:rPr lang="zh-CN" altLang="en-US"/>
              <a:t>主题交换器类型</a:t>
            </a:r>
            <a:endParaRPr lang="zh-CN" altLang="en-US"/>
          </a:p>
          <a:p>
            <a:r>
              <a:rPr lang="zh-CN" altLang="en-US"/>
              <a:t>默认的预先定义exchange名字：amq.topic</a:t>
            </a:r>
            <a:endParaRPr lang="zh-CN" altLang="en-US"/>
          </a:p>
          <a:p>
            <a:r>
              <a:rPr lang="zh-CN" altLang="en-US"/>
              <a:t>作用描述：根据Binding指定的RoutingKey，Exchange对key进行模式匹配后投递到相应的Queue，模式匹配时符号“#”匹配一个或多个词，符号“*”匹配正好一个词，而且单词与单词之间必须要用“.”符号进行分隔。此模式可以用来支持经典的发布/订阅消息传输模型-使用主题名字空间作为消息寻址模式，将消息传递给那些部分或者全部匹配主题模式的queue。</a:t>
            </a:r>
            <a:endParaRPr lang="zh-CN" altLang="en-US"/>
          </a:p>
        </p:txBody>
      </p:sp>
      <p:pic>
        <p:nvPicPr>
          <p:cNvPr id="4" name="图片 3"/>
          <p:cNvPicPr>
            <a:picLocks noChangeAspect="1"/>
          </p:cNvPicPr>
          <p:nvPr/>
        </p:nvPicPr>
        <p:blipFill>
          <a:blip r:embed="rId1"/>
          <a:stretch>
            <a:fillRect/>
          </a:stretch>
        </p:blipFill>
        <p:spPr>
          <a:xfrm>
            <a:off x="1240790" y="4716780"/>
            <a:ext cx="7906385" cy="1752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46150"/>
          </a:xfrm>
        </p:spPr>
        <p:txBody>
          <a:bodyPr/>
          <a:p>
            <a:r>
              <a:rPr lang="zh-CN" altLang="en-US"/>
              <a:t>Headers Exchange</a:t>
            </a:r>
            <a:endParaRPr lang="zh-CN" altLang="en-US"/>
          </a:p>
        </p:txBody>
      </p:sp>
      <p:sp>
        <p:nvSpPr>
          <p:cNvPr id="3" name="内容占位符 2"/>
          <p:cNvSpPr>
            <a:spLocks noGrp="1"/>
          </p:cNvSpPr>
          <p:nvPr>
            <p:ph idx="1"/>
          </p:nvPr>
        </p:nvSpPr>
        <p:spPr>
          <a:xfrm>
            <a:off x="838200" y="1586230"/>
            <a:ext cx="10515600" cy="4591050"/>
          </a:xfrm>
        </p:spPr>
        <p:txBody>
          <a:bodyPr>
            <a:normAutofit fontScale="90000" lnSpcReduction="10000"/>
          </a:bodyPr>
          <a:p>
            <a:r>
              <a:rPr lang="zh-CN" altLang="en-US"/>
              <a:t>标题交换器类型</a:t>
            </a:r>
            <a:endParaRPr lang="zh-CN" altLang="en-US"/>
          </a:p>
          <a:p>
            <a:r>
              <a:rPr lang="zh-CN" altLang="en-US"/>
              <a:t>默认的预先定义exchange名字：amq.match和amq.headers</a:t>
            </a:r>
            <a:endParaRPr lang="zh-CN" altLang="en-US"/>
          </a:p>
          <a:p>
            <a:r>
              <a:rPr lang="zh-CN" altLang="en-US"/>
              <a:t>作用描述：同direct exchange类似，不同之处是不再使用Routing Key路由，而是使用headers（Message attributes）进行匹配路由到指定Queue。</a:t>
            </a:r>
            <a:endParaRPr lang="zh-CN" altLang="en-US"/>
          </a:p>
          <a:p>
            <a:r>
              <a:rPr lang="zh-CN" altLang="en-US"/>
              <a:t>Headers类型的exchange使用的比较少，它也是忽略routingKey的一种路由方式。是使用Headers来匹配的。Headers是一个键值对，可以定义成HashTable。发送者在发送的时候定义一些键值对，接收者也可以再绑定时候传入一些键值对，两者匹配的话，则对应的队列就可以收到消息。匹配有两种方式all和any。这两种方式是在接收端必须要用键值"x-mactch"来定义。all代表定义的多个键值对都要满足，而any则代码只要满足一个就可以了。fanout，direct，topic exchange的routingKey都需要要字符串形式的，而headers exchange则没有这个要求，因为键值对的值可以是任何类型。</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58495" y="2140585"/>
            <a:ext cx="10515600" cy="1325563"/>
          </a:xfrm>
        </p:spPr>
        <p:txBody>
          <a:bodyPr/>
          <a:p>
            <a:pPr algn="ctr"/>
            <a:r>
              <a:rPr lang="zh-CN" altLang="en-US"/>
              <a:t>二，RabbitMQ使用场景</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p:nvPr>
        </p:nvSpPr>
        <p:spPr>
          <a:xfrm>
            <a:off x="838200" y="745490"/>
            <a:ext cx="10515600" cy="5811838"/>
          </a:xfrm>
        </p:spPr>
        <p:txBody>
          <a:bodyPr/>
          <a:p>
            <a:r>
              <a:rPr lang="en-US" altLang="zh-CN"/>
              <a:t>1</a:t>
            </a:r>
            <a:r>
              <a:rPr lang="zh-CN" altLang="en-US"/>
              <a:t>，跨系统的异步通信，所有需要异步交互的地方都可以使用消息队列。</a:t>
            </a:r>
            <a:endParaRPr lang="zh-CN" altLang="en-US"/>
          </a:p>
          <a:p>
            <a:endParaRPr lang="zh-CN" altLang="en-US"/>
          </a:p>
          <a:p>
            <a:r>
              <a:rPr lang="en-US" altLang="zh-CN"/>
              <a:t>2</a:t>
            </a:r>
            <a:r>
              <a:rPr lang="zh-CN" altLang="en-US"/>
              <a:t>，多个应用之间的耦合，由于消息是平台无关和语言无关的，而且语义上也不再是函数调用，因此更适合作为多个应用之间的松耦合的接口。基于消息队列的耦合，不需要发送方和接收方同时在线。</a:t>
            </a:r>
            <a:endParaRPr lang="zh-CN" altLang="en-US"/>
          </a:p>
          <a:p>
            <a:endParaRPr lang="zh-CN" altLang="en-US"/>
          </a:p>
          <a:p>
            <a:r>
              <a:rPr lang="zh-CN" altLang="en-US"/>
              <a:t>3、应用内的同步变异步，比如订单处理，就可以由前端应用将订单信息放到队列，后端应用从队列里依次获得消息处理，高峰时的大量订单可以积压在队列里慢慢处理掉。</a:t>
            </a:r>
            <a:endParaRPr lang="zh-CN" altLang="en-US"/>
          </a:p>
          <a:p>
            <a:pPr marL="0" indent="0">
              <a:buNone/>
            </a:pPr>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p:nvPr>
        </p:nvSpPr>
        <p:spPr>
          <a:xfrm>
            <a:off x="838200" y="745490"/>
            <a:ext cx="10515600" cy="5811838"/>
          </a:xfrm>
        </p:spPr>
        <p:txBody>
          <a:bodyPr/>
          <a:p>
            <a:r>
              <a:rPr lang="zh-CN" altLang="en-US"/>
              <a:t>4、消息驱动的架构（EDA），系统分解为消息队列，和消息制造者和消息消费者，一个处理流程可以根据需要拆成多个阶段（Stage），阶段之间用队列连接起来，前一个阶段处理的结果放入队列，后一个阶段从队列中获取消息继续处理。</a:t>
            </a:r>
            <a:endParaRPr lang="zh-CN" altLang="en-US"/>
          </a:p>
          <a:p>
            <a:endParaRPr lang="zh-CN" altLang="en-US"/>
          </a:p>
          <a:p>
            <a:r>
              <a:t>5、应用需要更灵活的耦合方式，如发布订阅，比如可以指定路由规则。</a:t>
            </a:r>
          </a:p>
          <a:p>
            <a:endParaRPr lang="zh-CN" altLang="en-US"/>
          </a:p>
          <a:p>
            <a:r>
              <a:rPr lang="zh-CN" altLang="en-US"/>
              <a:t>6、跨局域网，甚至跨城市的通讯（CDN行业），比如北京机房与广州机房的应用程序的通信。</a:t>
            </a:r>
            <a:endParaRPr lang="zh-CN" altLang="en-US"/>
          </a:p>
          <a:p>
            <a:pPr marL="0" indent="0">
              <a:buNone/>
            </a:pPr>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2325" y="2047240"/>
            <a:ext cx="10547350" cy="1325880"/>
          </a:xfrm>
        </p:spPr>
        <p:txBody>
          <a:bodyPr/>
          <a:p>
            <a:pPr algn="ctr"/>
            <a:r>
              <a:rPr lang="zh-CN" altLang="en-US"/>
              <a:t>三，RabbitMQ实践</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安装</a:t>
            </a:r>
            <a:r>
              <a:rPr lang="en-US" altLang="zh-CN"/>
              <a:t>rabbitmq</a:t>
            </a:r>
            <a:endParaRPr lang="en-US" altLang="zh-CN"/>
          </a:p>
        </p:txBody>
      </p:sp>
      <p:sp>
        <p:nvSpPr>
          <p:cNvPr id="3" name="内容占位符 2"/>
          <p:cNvSpPr>
            <a:spLocks noGrp="1"/>
          </p:cNvSpPr>
          <p:nvPr>
            <p:ph idx="1"/>
          </p:nvPr>
        </p:nvSpPr>
        <p:spPr/>
        <p:txBody>
          <a:bodyPr/>
          <a:p>
            <a:r>
              <a:rPr lang="en-US" altLang="zh-CN"/>
              <a:t>1,</a:t>
            </a:r>
            <a:r>
              <a:rPr lang="zh-CN" altLang="en-US"/>
              <a:t>安装erl</a:t>
            </a:r>
            <a:endParaRPr lang="zh-CN" altLang="en-US"/>
          </a:p>
          <a:p>
            <a:pPr marL="0" indent="0">
              <a:buNone/>
            </a:pPr>
            <a:r>
              <a:rPr lang="zh-CN" altLang="en-US"/>
              <a:t>    RabbitMQ是建立在强大的Erlang OTP平台上，因此安装Rabbit MQ的前提是安装Erlang。</a:t>
            </a:r>
            <a:endParaRPr lang="zh-CN" altLang="en-US"/>
          </a:p>
          <a:p>
            <a:pPr marL="0" indent="0">
              <a:buNone/>
            </a:pPr>
            <a:r>
              <a:rPr lang="zh-CN" altLang="en-US"/>
              <a:t>  双击otp_win32_R16B03.exe</a:t>
            </a:r>
            <a:endParaRPr lang="zh-CN" altLang="en-US"/>
          </a:p>
          <a:p>
            <a:pPr marL="0" indent="0">
              <a:buNone/>
            </a:pPr>
            <a:r>
              <a:rPr lang="zh-CN" altLang="en-US"/>
              <a:t>   配置环境变量：</a:t>
            </a:r>
            <a:endParaRPr lang="zh-CN" altLang="en-US"/>
          </a:p>
          <a:p>
            <a:pPr marL="0" indent="0">
              <a:buNone/>
            </a:pPr>
            <a:r>
              <a:rPr lang="zh-CN" altLang="en-US"/>
              <a:t>   配置</a:t>
            </a:r>
            <a:r>
              <a:rPr lang="en-US" altLang="zh-CN"/>
              <a:t>home</a:t>
            </a:r>
            <a:r>
              <a:rPr lang="zh-CN" altLang="en-US"/>
              <a:t>：ERLANG_HOME=C:\Program Files (x86)\erl5.10.4</a:t>
            </a:r>
            <a:endParaRPr lang="zh-CN" altLang="en-US"/>
          </a:p>
          <a:p>
            <a:pPr marL="0" indent="0">
              <a:buNone/>
            </a:pPr>
            <a:r>
              <a:rPr lang="zh-CN" altLang="en-US"/>
              <a:t>   path增加：%ERLANG_HOME%\bin</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85520" y="1861820"/>
            <a:ext cx="10515600" cy="1325563"/>
          </a:xfrm>
        </p:spPr>
        <p:txBody>
          <a:bodyPr/>
          <a:p>
            <a:pPr algn="ctr"/>
            <a:r>
              <a:rPr lang="zh-CN" altLang="en-US"/>
              <a:t>一，RabbitMQ基础知识</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p:nvPr>
        </p:nvSpPr>
        <p:spPr>
          <a:xfrm>
            <a:off x="838200" y="745490"/>
            <a:ext cx="10515600" cy="5811838"/>
          </a:xfrm>
        </p:spPr>
        <p:txBody>
          <a:bodyPr/>
          <a:p>
            <a:r>
              <a:rPr lang="en-US" altLang="zh-CN"/>
              <a:t>2,</a:t>
            </a:r>
            <a:r>
              <a:rPr lang="zh-CN" altLang="en-US"/>
              <a:t>安装rabbitmq</a:t>
            </a:r>
            <a:endParaRPr lang="zh-CN" altLang="en-US"/>
          </a:p>
          <a:p>
            <a:pPr marL="0" indent="0">
              <a:buNone/>
            </a:pPr>
            <a:r>
              <a:rPr lang="zh-CN" altLang="en-US"/>
              <a:t>   双击rabbitmq-server-3.2.3.exe   默认点击下一步</a:t>
            </a:r>
            <a:endParaRPr lang="zh-CN" altLang="en-US"/>
          </a:p>
          <a:p>
            <a:pPr marL="0" indent="0">
              <a:buNone/>
            </a:pPr>
            <a:r>
              <a:rPr lang="zh-CN" altLang="en-US"/>
              <a:t>    配置</a:t>
            </a:r>
            <a:r>
              <a:rPr lang="en-US" altLang="zh-CN"/>
              <a:t>hosts</a:t>
            </a:r>
            <a:r>
              <a:rPr lang="zh-CN" altLang="en-US"/>
              <a:t>：127.0.0.1       主机名</a:t>
            </a:r>
            <a:endParaRPr lang="zh-CN" altLang="en-US"/>
          </a:p>
          <a:p>
            <a:pPr marL="0" indent="0">
              <a:buNone/>
            </a:pPr>
            <a:r>
              <a:t>   激活Rabbit MQ's Management Plugin使用Rabbit MQ 管理插件，可以更好的可视化方式查看Rabbit MQ 服务器实例的状态</a:t>
            </a:r>
          </a:p>
          <a:p>
            <a:pPr marL="0" indent="0">
              <a:buNone/>
            </a:pPr>
            <a:r>
              <a:rPr lang="zh-CN" altLang="en-US"/>
              <a:t>    打开命令窗口</a:t>
            </a:r>
            <a:endParaRPr lang="zh-CN" altLang="en-US"/>
          </a:p>
          <a:p>
            <a:pPr marL="0" indent="0">
              <a:buNone/>
            </a:pPr>
            <a:r>
              <a:rPr lang="zh-CN" altLang="en-US"/>
              <a:t>   </a:t>
            </a:r>
            <a:r>
              <a:rPr lang="en-US" altLang="zh-CN"/>
              <a:t>cd C:\Program Files (x86)\RabbitMQ Server\rabbitmq_server-3.2.3\sbin</a:t>
            </a:r>
            <a:endParaRPr lang="en-US" altLang="zh-CN"/>
          </a:p>
          <a:p>
            <a:pPr marL="0" indent="0">
              <a:buNone/>
            </a:pPr>
            <a:r>
              <a:rPr lang="zh-CN" altLang="en-US"/>
              <a:t>   rabbitmq-plugins.bat  enable  rabbitmq_management</a:t>
            </a:r>
            <a:endParaRPr lang="zh-CN" altLang="en-US"/>
          </a:p>
          <a:p>
            <a:pPr marL="0" indent="0">
              <a:buNone/>
            </a:pPr>
            <a:r>
              <a:rPr lang="zh-CN" altLang="en-US"/>
              <a:t>   </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启动</a:t>
            </a:r>
            <a:r>
              <a:rPr lang="en-US" altLang="zh-CN"/>
              <a:t>rabbitmq</a:t>
            </a:r>
            <a:endParaRPr lang="en-US" altLang="zh-CN"/>
          </a:p>
        </p:txBody>
      </p:sp>
      <p:sp>
        <p:nvSpPr>
          <p:cNvPr id="3" name="内容占位符 2"/>
          <p:cNvSpPr>
            <a:spLocks noGrp="1"/>
          </p:cNvSpPr>
          <p:nvPr>
            <p:ph idx="1"/>
          </p:nvPr>
        </p:nvSpPr>
        <p:spPr/>
        <p:txBody>
          <a:bodyPr/>
          <a:p>
            <a:r>
              <a:rPr lang="zh-CN" altLang="en-US"/>
              <a:t>rabbitmq-server.bat</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1043940" y="2334260"/>
            <a:ext cx="9468485" cy="3556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p:nvPr>
        </p:nvSpPr>
        <p:spPr>
          <a:xfrm>
            <a:off x="838200" y="745490"/>
            <a:ext cx="10515600" cy="5811838"/>
          </a:xfrm>
        </p:spPr>
        <p:txBody>
          <a:bodyPr/>
          <a:p>
            <a:r>
              <a:rPr lang="en-US" altLang="zh-CN"/>
              <a:t>3,</a:t>
            </a:r>
            <a:r>
              <a:rPr lang="zh-CN" altLang="en-US"/>
              <a:t>添加用户和设置权限</a:t>
            </a:r>
            <a:endParaRPr lang="zh-CN" altLang="en-US"/>
          </a:p>
          <a:p>
            <a:r>
              <a:rPr lang="zh-CN" altLang="en-US"/>
              <a:t>rabbitmqctl.bat add_user root 123456</a:t>
            </a:r>
            <a:endParaRPr lang="zh-CN" altLang="en-US"/>
          </a:p>
          <a:p>
            <a:r>
              <a:rPr lang="zh-CN" altLang="en-US"/>
              <a:t>rabbitmqctl.bat set_user_tags root administrator</a:t>
            </a:r>
            <a:endParaRPr lang="zh-CN" altLang="en-US"/>
          </a:p>
          <a:p>
            <a:r>
              <a:rPr lang="zh-CN" altLang="en-US"/>
              <a:t>rabbitmqctl.bat set_permissions -p / root ".*" ".*" ".*"</a:t>
            </a:r>
            <a:endParaRPr lang="zh-CN" altLang="en-US"/>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p:nvPr>
        </p:nvSpPr>
        <p:spPr>
          <a:xfrm>
            <a:off x="838200" y="745490"/>
            <a:ext cx="10515600" cy="5811838"/>
          </a:xfrm>
        </p:spPr>
        <p:txBody>
          <a:bodyPr/>
          <a:p>
            <a:r>
              <a:rPr lang="en-US" altLang="zh-CN"/>
              <a:t>4,</a:t>
            </a:r>
            <a:r>
              <a:rPr lang="zh-CN" altLang="en-US"/>
              <a:t>访问web管理界面</a:t>
            </a:r>
            <a:endParaRPr lang="zh-CN" altLang="en-US"/>
          </a:p>
          <a:p>
            <a:pPr marL="0" indent="0">
              <a:buNone/>
            </a:pPr>
            <a:r>
              <a:rPr lang="zh-CN" altLang="en-US"/>
              <a:t>  http://localhost:15672  root 123456</a:t>
            </a:r>
            <a:endParaRPr lang="zh-CN" altLang="en-US"/>
          </a:p>
          <a:p>
            <a:endParaRPr lang="zh-CN" altLang="en-US"/>
          </a:p>
        </p:txBody>
      </p:sp>
      <p:pic>
        <p:nvPicPr>
          <p:cNvPr id="4" name="图片 4"/>
          <p:cNvPicPr>
            <a:picLocks noChangeAspect="1"/>
          </p:cNvPicPr>
          <p:nvPr/>
        </p:nvPicPr>
        <p:blipFill>
          <a:blip r:embed="rId1"/>
          <a:stretch>
            <a:fillRect/>
          </a:stretch>
        </p:blipFill>
        <p:spPr>
          <a:xfrm>
            <a:off x="1088390" y="1965325"/>
            <a:ext cx="7613015" cy="265811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springboot</a:t>
            </a:r>
            <a:r>
              <a:rPr lang="zh-CN" altLang="en-US">
                <a:sym typeface="+mn-ea"/>
              </a:rPr>
              <a:t>集成</a:t>
            </a:r>
            <a:r>
              <a:rPr lang="en-US" altLang="zh-CN"/>
              <a:t>rabbbitmq</a:t>
            </a:r>
            <a:endParaRPr lang="zh-CN" altLang="en-US"/>
          </a:p>
        </p:txBody>
      </p:sp>
      <p:sp>
        <p:nvSpPr>
          <p:cNvPr id="3" name="内容占位符 2"/>
          <p:cNvSpPr>
            <a:spLocks noGrp="1"/>
          </p:cNvSpPr>
          <p:nvPr>
            <p:ph idx="1"/>
          </p:nvPr>
        </p:nvSpPr>
        <p:spPr/>
        <p:txBody>
          <a:bodyPr/>
          <a:p>
            <a:r>
              <a:rPr lang="zh-CN" altLang="en-US">
                <a:sym typeface="+mn-ea"/>
              </a:rPr>
              <a:t>加入</a:t>
            </a:r>
            <a:r>
              <a:rPr lang="en-US" altLang="zh-CN">
                <a:sym typeface="+mn-ea"/>
              </a:rPr>
              <a:t>rabbitmq</a:t>
            </a:r>
            <a:r>
              <a:rPr lang="zh-CN" altLang="en-US">
                <a:sym typeface="+mn-ea"/>
              </a:rPr>
              <a:t>的依赖包</a:t>
            </a:r>
            <a:endParaRPr lang="zh-CN" altLang="en-US">
              <a:sym typeface="+mn-ea"/>
            </a:endParaRPr>
          </a:p>
          <a:p>
            <a:r>
              <a:rPr lang="zh-CN" altLang="en-US">
                <a:sym typeface="+mn-ea"/>
              </a:rPr>
              <a:t>&lt;dependency&gt;</a:t>
            </a:r>
            <a:endParaRPr lang="zh-CN" altLang="en-US"/>
          </a:p>
          <a:p>
            <a:r>
              <a:rPr lang="zh-CN" altLang="en-US">
                <a:sym typeface="+mn-ea"/>
              </a:rPr>
              <a:t>      &lt;groupId&gt;org.springframework.boot&lt;/groupId&gt;</a:t>
            </a:r>
            <a:endParaRPr lang="zh-CN" altLang="en-US"/>
          </a:p>
          <a:p>
            <a:r>
              <a:rPr lang="zh-CN" altLang="en-US">
                <a:sym typeface="+mn-ea"/>
              </a:rPr>
              <a:t>     &lt;artifactId&gt;spring-boot-starter-amqp&lt;/artifactId&gt;</a:t>
            </a:r>
            <a:endParaRPr lang="zh-CN" altLang="en-US"/>
          </a:p>
          <a:p>
            <a:r>
              <a:rPr lang="zh-CN" altLang="en-US">
                <a:sym typeface="+mn-ea"/>
              </a:rPr>
              <a:t>&lt;/dependency&gt;</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sz="2800"/>
              <a:t>配置文件</a:t>
            </a:r>
            <a:endParaRPr lang="zh-CN" sz="2800"/>
          </a:p>
        </p:txBody>
      </p:sp>
      <p:pic>
        <p:nvPicPr>
          <p:cNvPr id="9" name="内容占位符 8"/>
          <p:cNvPicPr>
            <a:picLocks noChangeAspect="1"/>
          </p:cNvPicPr>
          <p:nvPr>
            <p:ph idx="1"/>
          </p:nvPr>
        </p:nvPicPr>
        <p:blipFill>
          <a:blip r:embed="rId1"/>
          <a:stretch>
            <a:fillRect/>
          </a:stretch>
        </p:blipFill>
        <p:spPr>
          <a:xfrm>
            <a:off x="691515" y="1527175"/>
            <a:ext cx="8219440" cy="53460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lgn="ctr">
              <a:buNone/>
            </a:pPr>
            <a:r>
              <a:rPr lang="zh-CN" altLang="en-US"/>
              <a:t>详见实例：rabbitmq-demo。</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dirty="0" smtClean="0">
                <a:solidFill>
                  <a:srgbClr val="FF9400"/>
                </a:solidFill>
                <a:latin typeface="微软雅黑" panose="020B0503020204020204" charset="-122"/>
                <a:ea typeface="微软雅黑" panose="020B0503020204020204" charset="-122"/>
                <a:cs typeface="Segoe UI Light" panose="020B0502040204020203" pitchFamily="34" charset="0"/>
                <a:sym typeface="+mn-ea"/>
              </a:rPr>
              <a:t>                                       </a:t>
            </a:r>
            <a:r>
              <a:rPr lang="en-US" altLang="zh-CN" dirty="0" smtClean="0">
                <a:solidFill>
                  <a:schemeClr val="tx1"/>
                </a:solidFill>
                <a:latin typeface="微软雅黑" panose="020B0503020204020204" charset="-122"/>
                <a:ea typeface="微软雅黑" panose="020B0503020204020204" charset="-122"/>
                <a:cs typeface="Segoe UI Light" panose="020B0502040204020203" pitchFamily="34" charset="0"/>
                <a:sym typeface="+mn-ea"/>
              </a:rPr>
              <a:t>THANKS</a:t>
            </a:r>
            <a:r>
              <a:rPr lang="zh-CN" altLang="en-US" dirty="0" smtClean="0">
                <a:solidFill>
                  <a:schemeClr val="tx1"/>
                </a:solidFill>
                <a:latin typeface="微软雅黑" panose="020B0503020204020204" charset="-122"/>
                <a:ea typeface="微软雅黑" panose="020B0503020204020204" charset="-122"/>
                <a:cs typeface="Segoe UI Light" panose="020B0502040204020203" pitchFamily="34" charset="0"/>
                <a:sym typeface="+mn-ea"/>
              </a:rPr>
              <a:t>！</a:t>
            </a:r>
            <a:endParaRPr lang="zh-CN" altLang="en-US" dirty="0" smtClean="0">
              <a:solidFill>
                <a:schemeClr val="tx1"/>
              </a:solidFill>
              <a:latin typeface="微软雅黑" panose="020B0503020204020204" charset="-122"/>
              <a:ea typeface="微软雅黑" panose="020B0503020204020204" charset="-122"/>
              <a:cs typeface="Segoe UI Light" panose="020B0502040204020203" pitchFamily="3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什么叫消息队列</a:t>
            </a:r>
            <a:endParaRPr lang="zh-CN" altLang="en-US"/>
          </a:p>
        </p:txBody>
      </p:sp>
      <p:sp>
        <p:nvSpPr>
          <p:cNvPr id="3" name="内容占位符 2"/>
          <p:cNvSpPr>
            <a:spLocks noGrp="1"/>
          </p:cNvSpPr>
          <p:nvPr>
            <p:ph idx="1"/>
          </p:nvPr>
        </p:nvSpPr>
        <p:spPr/>
        <p:txBody>
          <a:bodyPr>
            <a:normAutofit lnSpcReduction="10000"/>
          </a:bodyPr>
          <a:p>
            <a:r>
              <a:rPr lang="zh-CN" altLang="en-US"/>
              <a:t>消息队列（Message Queue）是一种应用间的通信方式，消息发送后可以立即返回，由消息系统来确保消息的可靠传递。消息发布者只管把消息发布到 MQ 中而不用管谁来取，消息使用者只管从 MQ 中取消息而不管是谁发布的。这样发布者和使用者都不用知道对方的存在。</a:t>
            </a:r>
            <a:endParaRPr lang="zh-CN" altLang="en-US"/>
          </a:p>
          <a:p>
            <a:r>
              <a:rPr lang="zh-CN" altLang="en-US"/>
              <a:t>消息系统通过将消息的发送和接收分离来实现应用程序的异步和解偶</a:t>
            </a:r>
            <a:endParaRPr lang="zh-CN" altLang="en-US"/>
          </a:p>
          <a:p>
            <a:pPr marL="0" indent="0">
              <a:buNone/>
            </a:pPr>
            <a:endParaRPr lang="en-US" altLang="zh-CN">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消息种类与性能比较</a:t>
            </a:r>
            <a:endParaRPr lang="en-US" altLang="zh-CN"/>
          </a:p>
        </p:txBody>
      </p:sp>
      <p:sp>
        <p:nvSpPr>
          <p:cNvPr id="3" name="内容占位符 2"/>
          <p:cNvSpPr>
            <a:spLocks noGrp="1"/>
          </p:cNvSpPr>
          <p:nvPr>
            <p:ph idx="1"/>
          </p:nvPr>
        </p:nvSpPr>
        <p:spPr/>
        <p:txBody>
          <a:bodyPr>
            <a:normAutofit lnSpcReduction="20000"/>
          </a:bodyPr>
          <a:p>
            <a:r>
              <a:rPr lang="zh-CN" altLang="en-US">
                <a:sym typeface="+mn-ea"/>
              </a:rPr>
              <a:t>ActiveMQ、RabbitMQ、ZeroMQ、Kafka</a:t>
            </a:r>
            <a:endParaRPr lang="zh-CN" altLang="en-US">
              <a:sym typeface="+mn-ea"/>
            </a:endParaRPr>
          </a:p>
          <a:p>
            <a:endParaRPr lang="zh-CN" altLang="en-US">
              <a:sym typeface="+mn-ea"/>
            </a:endParaRPr>
          </a:p>
          <a:p>
            <a:pPr marL="0" indent="0">
              <a:buNone/>
            </a:pPr>
            <a:r>
              <a:rPr lang="en-US" altLang="zh-CN">
                <a:sym typeface="+mn-ea"/>
              </a:rPr>
              <a:t>  1</a:t>
            </a:r>
            <a:r>
              <a:rPr lang="zh-CN" altLang="en-US">
                <a:sym typeface="+mn-ea"/>
              </a:rPr>
              <a:t>， TPS：ZeroMq 最好，Kafka，RabbitMq 次之， ActiveMq 最差</a:t>
            </a:r>
            <a:endParaRPr lang="zh-CN" altLang="en-US">
              <a:sym typeface="+mn-ea"/>
            </a:endParaRPr>
          </a:p>
          <a:p>
            <a:pPr marL="0" indent="0">
              <a:buNone/>
            </a:pPr>
            <a:endParaRPr lang="zh-CN" altLang="en-US">
              <a:sym typeface="+mn-ea"/>
            </a:endParaRPr>
          </a:p>
          <a:p>
            <a:pPr marL="0" indent="0">
              <a:buNone/>
            </a:pPr>
            <a:r>
              <a:rPr lang="zh-CN" altLang="en-US">
                <a:sym typeface="+mn-ea"/>
              </a:rPr>
              <a:t>  </a:t>
            </a:r>
            <a:r>
              <a:rPr lang="en-US" altLang="zh-CN">
                <a:sym typeface="+mn-ea"/>
              </a:rPr>
              <a:t>2</a:t>
            </a:r>
            <a:r>
              <a:rPr lang="zh-CN" altLang="en-US">
                <a:sym typeface="+mn-ea"/>
              </a:rPr>
              <a:t>，持久化消息比较：zeroMq不支持，activeMq、rabbitMq和Kafka</a:t>
            </a:r>
            <a:endParaRPr lang="zh-CN" altLang="en-US">
              <a:sym typeface="+mn-ea"/>
            </a:endParaRPr>
          </a:p>
          <a:p>
            <a:pPr marL="0" indent="0">
              <a:buNone/>
            </a:pPr>
            <a:r>
              <a:rPr lang="zh-CN" altLang="en-US">
                <a:sym typeface="+mn-ea"/>
              </a:rPr>
              <a:t>、    都支持。</a:t>
            </a:r>
            <a:endParaRPr lang="zh-CN" altLang="en-US">
              <a:sym typeface="+mn-ea"/>
            </a:endParaRPr>
          </a:p>
          <a:p>
            <a:pPr marL="0" indent="0">
              <a:buNone/>
            </a:pPr>
            <a:endParaRPr lang="zh-CN" altLang="en-US">
              <a:sym typeface="+mn-ea"/>
            </a:endParaRPr>
          </a:p>
          <a:p>
            <a:pPr marL="0" indent="0">
              <a:buNone/>
            </a:pPr>
            <a:r>
              <a:rPr lang="zh-CN" altLang="en-US">
                <a:sym typeface="+mn-ea"/>
              </a:rPr>
              <a:t>  </a:t>
            </a:r>
            <a:r>
              <a:rPr lang="en-US" altLang="zh-CN">
                <a:sym typeface="+mn-ea"/>
              </a:rPr>
              <a:t>3</a:t>
            </a:r>
            <a:r>
              <a:rPr lang="zh-CN" altLang="en-US">
                <a:sym typeface="+mn-ea"/>
              </a:rPr>
              <a:t>，综合技术实现（可靠性、灵活的路由、集群、事务等）：</a:t>
            </a:r>
            <a:endParaRPr lang="zh-CN" altLang="en-US">
              <a:sym typeface="+mn-ea"/>
            </a:endParaRPr>
          </a:p>
          <a:p>
            <a:pPr marL="0" indent="0">
              <a:buNone/>
            </a:pPr>
            <a:r>
              <a:rPr lang="zh-CN" altLang="en-US">
                <a:sym typeface="+mn-ea"/>
              </a:rPr>
              <a:t>         </a:t>
            </a:r>
            <a:r>
              <a:rPr lang="en-US" altLang="zh-CN">
                <a:sym typeface="+mn-ea"/>
              </a:rPr>
              <a:t>RabbitMq / Kafka 最好，   ActiveMq次之，ZeroMq最差</a:t>
            </a:r>
            <a:r>
              <a:rPr lang="zh-CN" altLang="en-US">
                <a:sym typeface="+mn-ea"/>
              </a:rPr>
              <a:t>。</a:t>
            </a:r>
            <a:r>
              <a:rPr lang="zh-CN" altLang="en-US"/>
              <a:t>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83895"/>
            <a:ext cx="10515600" cy="5493385"/>
          </a:xfrm>
        </p:spPr>
        <p:txBody>
          <a:bodyPr>
            <a:normAutofit lnSpcReduction="10000"/>
          </a:bodyPr>
          <a:p>
            <a:pPr marL="0" indent="0">
              <a:buNone/>
            </a:pPr>
            <a:r>
              <a:rPr lang="zh-CN" altLang="en-US">
                <a:sym typeface="+mn-ea"/>
              </a:rPr>
              <a:t> </a:t>
            </a:r>
            <a:endParaRPr lang="zh-CN" altLang="en-US">
              <a:sym typeface="+mn-ea"/>
            </a:endParaRPr>
          </a:p>
          <a:p>
            <a:pPr marL="0" indent="0">
              <a:buNone/>
            </a:pPr>
            <a:r>
              <a:rPr lang="zh-CN" altLang="en-US">
                <a:sym typeface="+mn-ea"/>
              </a:rPr>
              <a:t>  </a:t>
            </a:r>
            <a:r>
              <a:rPr lang="en-US" altLang="zh-CN">
                <a:sym typeface="+mn-ea"/>
              </a:rPr>
              <a:t>4</a:t>
            </a:r>
            <a:r>
              <a:rPr lang="zh-CN" altLang="en-US">
                <a:sym typeface="+mn-ea"/>
              </a:rPr>
              <a:t>，</a:t>
            </a:r>
            <a:r>
              <a:rPr lang="en-US" altLang="zh-CN">
                <a:sym typeface="+mn-ea"/>
              </a:rPr>
              <a:t>高并发</a:t>
            </a:r>
            <a:r>
              <a:rPr lang="zh-CN" altLang="en-US">
                <a:sym typeface="+mn-ea"/>
              </a:rPr>
              <a:t>：RabbitMQ最高</a:t>
            </a:r>
            <a:endParaRPr lang="zh-CN" altLang="en-US">
              <a:sym typeface="+mn-ea"/>
            </a:endParaRPr>
          </a:p>
          <a:p>
            <a:pPr marL="0" indent="0">
              <a:buNone/>
            </a:pPr>
            <a:r>
              <a:rPr lang="zh-CN" altLang="en-US"/>
              <a:t>        原因是它的实现语言是天生具备高并发高可用的erlang 语言</a:t>
            </a:r>
            <a:endParaRPr lang="zh-CN" altLang="en-US"/>
          </a:p>
          <a:p>
            <a:pPr marL="0" indent="0">
              <a:buNone/>
            </a:pPr>
            <a:endParaRPr lang="zh-CN" altLang="en-US"/>
          </a:p>
          <a:p>
            <a:pPr marL="0" indent="0">
              <a:buNone/>
            </a:pPr>
            <a:r>
              <a:rPr lang="zh-CN" altLang="en-US">
                <a:sym typeface="+mn-ea"/>
              </a:rPr>
              <a:t>  </a:t>
            </a:r>
            <a:r>
              <a:rPr lang="en-US" altLang="zh-CN">
                <a:sym typeface="+mn-ea"/>
              </a:rPr>
              <a:t>5</a:t>
            </a:r>
            <a:r>
              <a:rPr lang="zh-CN" altLang="en-US">
                <a:sym typeface="+mn-ea"/>
              </a:rPr>
              <a:t>， RabbitMq比kafka成熟，在可用性上，稳定性上，可靠性上，</a:t>
            </a:r>
            <a:endParaRPr lang="zh-CN" altLang="en-US">
              <a:sym typeface="+mn-ea"/>
            </a:endParaRPr>
          </a:p>
          <a:p>
            <a:pPr marL="0" indent="0">
              <a:buNone/>
            </a:pPr>
            <a:r>
              <a:rPr lang="zh-CN" altLang="en-US">
                <a:sym typeface="+mn-ea"/>
              </a:rPr>
              <a:t>          RabbitMq超过kafka</a:t>
            </a:r>
            <a:endParaRPr lang="zh-CN" altLang="en-US"/>
          </a:p>
          <a:p>
            <a:pPr marL="0" indent="0">
              <a:buNone/>
            </a:pPr>
            <a:endParaRPr lang="zh-CN" altLang="en-US"/>
          </a:p>
          <a:p>
            <a:pPr marL="0" indent="0">
              <a:buNone/>
            </a:pPr>
            <a:r>
              <a:rPr lang="en-US" altLang="zh-CN">
                <a:sym typeface="+mn-ea"/>
              </a:rPr>
              <a:t>  6</a:t>
            </a:r>
            <a:r>
              <a:rPr lang="zh-CN" altLang="en-US">
                <a:sym typeface="+mn-ea"/>
              </a:rPr>
              <a:t>，Kafka 的性能（吞吐量、TPS ）比RabbitMq 要高出来很多。</a:t>
            </a:r>
            <a:endParaRPr lang="zh-CN" altLang="en-US">
              <a:sym typeface="+mn-ea"/>
            </a:endParaRPr>
          </a:p>
          <a:p>
            <a:pPr marL="0" indent="0">
              <a:buNone/>
            </a:pPr>
            <a:endParaRPr lang="zh-CN" altLang="en-US"/>
          </a:p>
          <a:p>
            <a:pPr marL="0" indent="0">
              <a:buNone/>
            </a:pPr>
            <a:r>
              <a:rPr lang="zh-CN" altLang="en-US">
                <a:sym typeface="+mn-ea"/>
              </a:rPr>
              <a:t>注意：Kafka 的定位主要在日志等方面， 因为Kafka 设计的初衷就是处理日志的，可以看做是一个日志（消息）系统一个重要组件，针对性很强，所以 如果业务方面还是建议选择 RabbitMq 。</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内容占位符 19" descr="20160506134211236.png"/>
          <p:cNvPicPr>
            <a:picLocks noChangeAspect="1"/>
          </p:cNvPicPr>
          <p:nvPr>
            <p:ph idx="1"/>
          </p:nvPr>
        </p:nvPicPr>
        <p:blipFill>
          <a:blip r:embed="rId1" cstate="print"/>
          <a:stretch>
            <a:fillRect/>
          </a:stretch>
        </p:blipFill>
        <p:spPr>
          <a:xfrm>
            <a:off x="1276985" y="622935"/>
            <a:ext cx="9156065" cy="55543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RabbitMQ</a:t>
            </a:r>
            <a:endParaRPr lang="zh-CN" altLang="en-US"/>
          </a:p>
        </p:txBody>
      </p:sp>
      <p:sp>
        <p:nvSpPr>
          <p:cNvPr id="3" name="内容占位符 2"/>
          <p:cNvSpPr>
            <a:spLocks noGrp="1"/>
          </p:cNvSpPr>
          <p:nvPr>
            <p:ph idx="1"/>
          </p:nvPr>
        </p:nvSpPr>
        <p:spPr/>
        <p:txBody>
          <a:bodyPr/>
          <a:p>
            <a:r>
              <a:rPr lang="zh-CN" altLang="en-US"/>
              <a:t>RabbitMQ是由Erlang语言编写的实现了高级消息队列协议（AMQP）的开源消息代理软件（也可称为 面向消息的中间件）。支持Windows、Linux/Unix、MAC OS X操作系统和包括JAVA在内的多种编程语言</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RabbitMQ中的重要概念</a:t>
            </a:r>
            <a:endParaRPr lang="zh-CN" altLang="en-US"/>
          </a:p>
        </p:txBody>
      </p:sp>
      <p:sp>
        <p:nvSpPr>
          <p:cNvPr id="3" name="内容占位符 2"/>
          <p:cNvSpPr>
            <a:spLocks noGrp="1"/>
          </p:cNvSpPr>
          <p:nvPr>
            <p:ph idx="1"/>
          </p:nvPr>
        </p:nvSpPr>
        <p:spPr/>
        <p:txBody>
          <a:bodyPr>
            <a:normAutofit fontScale="80000"/>
          </a:bodyPr>
          <a:p>
            <a:r>
              <a:rPr lang="zh-CN" altLang="en-US"/>
              <a:t>（1）Broker：经纪人。提供一种传输服务，维护一条从生产者到消费者的传输线路，保证消息数据能按照指定的方式传输。粗略的可以将RabbitMQ Server当作Broker。</a:t>
            </a:r>
            <a:endParaRPr lang="zh-CN" altLang="en-US"/>
          </a:p>
          <a:p>
            <a:endParaRPr lang="zh-CN" altLang="en-US"/>
          </a:p>
          <a:p>
            <a:r>
              <a:rPr lang="zh-CN" altLang="en-US"/>
              <a:t>（2）Exchange：消息交换机。指定消息按照什么规则路由到哪个队列Queue。</a:t>
            </a:r>
            <a:endParaRPr lang="zh-CN" altLang="en-US"/>
          </a:p>
          <a:p>
            <a:endParaRPr lang="zh-CN" altLang="en-US"/>
          </a:p>
          <a:p>
            <a:r>
              <a:rPr lang="zh-CN" altLang="en-US"/>
              <a:t>（3）Queue：消息队列。消息的载体，每条消息都会被投送到一个或多个队列中。</a:t>
            </a:r>
            <a:endParaRPr lang="zh-CN" altLang="en-US"/>
          </a:p>
          <a:p>
            <a:endParaRPr lang="zh-CN" altLang="en-US"/>
          </a:p>
          <a:p>
            <a:r>
              <a:rPr lang="zh-CN" altLang="en-US"/>
              <a:t>（4）Binding：绑定。作用就是将Exchange和Queue按照某种路由规则绑定起来。</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94690"/>
            <a:ext cx="10515600" cy="5873750"/>
          </a:xfrm>
        </p:spPr>
        <p:txBody>
          <a:bodyPr>
            <a:normAutofit/>
          </a:bodyPr>
          <a:p>
            <a:endParaRPr lang="zh-CN" altLang="en-US"/>
          </a:p>
          <a:p>
            <a:r>
              <a:rPr lang="zh-CN" altLang="en-US">
                <a:sym typeface="+mn-ea"/>
              </a:rPr>
              <a:t>（5）RoutingKey：路由关键字。Exchange根据RoutingKey进行消息投递。</a:t>
            </a:r>
            <a:endParaRPr lang="zh-CN" altLang="en-US"/>
          </a:p>
          <a:p>
            <a:r>
              <a:rPr lang="zh-CN" altLang="en-US"/>
              <a:t>（6）Vhost：虚拟主机。一个Broker可以有多个虚拟主机，用作不同用户的权限分离。一个虚拟主机持有一组Exchange、Queue和Binding。</a:t>
            </a:r>
            <a:endParaRPr lang="zh-CN" altLang="en-US"/>
          </a:p>
          <a:p>
            <a:r>
              <a:rPr lang="zh-CN" altLang="en-US"/>
              <a:t>（7）Producer：消息生产者。主要将消息投递到对应的Exchange上面。一般是独立的程序。</a:t>
            </a:r>
            <a:endParaRPr lang="zh-CN" altLang="en-US"/>
          </a:p>
          <a:p>
            <a:r>
              <a:rPr lang="zh-CN" altLang="en-US"/>
              <a:t>（8）Consumer：消息消费者。消息的接收者，一般是独立的程序</a:t>
            </a:r>
            <a:endParaRPr lang="zh-CN" altLang="en-US"/>
          </a:p>
          <a:p>
            <a:r>
              <a:rPr lang="zh-CN" altLang="en-US"/>
              <a:t>（9）Channel：消息通道，也称信道。在客户端的每个连接里可以建立多个Channel，每个Channel代表一个会话任务。</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3731</Words>
  <Application>WPS 演示</Application>
  <PresentationFormat>宽屏</PresentationFormat>
  <Paragraphs>161</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Calibri Light</vt:lpstr>
      <vt:lpstr>Calibri</vt:lpstr>
      <vt:lpstr>微软雅黑</vt:lpstr>
      <vt:lpstr>Arial Unicode MS</vt:lpstr>
      <vt:lpstr>Segoe UI Light</vt:lpstr>
      <vt:lpstr>Office 主题</vt:lpstr>
      <vt:lpstr>RabbitMQ技术分享</vt:lpstr>
      <vt:lpstr>一，RabbitMQ基础知识</vt:lpstr>
      <vt:lpstr>什么叫消息队列</vt:lpstr>
      <vt:lpstr>消息种类与性能比较</vt:lpstr>
      <vt:lpstr>PowerPoint 演示文稿</vt:lpstr>
      <vt:lpstr>PowerPoint 演示文稿</vt:lpstr>
      <vt:lpstr>RabbitMQ</vt:lpstr>
      <vt:lpstr>RabbitMQ中的重要概念</vt:lpstr>
      <vt:lpstr>PowerPoint 演示文稿</vt:lpstr>
      <vt:lpstr>Exchange类型</vt:lpstr>
      <vt:lpstr>Direct Exchange</vt:lpstr>
      <vt:lpstr>Fanout Exchange</vt:lpstr>
      <vt:lpstr>Topic Exchange</vt:lpstr>
      <vt:lpstr>Headers Exchange</vt:lpstr>
      <vt:lpstr>二，RabbitMQ使用场景</vt:lpstr>
      <vt:lpstr>PowerPoint 演示文稿</vt:lpstr>
      <vt:lpstr>PowerPoint 演示文稿</vt:lpstr>
      <vt:lpstr>三，RabbitMQ实践</vt:lpstr>
      <vt:lpstr>安装rabbitmq</vt:lpstr>
      <vt:lpstr>PowerPoint 演示文稿</vt:lpstr>
      <vt:lpstr>启动rabbitmq</vt:lpstr>
      <vt:lpstr>PowerPoint 演示文稿</vt:lpstr>
      <vt:lpstr>PowerPoint 演示文稿</vt:lpstr>
      <vt:lpstr>springboot集成rabbbitmq</vt:lpstr>
      <vt:lpstr>配置pom包</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SI-GZ-1180</cp:lastModifiedBy>
  <cp:revision>140</cp:revision>
  <dcterms:created xsi:type="dcterms:W3CDTF">2018-08-30T07:26:00Z</dcterms:created>
  <dcterms:modified xsi:type="dcterms:W3CDTF">2018-08-31T03:40:04Z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