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78" r:id="rId4"/>
    <p:sldId id="280" r:id="rId5"/>
    <p:sldId id="282" r:id="rId6"/>
    <p:sldId id="283" r:id="rId7"/>
    <p:sldId id="308" r:id="rId8"/>
    <p:sldId id="307" r:id="rId9"/>
    <p:sldId id="305" r:id="rId10"/>
    <p:sldId id="304" r:id="rId11"/>
    <p:sldId id="309" r:id="rId12"/>
    <p:sldId id="285" r:id="rId13"/>
    <p:sldId id="306" r:id="rId14"/>
    <p:sldId id="300" r:id="rId15"/>
    <p:sldId id="301" r:id="rId16"/>
    <p:sldId id="310" r:id="rId17"/>
    <p:sldId id="30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1"/>
    <p:restoredTop sz="94690"/>
  </p:normalViewPr>
  <p:slideViewPr>
    <p:cSldViewPr>
      <p:cViewPr varScale="1">
        <p:scale>
          <a:sx n="84" d="100"/>
          <a:sy n="84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DC14D-DDB6-A340-9DB7-E95D4D263D4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484D-CB3C-E344-B87A-7708C64C8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AD91-70FD-4A1D-830E-0D29C7B240CA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7C6-5895-4CA4-89BC-F16B71A1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9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AD91-70FD-4A1D-830E-0D29C7B240CA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7C6-5895-4CA4-89BC-F16B71A1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AD91-70FD-4A1D-830E-0D29C7B240CA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7C6-5895-4CA4-89BC-F16B71A1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1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AD91-70FD-4A1D-830E-0D29C7B240CA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7C6-5895-4CA4-89BC-F16B71A1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8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AD91-70FD-4A1D-830E-0D29C7B240CA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7C6-5895-4CA4-89BC-F16B71A1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3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AD91-70FD-4A1D-830E-0D29C7B240CA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7C6-5895-4CA4-89BC-F16B71A1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8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AD91-70FD-4A1D-830E-0D29C7B240CA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7C6-5895-4CA4-89BC-F16B71A1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7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AD91-70FD-4A1D-830E-0D29C7B240CA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7C6-5895-4CA4-89BC-F16B71A1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AD91-70FD-4A1D-830E-0D29C7B240CA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7C6-5895-4CA4-89BC-F16B71A1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9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AD91-70FD-4A1D-830E-0D29C7B240CA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7C6-5895-4CA4-89BC-F16B71A1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8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AD91-70FD-4A1D-830E-0D29C7B240CA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7C6-5895-4CA4-89BC-F16B71A1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7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9AD91-70FD-4A1D-830E-0D29C7B240CA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77C6-5895-4CA4-89BC-F16B71A1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4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exceptions/index.html" TargetMode="External"/><Relationship Id="rId2" Type="http://schemas.openxmlformats.org/officeDocument/2006/relationships/hyperlink" Target="http://www.cs.pomona.edu/classes/cs051/handouts/JavaErrorsExplained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sforgeeks.org/checked-vs-unchecked-exceptions-in-jav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essential/exceptions/runtim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305800" cy="1470025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Exceptions and try / catch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305800" cy="1752600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Understanding errors that occur in your program (and how to prevent them)</a:t>
            </a:r>
          </a:p>
        </p:txBody>
      </p:sp>
    </p:spTree>
    <p:extLst>
      <p:ext uri="{BB962C8B-B14F-4D97-AF65-F5344CB8AC3E}">
        <p14:creationId xmlns:p14="http://schemas.microsoft.com/office/powerpoint/2010/main" val="219901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 exception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String s = "hello";</a:t>
            </a:r>
          </a:p>
          <a:p>
            <a:pPr marL="0" indent="0">
              <a:buNone/>
            </a:pP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s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s.substring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(1000);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the example above, the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dirty="0"/>
              <a:t> variable contains a String with a length of 5. The number 1000 supplied to the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substring()</a:t>
            </a:r>
            <a:r>
              <a:rPr lang="en-US" sz="2400" dirty="0"/>
              <a:t> method is </a:t>
            </a:r>
            <a:r>
              <a:rPr lang="en-US" sz="2400" i="1" dirty="0"/>
              <a:t>clearly</a:t>
            </a:r>
            <a:r>
              <a:rPr lang="en-US" sz="2400" dirty="0"/>
              <a:t> outside the bounds of this String, however this code will compile without issue.  It's totally valid syntax!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run-time exception (error) will occur when the program actually runs (when String bounds are checked).</a:t>
            </a:r>
          </a:p>
        </p:txBody>
      </p:sp>
    </p:spTree>
    <p:extLst>
      <p:ext uri="{BB962C8B-B14F-4D97-AF65-F5344CB8AC3E}">
        <p14:creationId xmlns:p14="http://schemas.microsoft.com/office/powerpoint/2010/main" val="109753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time exception example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Here is how you would catch the exception that could (would, in the example below) occur when accessing a portion of a String: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String s = "hello";</a:t>
            </a:r>
          </a:p>
          <a:p>
            <a:pPr marL="0" indent="0">
              <a:buNone/>
            </a:pP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try {</a:t>
            </a:r>
          </a:p>
          <a:p>
            <a:pPr marL="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	s = 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s.substring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(1000);</a:t>
            </a:r>
          </a:p>
          <a:p>
            <a:pPr marL="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catch (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StringIndexOutOfBoundsException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s) {</a:t>
            </a:r>
          </a:p>
          <a:p>
            <a:pPr marL="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	System.out.println("why though");</a:t>
            </a:r>
          </a:p>
          <a:p>
            <a:pPr marL="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s.printStackTrace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(); </a:t>
            </a:r>
            <a:r>
              <a:rPr lang="en-US" sz="22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//show what lead to this</a:t>
            </a:r>
          </a:p>
          <a:p>
            <a:pPr marL="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49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/>
          <a:lstStyle/>
          <a:p>
            <a:r>
              <a:rPr lang="en-US" dirty="0"/>
              <a:t>Understanding error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The following slides will help you understand those frustrating run time error messages.</a:t>
            </a:r>
          </a:p>
          <a:p>
            <a:pPr marL="0" indent="0">
              <a:buNone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In PAP / CS 1, it's given that you probably won't understand the error messages that occur.</a:t>
            </a:r>
          </a:p>
          <a:p>
            <a:pPr marL="0" indent="0">
              <a:buNone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In AP and beyond, it's contingent upon you to figure out what went wrong!</a:t>
            </a:r>
          </a:p>
          <a:p>
            <a:pPr marL="0" indent="0">
              <a:buNone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While run time error messages may look like incomprehensible non-sense at first, read them carefully </a:t>
            </a:r>
            <a:r>
              <a:rPr lang="mr-IN" sz="2400" dirty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you'll find that you can figure out what they mean with a little practice.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53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 errors (exceptions)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716315"/>
              </p:ext>
            </p:extLst>
          </p:nvPr>
        </p:nvGraphicFramePr>
        <p:xfrm>
          <a:off x="228600" y="2590800"/>
          <a:ext cx="8686800" cy="393192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176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444444"/>
                          </a:solidFill>
                          <a:effectLst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rgbClr val="444444"/>
                          </a:solidFill>
                          <a:effectLst/>
                        </a:rPr>
                        <a:t>What It </a:t>
                      </a:r>
                      <a:r>
                        <a:rPr lang="en-US" sz="1800" b="1" i="1">
                          <a:solidFill>
                            <a:srgbClr val="444444"/>
                          </a:solidFill>
                          <a:effectLst/>
                        </a:rPr>
                        <a:t>Usually</a:t>
                      </a:r>
                      <a:r>
                        <a:rPr lang="en-US" sz="1800" b="1">
                          <a:solidFill>
                            <a:srgbClr val="444444"/>
                          </a:solidFill>
                          <a:effectLst/>
                        </a:rPr>
                        <a:t> Means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9712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OutOfMemoryError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You are constructing new objects inside an infinite loop.  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Can also happen</a:t>
                      </a:r>
                      <a:r>
                        <a:rPr lang="en-US" baseline="0" dirty="0">
                          <a:effectLst/>
                        </a:rPr>
                        <a:t> when you are adding objects to an ArrayList, but terminating the loop based on the list's </a:t>
                      </a:r>
                      <a:r>
                        <a:rPr lang="en-US" baseline="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size()</a:t>
                      </a:r>
                      <a:r>
                        <a:rPr lang="en-US" baseline="0" dirty="0">
                          <a:effectLst/>
                        </a:rPr>
                        <a:t> method (which will go up as more objects are added).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357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StackOverflowError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You have an infinite recursion. In other words, your method calls itself, which then calls itself, without ever stopping</a:t>
                      </a:r>
                      <a:r>
                        <a:rPr lang="en-US" baseline="0" dirty="0">
                          <a:effectLst/>
                        </a:rPr>
                        <a:t> (never reaches the base case).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357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ClassCastException</a:t>
                      </a:r>
                      <a:endParaRPr lang="en-US" sz="18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attempted to cast an object to a sub-class of which it is not an instance. For example:</a:t>
                      </a:r>
                    </a:p>
                    <a:p>
                      <a:pPr lvl="1"/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Object </a:t>
                      </a:r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obj</a:t>
                      </a: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 = new Integer(42); System.out.println((String) </a:t>
                      </a:r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obj</a:t>
                      </a: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);</a:t>
                      </a:r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1417638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addition to the run time exceptions in the PAP / CS1 </a:t>
            </a:r>
            <a:r>
              <a:rPr lang="en-US" sz="2000" dirty="0" err="1"/>
              <a:t>powerpoint</a:t>
            </a:r>
            <a:r>
              <a:rPr lang="en-US" sz="2000" dirty="0"/>
              <a:t>, there are a few more that may happen with the introduction of some advanced topics in AP and beyond.</a:t>
            </a:r>
          </a:p>
        </p:txBody>
      </p:sp>
    </p:spTree>
    <p:extLst>
      <p:ext uri="{BB962C8B-B14F-4D97-AF65-F5344CB8AC3E}">
        <p14:creationId xmlns:p14="http://schemas.microsoft.com/office/powerpoint/2010/main" val="1671635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dirty="0"/>
              <a:t>How to read a run-time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Suppose a program crashes with the following error message: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java.lang.StringIndexOutOfBoundsException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at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java.lang.String.substring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(String.java:1931)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at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tester.Tester.lastCharacter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(Tester.java:34)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at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tester.Tester.main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(Tester.java:29)</a:t>
            </a:r>
            <a:r>
              <a:rPr lang="en-US" sz="2000" dirty="0"/>
              <a:t/>
            </a:r>
            <a:br>
              <a:rPr lang="en-US" sz="2000" dirty="0"/>
            </a:br>
            <a:endParaRPr lang="en-US" sz="2400" dirty="0"/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Run-time error messages (method-call-stack traces) should be read from the bottom </a:t>
            </a:r>
            <a:r>
              <a:rPr lang="en-US" sz="2200" dirty="0" smtClean="0">
                <a:solidFill>
                  <a:srgbClr val="FF0000"/>
                </a:solidFill>
              </a:rPr>
              <a:t>up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(method calls </a:t>
            </a:r>
            <a:r>
              <a:rPr lang="en-US" sz="2200" b="1" i="1" dirty="0" smtClean="0">
                <a:solidFill>
                  <a:srgbClr val="FF0000"/>
                </a:solidFill>
              </a:rPr>
              <a:t>stack</a:t>
            </a:r>
            <a:r>
              <a:rPr lang="en-US" sz="2200" dirty="0" smtClean="0">
                <a:solidFill>
                  <a:srgbClr val="FF0000"/>
                </a:solidFill>
              </a:rPr>
              <a:t> up!).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200" dirty="0"/>
              <a:t>The right-most numbers indicate the line numbers (in the corresponding files) of the calls that lead to the exception.</a:t>
            </a:r>
          </a:p>
        </p:txBody>
      </p:sp>
    </p:spTree>
    <p:extLst>
      <p:ext uri="{BB962C8B-B14F-4D97-AF65-F5344CB8AC3E}">
        <p14:creationId xmlns:p14="http://schemas.microsoft.com/office/powerpoint/2010/main" val="84860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Autofit/>
          </a:bodyPr>
          <a:lstStyle/>
          <a:p>
            <a:r>
              <a:rPr lang="en-US" sz="4000" dirty="0"/>
              <a:t>How to read a run-time error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According to the stack trace, the </a:t>
            </a:r>
            <a:r>
              <a:rPr lang="en-US" sz="2400" dirty="0">
                <a:latin typeface="+mj-lt"/>
                <a:ea typeface="Courier New" charset="0"/>
                <a:cs typeface="Courier New" charset="0"/>
              </a:rPr>
              <a:t>Tester's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main()</a:t>
            </a:r>
            <a:r>
              <a:rPr lang="en-US" sz="2400" dirty="0"/>
              <a:t> method called </a:t>
            </a:r>
            <a:r>
              <a:rPr lang="en-US" sz="2400" dirty="0">
                <a:latin typeface="+mj-lt"/>
                <a:ea typeface="Courier New" charset="0"/>
                <a:cs typeface="Courier New" charset="0"/>
              </a:rPr>
              <a:t>Tester's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lastCharacter</a:t>
            </a:r>
            <a:r>
              <a:rPr lang="en-US" sz="2400" dirty="0" smtClean="0"/>
              <a:t> </a:t>
            </a:r>
            <a:r>
              <a:rPr lang="en-US" sz="2400" dirty="0"/>
              <a:t>method, which used a call to </a:t>
            </a:r>
            <a:r>
              <a:rPr lang="en-US" sz="2400" dirty="0">
                <a:latin typeface="+mj-lt"/>
                <a:ea typeface="Courier New" charset="0"/>
                <a:cs typeface="Courier New" charset="0"/>
              </a:rPr>
              <a:t>String's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substring</a:t>
            </a:r>
            <a:r>
              <a:rPr lang="en-US" sz="2400" dirty="0" smtClean="0"/>
              <a:t> </a:t>
            </a:r>
            <a:r>
              <a:rPr lang="en-US" sz="2400" dirty="0"/>
              <a:t>method.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As you can be pretty sure Java's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substring</a:t>
            </a:r>
            <a:r>
              <a:rPr lang="en-US" sz="2400" dirty="0" smtClean="0"/>
              <a:t> </a:t>
            </a:r>
            <a:r>
              <a:rPr lang="en-US" sz="2400" dirty="0"/>
              <a:t>method is thoroughly tested, you most likely violated its pre-conditions (something that has to be true when calling the method to allow it work).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As the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2400" dirty="0" smtClean="0"/>
              <a:t> </a:t>
            </a:r>
            <a:r>
              <a:rPr lang="en-US" sz="2400" dirty="0"/>
              <a:t>method doesn't contain any other code that would cause an error, you can be reasonably sure that the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lastCharacter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/>
              <a:t>method supplied an invalid parameter to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substring</a:t>
            </a:r>
            <a:r>
              <a:rPr lang="en-US" sz="2400" dirty="0" smtClean="0"/>
              <a:t>.  </a:t>
            </a:r>
            <a:r>
              <a:rPr lang="en-US" sz="2400" dirty="0"/>
              <a:t>Check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2400" dirty="0" smtClean="0"/>
              <a:t> </a:t>
            </a:r>
            <a:r>
              <a:rPr lang="en-US" sz="2400" dirty="0"/>
              <a:t>for that value!</a:t>
            </a:r>
          </a:p>
        </p:txBody>
      </p:sp>
    </p:spTree>
    <p:extLst>
      <p:ext uri="{BB962C8B-B14F-4D97-AF65-F5344CB8AC3E}">
        <p14:creationId xmlns:p14="http://schemas.microsoft.com/office/powerpoint/2010/main" val="1127420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Exception objects</a:t>
            </a:r>
            <a:endParaRPr lang="en-US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524000"/>
            <a:ext cx="381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4876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Exceptions are objects (and have callable methods, e.g. </a:t>
            </a:r>
            <a:r>
              <a:rPr lang="en-US" dirty="0" err="1" smtClean="0"/>
              <a:t>printStackTrace</a:t>
            </a:r>
            <a:r>
              <a:rPr lang="en-US" dirty="0" smtClean="0"/>
              <a:t>()).  Particular exceptions are sub-classes of Exception.  For example, </a:t>
            </a:r>
            <a:r>
              <a:rPr lang="en-US" dirty="0" err="1" smtClean="0"/>
              <a:t>NullPointerException</a:t>
            </a:r>
            <a:r>
              <a:rPr lang="en-US" dirty="0" smtClean="0"/>
              <a:t> is-a </a:t>
            </a:r>
            <a:r>
              <a:rPr lang="en-US" dirty="0" err="1" smtClean="0"/>
              <a:t>RuntimeException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Note how </a:t>
            </a:r>
            <a:r>
              <a:rPr lang="en-US" dirty="0" err="1" smtClean="0"/>
              <a:t>RuntimeExceptions</a:t>
            </a:r>
            <a:r>
              <a:rPr lang="en-US" dirty="0" smtClean="0"/>
              <a:t> refer to thing that happen at run time, while general Exceptions are checked at compile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7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/>
              <a:t>And more!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8392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There are many, many more exceptions and compiler warnings that can occur.  The site below is a great resource if you have a compiler warning you can't decipher and Googling the problem isn't working for you.</a:t>
            </a:r>
          </a:p>
          <a:p>
            <a:pPr marL="0" indent="0">
              <a:buNone/>
            </a:pPr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  <a:hlinkClick r:id="rId2"/>
              </a:rPr>
              <a:t>cs.pomona.edu/.../JavaErrorsExplained.pdf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For MUCH more on exceptions, </a:t>
            </a:r>
            <a:r>
              <a:rPr lang="en-US" sz="2400">
                <a:latin typeface="Arial" charset="0"/>
                <a:ea typeface="Arial" charset="0"/>
                <a:cs typeface="Arial" charset="0"/>
              </a:rPr>
              <a:t>check this link: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  <a:hlinkClick r:id="rId3"/>
              </a:rPr>
              <a:t>docs.oracle.com/.../exceptions/index.html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23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exception?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In programming, </a:t>
            </a:r>
            <a:r>
              <a:rPr lang="en-US" sz="2600" b="1" i="1" dirty="0"/>
              <a:t>exceptions</a:t>
            </a:r>
            <a:r>
              <a:rPr lang="en-US" sz="2600" dirty="0"/>
              <a:t> are events that occur during the execution of a program that disrupt its normal flow.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In Java, an Exception (note the capital 'E') is an </a:t>
            </a:r>
            <a:r>
              <a:rPr lang="en-US" sz="2600" b="1" dirty="0"/>
              <a:t>object</a:t>
            </a:r>
            <a:r>
              <a:rPr lang="en-US" sz="2600" dirty="0"/>
              <a:t> that wraps an error event that occurred, and contains: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Information about the error including its type</a:t>
            </a:r>
          </a:p>
          <a:p>
            <a:r>
              <a:rPr lang="en-US" sz="2600" dirty="0"/>
              <a:t>The state of the program when the error occurred</a:t>
            </a:r>
          </a:p>
          <a:p>
            <a:r>
              <a:rPr lang="en-US" sz="2600" dirty="0"/>
              <a:t>Optionally, other custom information</a:t>
            </a:r>
          </a:p>
        </p:txBody>
      </p:sp>
    </p:spTree>
    <p:extLst>
      <p:ext uri="{BB962C8B-B14F-4D97-AF65-F5344CB8AC3E}">
        <p14:creationId xmlns:p14="http://schemas.microsoft.com/office/powerpoint/2010/main" val="176052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exception?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There are two "kinds" of exceptions: run-time and compile-time.</a:t>
            </a:r>
            <a:r>
              <a:rPr lang="en-US" sz="2600" dirty="0">
                <a:solidFill>
                  <a:srgbClr val="FF0000"/>
                </a:solidFill>
              </a:rPr>
              <a:t>*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600" dirty="0"/>
              <a:t>Their names refer to when they occur.  A run-time exception happens when you run your program, after successful compilation.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600" dirty="0"/>
              <a:t>A compile-time exception occurs at compile-time, before this program can run.  Compile-time exceptions must be handled by your program, otherwise it won't compile at all.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* </a:t>
            </a:r>
            <a:r>
              <a:rPr lang="en-US" sz="2000" i="1" dirty="0"/>
              <a:t>Really the two kinds are </a:t>
            </a:r>
            <a:r>
              <a:rPr lang="en-US" sz="2000" b="1" dirty="0"/>
              <a:t>checked</a:t>
            </a:r>
            <a:r>
              <a:rPr lang="en-US" sz="2000" i="1" dirty="0"/>
              <a:t> and </a:t>
            </a:r>
            <a:r>
              <a:rPr lang="en-US" sz="2000" b="1" dirty="0"/>
              <a:t>unchecked</a:t>
            </a:r>
            <a:r>
              <a:rPr lang="en-US" sz="2000" i="1" dirty="0"/>
              <a:t>, but this distinction is ignored at this point for the sake of simplicity.  See </a:t>
            </a:r>
            <a:r>
              <a:rPr lang="en-US" sz="2000" i="1" dirty="0">
                <a:hlinkClick r:id="rId2"/>
              </a:rPr>
              <a:t>here</a:t>
            </a:r>
            <a:r>
              <a:rPr lang="en-US" sz="2000" i="1" dirty="0"/>
              <a:t> for explanation.</a:t>
            </a:r>
          </a:p>
        </p:txBody>
      </p:sp>
    </p:spTree>
    <p:extLst>
      <p:ext uri="{BB962C8B-B14F-4D97-AF65-F5344CB8AC3E}">
        <p14:creationId xmlns:p14="http://schemas.microsoft.com/office/powerpoint/2010/main" val="158491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/>
          <a:lstStyle/>
          <a:p>
            <a:r>
              <a:rPr lang="en-US"/>
              <a:t>Compile-time exception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Scanner in = new Scanner(new File("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in.txt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"));</a:t>
            </a:r>
          </a:p>
          <a:p>
            <a:pPr marL="0" indent="0">
              <a:buNone/>
            </a:pP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Reading from a file throws an exception which must be handled (more info on this later).</a:t>
            </a:r>
          </a:p>
          <a:p>
            <a:pPr marL="0" indent="0">
              <a:buNone/>
            </a:pPr>
            <a:endParaRPr lang="en-US" sz="22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You can handle this exception by either adding the 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throws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keyword and the exception name (</a:t>
            </a:r>
            <a:r>
              <a:rPr lang="en-US" sz="2200" u="sng" dirty="0" err="1">
                <a:latin typeface="Arial" charset="0"/>
                <a:ea typeface="Arial" charset="0"/>
                <a:cs typeface="Arial" charset="0"/>
              </a:rPr>
              <a:t>IOException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or </a:t>
            </a:r>
            <a:r>
              <a:rPr lang="en-US" sz="2200" u="sng" dirty="0" err="1">
                <a:latin typeface="Arial" charset="0"/>
                <a:ea typeface="Arial" charset="0"/>
                <a:cs typeface="Arial" charset="0"/>
              </a:rPr>
              <a:t>FileNotFoundException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, which is a sub-class of </a:t>
            </a:r>
            <a:r>
              <a:rPr lang="en-US" sz="2200" u="sng" dirty="0" err="1">
                <a:latin typeface="Arial" charset="0"/>
                <a:ea typeface="Arial" charset="0"/>
                <a:cs typeface="Arial" charset="0"/>
              </a:rPr>
              <a:t>IOException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) to the method header, or surrounding it with a try / catch block.</a:t>
            </a:r>
          </a:p>
          <a:p>
            <a:pPr marL="0" indent="0">
              <a:buNone/>
            </a:pPr>
            <a:endParaRPr lang="en-US" sz="22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Note that </a:t>
            </a:r>
            <a:r>
              <a:rPr lang="en-US" sz="2200" i="1" dirty="0">
                <a:latin typeface="Arial" charset="0"/>
                <a:ea typeface="Arial" charset="0"/>
                <a:cs typeface="Arial" charset="0"/>
              </a:rPr>
              <a:t>throwing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the exception forces other methods that call the throwing method to handle the exception or </a:t>
            </a:r>
            <a:r>
              <a:rPr lang="en-US" sz="2200" i="1" dirty="0">
                <a:latin typeface="Arial" charset="0"/>
                <a:ea typeface="Arial" charset="0"/>
                <a:cs typeface="Arial" charset="0"/>
              </a:rPr>
              <a:t>also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throw the exception.  </a:t>
            </a:r>
            <a:r>
              <a:rPr lang="en-US" sz="2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This is bad practice, but was tolerated in AP for the sake of simplicity.</a:t>
            </a:r>
          </a:p>
        </p:txBody>
      </p:sp>
    </p:spTree>
    <p:extLst>
      <p:ext uri="{BB962C8B-B14F-4D97-AF65-F5344CB8AC3E}">
        <p14:creationId xmlns:p14="http://schemas.microsoft.com/office/powerpoint/2010/main" val="73124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/>
          <a:lstStyle/>
          <a:p>
            <a:r>
              <a:rPr lang="en-US" dirty="0"/>
              <a:t>Compile-time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You may be asking, why does reading from a file throw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a compile-time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exception, anyway?  What's the point of forcing a program to crash?</a:t>
            </a:r>
          </a:p>
          <a:p>
            <a:pPr marL="0" indent="0">
              <a:buNone/>
            </a:pPr>
            <a:endParaRPr lang="en-US" sz="26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The reason is that it is better to force a program / programmer to be cognizant of a potential problem and handle that problem ahead of time, rather than allowing it to run, then crashing later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26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More info available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  <a:hlinkClick r:id="rId2"/>
              </a:rPr>
              <a:t>here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sz="2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4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/>
          <a:lstStyle/>
          <a:p>
            <a:r>
              <a:rPr lang="en-US" dirty="0"/>
              <a:t>Preventing crashes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In AP CS, we did the following to prevent the exception that occurs when reading from a file from crashing our programs:</a:t>
            </a:r>
          </a:p>
          <a:p>
            <a:pPr marL="0" indent="0">
              <a:buNone/>
            </a:pPr>
            <a:endParaRPr lang="en-US" sz="2400" dirty="0">
              <a:latin typeface="Arial" charset="0"/>
              <a:ea typeface="Courier New" charset="0"/>
              <a:cs typeface="Arial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49" charset="0"/>
                <a:ea typeface="Courier New" charset="0"/>
                <a:cs typeface="Arial" charset="0"/>
              </a:rPr>
              <a:t>public void method() </a:t>
            </a:r>
            <a:r>
              <a:rPr lang="en-US" sz="2000" dirty="0">
                <a:solidFill>
                  <a:srgbClr val="FF0000"/>
                </a:solidFill>
                <a:latin typeface="Courier" pitchFamily="49" charset="0"/>
                <a:ea typeface="Courier New" charset="0"/>
                <a:cs typeface="Arial" charset="0"/>
              </a:rPr>
              <a:t>throws </a:t>
            </a:r>
            <a:r>
              <a:rPr lang="en-US" sz="2000" dirty="0" err="1">
                <a:solidFill>
                  <a:srgbClr val="FF0000"/>
                </a:solidFill>
                <a:latin typeface="Courier" pitchFamily="49" charset="0"/>
                <a:ea typeface="Courier New" charset="0"/>
                <a:cs typeface="Arial" charset="0"/>
              </a:rPr>
              <a:t>IOException</a:t>
            </a:r>
            <a:r>
              <a:rPr lang="en-US" sz="2000" dirty="0">
                <a:solidFill>
                  <a:srgbClr val="FF0000"/>
                </a:solidFill>
                <a:latin typeface="Courier" pitchFamily="49" charset="0"/>
                <a:ea typeface="Courier New" charset="0"/>
                <a:cs typeface="Arial" charset="0"/>
              </a:rPr>
              <a:t> </a:t>
            </a:r>
            <a:r>
              <a:rPr lang="en-US" sz="2000" dirty="0">
                <a:latin typeface="Courier" pitchFamily="49" charset="0"/>
                <a:ea typeface="Courier New" charset="0"/>
                <a:cs typeface="Arial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" pitchFamily="49" charset="0"/>
                <a:ea typeface="Courier New" charset="0"/>
                <a:cs typeface="Arial" charset="0"/>
              </a:rPr>
              <a:t>    Scanner in = new Scanner(new File("in.txt"));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urier" pitchFamily="49" charset="0"/>
                <a:ea typeface="Courier New" charset="0"/>
                <a:cs typeface="Arial" charset="0"/>
              </a:rPr>
              <a:t>    //do Scanner stuff</a:t>
            </a:r>
          </a:p>
          <a:p>
            <a:pPr marL="0" indent="0">
              <a:buNone/>
            </a:pPr>
            <a:r>
              <a:rPr lang="en-US" sz="2000" dirty="0">
                <a:latin typeface="Courier" pitchFamily="49" charset="0"/>
                <a:ea typeface="Courier New" charset="0"/>
                <a:cs typeface="Arial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Arial" charset="0"/>
              <a:ea typeface="Courier New" charset="0"/>
              <a:cs typeface="Arial" charset="0"/>
            </a:endParaRPr>
          </a:p>
          <a:p>
            <a:pPr marL="0" indent="0">
              <a:buNone/>
            </a:pPr>
            <a:r>
              <a:rPr lang="en-US" sz="2400" dirty="0">
                <a:latin typeface="Arial" charset="0"/>
                <a:ea typeface="Courier New" charset="0"/>
                <a:cs typeface="Arial" charset="0"/>
              </a:rPr>
              <a:t>The </a:t>
            </a:r>
            <a:r>
              <a:rPr lang="en-US" sz="24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throws </a:t>
            </a:r>
            <a:r>
              <a:rPr lang="en-US" sz="24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IOException</a:t>
            </a:r>
            <a:r>
              <a:rPr lang="en-US" sz="2400" dirty="0">
                <a:latin typeface="Arial" charset="0"/>
                <a:ea typeface="Courier New" charset="0"/>
                <a:cs typeface="Arial" charset="0"/>
              </a:rPr>
              <a:t> addition is BAD PRACTICE, but tolerated for the sake of simplicity (in AP).  Simply </a:t>
            </a:r>
            <a:r>
              <a:rPr lang="en-US" sz="2400" i="1" dirty="0">
                <a:latin typeface="Arial" charset="0"/>
                <a:ea typeface="Courier New" charset="0"/>
                <a:cs typeface="Arial" charset="0"/>
              </a:rPr>
              <a:t>throwing</a:t>
            </a:r>
            <a:r>
              <a:rPr lang="en-US" sz="2400" dirty="0">
                <a:latin typeface="Arial" charset="0"/>
                <a:ea typeface="Courier New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ea typeface="Courier New" charset="0"/>
                <a:cs typeface="Arial" charset="0"/>
              </a:rPr>
              <a:t>(kind of like ignoring, throwing it away </a:t>
            </a:r>
            <a:r>
              <a:rPr lang="en-US" sz="2400" dirty="0" smtClean="0">
                <a:latin typeface="Arial" charset="0"/>
                <a:ea typeface="Courier New" charset="0"/>
                <a:cs typeface="Arial" charset="0"/>
              </a:rPr>
              <a:t>elsewhere</a:t>
            </a:r>
            <a:r>
              <a:rPr lang="en-US" sz="2400" dirty="0" smtClean="0">
                <a:latin typeface="Arial" charset="0"/>
                <a:ea typeface="Courier New" charset="0"/>
                <a:cs typeface="Arial" charset="0"/>
              </a:rPr>
              <a:t>) the </a:t>
            </a:r>
            <a:r>
              <a:rPr lang="en-US" sz="2400" dirty="0">
                <a:latin typeface="Arial" charset="0"/>
                <a:ea typeface="Courier New" charset="0"/>
                <a:cs typeface="Arial" charset="0"/>
              </a:rPr>
              <a:t>exception that occurs forces </a:t>
            </a:r>
            <a:r>
              <a:rPr lang="en-US" sz="2400" i="1" dirty="0">
                <a:latin typeface="Arial" charset="0"/>
                <a:ea typeface="Courier New" charset="0"/>
                <a:cs typeface="Arial" charset="0"/>
              </a:rPr>
              <a:t>other</a:t>
            </a:r>
            <a:r>
              <a:rPr lang="en-US" sz="2400" dirty="0">
                <a:latin typeface="Arial" charset="0"/>
                <a:ea typeface="Courier New" charset="0"/>
                <a:cs typeface="Arial" charset="0"/>
              </a:rPr>
              <a:t> methods that call this method to handle the exception (or throw it themselves).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9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/>
          <a:lstStyle/>
          <a:p>
            <a:r>
              <a:rPr lang="en-US" dirty="0"/>
              <a:t>Preventing crashes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As mentioned previously, the better solution to prevent an exception from crashing your program is to surround in an a "try / catch" block.  Example:</a:t>
            </a:r>
          </a:p>
          <a:p>
            <a:pPr marL="0" indent="0">
              <a:buNone/>
            </a:pP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try {</a:t>
            </a:r>
          </a:p>
          <a:p>
            <a:pPr marL="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doRiskyStuff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catch (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SomeException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ex)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	//</a:t>
            </a:r>
            <a:r>
              <a:rPr lang="en-US" sz="2200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SomeException</a:t>
            </a:r>
            <a:r>
              <a:rPr lang="en-US" sz="22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is the type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	//</a:t>
            </a:r>
            <a:r>
              <a:rPr lang="en-US" sz="2200" i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ex</a:t>
            </a:r>
            <a:r>
              <a:rPr lang="en-US" sz="22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is an exception object parameter</a:t>
            </a:r>
          </a:p>
          <a:p>
            <a:pPr marL="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	System.out.println("An error occurred!");</a:t>
            </a:r>
          </a:p>
          <a:p>
            <a:pPr marL="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ex.printStackTrace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54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/>
          <a:lstStyle/>
          <a:p>
            <a:r>
              <a:rPr lang="en-US" dirty="0"/>
              <a:t>Preventing crashes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Example method that reads from a file:</a:t>
            </a:r>
          </a:p>
          <a:p>
            <a:pPr marL="0" indent="0">
              <a:buNone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public </a:t>
            </a:r>
            <a:r>
              <a:rPr lang="en-US" sz="200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scanFile</a:t>
            </a:r>
            <a:r>
              <a:rPr lang="en-US" sz="20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(String </a:t>
            </a:r>
            <a:r>
              <a:rPr lang="en-US" sz="200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fileName</a:t>
            </a:r>
            <a:r>
              <a:rPr lang="en-US" sz="20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 try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    Scanner in = new Scanner(new File(</a:t>
            </a:r>
            <a:r>
              <a:rPr lang="en-US" sz="200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fileName</a:t>
            </a:r>
            <a:r>
              <a:rPr lang="en-US" sz="20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    //read values from the file w/ Scanner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 catch (</a:t>
            </a:r>
            <a:r>
              <a:rPr lang="en-US" sz="200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IOException</a:t>
            </a:r>
            <a:r>
              <a:rPr lang="en-US" sz="20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("File not found, you dummy!");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    return false;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 return true;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191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 errors (exceptions)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1" dirty="0"/>
              <a:t>Run time </a:t>
            </a:r>
            <a:r>
              <a:rPr lang="en-US" sz="2400" dirty="0"/>
              <a:t>exceptions occur despite a program having valid Java syntax that compiles.  Run time exceptions represent problems that interrupt the normal flow of a program.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Things like String / array bounds are checked at run time, in addition to things like class casting.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795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1172</Words>
  <Application>Microsoft Office PowerPoint</Application>
  <PresentationFormat>On-screen Show (4:3)</PresentationFormat>
  <Paragraphs>141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Exceptions and try / catch</vt:lpstr>
      <vt:lpstr>What is an exception? (review)</vt:lpstr>
      <vt:lpstr>What is an exception? (cont'd)</vt:lpstr>
      <vt:lpstr>Compile-time exception example</vt:lpstr>
      <vt:lpstr>Compile-time exceptions</vt:lpstr>
      <vt:lpstr>Preventing crashes</vt:lpstr>
      <vt:lpstr>Preventing crashes (cont'd)</vt:lpstr>
      <vt:lpstr>Preventing crashes (cont'd)</vt:lpstr>
      <vt:lpstr>Run time errors (exceptions)</vt:lpstr>
      <vt:lpstr>Run time exception example</vt:lpstr>
      <vt:lpstr>Run time exception example (cont'd)</vt:lpstr>
      <vt:lpstr>Understanding error messages</vt:lpstr>
      <vt:lpstr>Run time errors (exceptions)</vt:lpstr>
      <vt:lpstr>How to read a run-time error</vt:lpstr>
      <vt:lpstr>How to read a run-time error (cont'd)</vt:lpstr>
      <vt:lpstr>Exception objects</vt:lpstr>
      <vt:lpstr>And more!</vt:lpstr>
    </vt:vector>
  </TitlesOfParts>
  <Company>Frisco 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BlueJ</dc:title>
  <dc:creator>BUNN, BRYAN</dc:creator>
  <cp:lastModifiedBy>BUNN, BRYAN</cp:lastModifiedBy>
  <cp:revision>119</cp:revision>
  <dcterms:created xsi:type="dcterms:W3CDTF">2015-08-25T15:07:36Z</dcterms:created>
  <dcterms:modified xsi:type="dcterms:W3CDTF">2018-08-27T17:03:32Z</dcterms:modified>
</cp:coreProperties>
</file>