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Dosis"/>
      <p:regular r:id="rId13"/>
      <p:bold r:id="rId14"/>
    </p:embeddedFont>
    <p:embeddedFont>
      <p:font typeface="Proxima Nova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Titillium Web"/>
      <p:regular r:id="rId23"/>
      <p:bold r:id="rId24"/>
      <p:italic r:id="rId25"/>
      <p:boldItalic r:id="rId26"/>
    </p:embeddedFont>
    <p:embeddedFont>
      <p:font typeface="Teko Medium"/>
      <p:regular r:id="rId27"/>
      <p:bold r:id="rId28"/>
    </p:embeddedFont>
    <p:embeddedFont>
      <p:font typeface="Teko Light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TitilliumWeb-bold.fntdata"/><Relationship Id="rId23" Type="http://schemas.openxmlformats.org/officeDocument/2006/relationships/font" Target="fonts/TitilliumWeb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TitilliumWeb-boldItalic.fntdata"/><Relationship Id="rId25" Type="http://schemas.openxmlformats.org/officeDocument/2006/relationships/font" Target="fonts/TitilliumWeb-italic.fntdata"/><Relationship Id="rId28" Type="http://schemas.openxmlformats.org/officeDocument/2006/relationships/font" Target="fonts/TekoMedium-bold.fntdata"/><Relationship Id="rId27" Type="http://schemas.openxmlformats.org/officeDocument/2006/relationships/font" Target="fonts/TekoMediu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Teko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TekoLigh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Dosis-regular.fntdata"/><Relationship Id="rId12" Type="http://schemas.openxmlformats.org/officeDocument/2006/relationships/slide" Target="slides/slide8.xml"/><Relationship Id="rId15" Type="http://schemas.openxmlformats.org/officeDocument/2006/relationships/font" Target="fonts/ProximaNova-regular.fntdata"/><Relationship Id="rId14" Type="http://schemas.openxmlformats.org/officeDocument/2006/relationships/font" Target="fonts/Dosis-bold.fntdata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19" Type="http://schemas.openxmlformats.org/officeDocument/2006/relationships/font" Target="fonts/Roboto-regular.fntdata"/><Relationship Id="rId18" Type="http://schemas.openxmlformats.org/officeDocument/2006/relationships/font" Target="fonts/ProximaNova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c4cdd674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c4cdd674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3ef1a87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3ef1a87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502770d29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502770d29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21e8e42b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21e8e42b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12cabbe6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12cabbe6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12cabbe6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12cabbe6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12cabbe6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12cabbe6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502770d29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502770d29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Relationship Id="rId3" Type="http://schemas.openxmlformats.org/officeDocument/2006/relationships/hyperlink" Target="https://slidesgo.com/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reepik.com/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685825" y="1351478"/>
            <a:ext cx="5772300" cy="200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400">
                <a:latin typeface="Teko Light"/>
                <a:ea typeface="Teko Light"/>
                <a:cs typeface="Teko Light"/>
                <a:sym typeface="Tek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85850" y="3157632"/>
            <a:ext cx="57723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200">
                <a:solidFill>
                  <a:srgbClr val="00C3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hasCustomPrompt="1" type="title"/>
          </p:nvPr>
        </p:nvSpPr>
        <p:spPr>
          <a:xfrm>
            <a:off x="2285450" y="1814038"/>
            <a:ext cx="4574400" cy="13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8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/>
          <p:nvPr>
            <p:ph idx="1" type="subTitle"/>
          </p:nvPr>
        </p:nvSpPr>
        <p:spPr>
          <a:xfrm>
            <a:off x="2284150" y="2932563"/>
            <a:ext cx="45744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" type="subTitle"/>
          </p:nvPr>
        </p:nvSpPr>
        <p:spPr>
          <a:xfrm>
            <a:off x="1794875" y="2605023"/>
            <a:ext cx="14859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13"/>
          <p:cNvSpPr txBox="1"/>
          <p:nvPr>
            <p:ph idx="2" type="subTitle"/>
          </p:nvPr>
        </p:nvSpPr>
        <p:spPr>
          <a:xfrm>
            <a:off x="1794875" y="2912377"/>
            <a:ext cx="1485900" cy="9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3" type="subTitle"/>
          </p:nvPr>
        </p:nvSpPr>
        <p:spPr>
          <a:xfrm>
            <a:off x="3829050" y="2605023"/>
            <a:ext cx="14859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7" name="Google Shape;47;p13"/>
          <p:cNvSpPr txBox="1"/>
          <p:nvPr>
            <p:ph idx="4" type="subTitle"/>
          </p:nvPr>
        </p:nvSpPr>
        <p:spPr>
          <a:xfrm>
            <a:off x="3829050" y="2912377"/>
            <a:ext cx="1485900" cy="9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5" type="subTitle"/>
          </p:nvPr>
        </p:nvSpPr>
        <p:spPr>
          <a:xfrm>
            <a:off x="5863225" y="2605023"/>
            <a:ext cx="14859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6" type="subTitle"/>
          </p:nvPr>
        </p:nvSpPr>
        <p:spPr>
          <a:xfrm>
            <a:off x="5863225" y="2912377"/>
            <a:ext cx="1485900" cy="9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" type="subTitle"/>
          </p:nvPr>
        </p:nvSpPr>
        <p:spPr>
          <a:xfrm>
            <a:off x="1467664" y="1610688"/>
            <a:ext cx="26145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3" name="Google Shape;53;p14"/>
          <p:cNvSpPr txBox="1"/>
          <p:nvPr>
            <p:ph idx="2" type="subTitle"/>
          </p:nvPr>
        </p:nvSpPr>
        <p:spPr>
          <a:xfrm>
            <a:off x="1467661" y="1919031"/>
            <a:ext cx="26145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3" type="subTitle"/>
          </p:nvPr>
        </p:nvSpPr>
        <p:spPr>
          <a:xfrm>
            <a:off x="1467664" y="2875938"/>
            <a:ext cx="26145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4" type="subTitle"/>
          </p:nvPr>
        </p:nvSpPr>
        <p:spPr>
          <a:xfrm>
            <a:off x="1467661" y="3184281"/>
            <a:ext cx="26145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5" type="subTitle"/>
          </p:nvPr>
        </p:nvSpPr>
        <p:spPr>
          <a:xfrm>
            <a:off x="5061839" y="1610688"/>
            <a:ext cx="26145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6" type="subTitle"/>
          </p:nvPr>
        </p:nvSpPr>
        <p:spPr>
          <a:xfrm>
            <a:off x="5061836" y="1919031"/>
            <a:ext cx="26145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7" type="subTitle"/>
          </p:nvPr>
        </p:nvSpPr>
        <p:spPr>
          <a:xfrm>
            <a:off x="5061839" y="2875938"/>
            <a:ext cx="26145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8" type="subTitle"/>
          </p:nvPr>
        </p:nvSpPr>
        <p:spPr>
          <a:xfrm>
            <a:off x="5061836" y="3184281"/>
            <a:ext cx="26145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441525" y="1881796"/>
            <a:ext cx="15969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00C3FF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00C3FF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00C3FF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00C3FF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00C3FF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00C3FF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00C3FF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00C3FF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00C3FF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2" type="subTitle"/>
          </p:nvPr>
        </p:nvSpPr>
        <p:spPr>
          <a:xfrm>
            <a:off x="1441525" y="2190140"/>
            <a:ext cx="15969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3" type="subTitle"/>
          </p:nvPr>
        </p:nvSpPr>
        <p:spPr>
          <a:xfrm>
            <a:off x="3773550" y="1881796"/>
            <a:ext cx="15969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4" type="subTitle"/>
          </p:nvPr>
        </p:nvSpPr>
        <p:spPr>
          <a:xfrm>
            <a:off x="3773550" y="2190140"/>
            <a:ext cx="15969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5" type="subTitle"/>
          </p:nvPr>
        </p:nvSpPr>
        <p:spPr>
          <a:xfrm>
            <a:off x="6105575" y="1881796"/>
            <a:ext cx="15969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6" type="subTitle"/>
          </p:nvPr>
        </p:nvSpPr>
        <p:spPr>
          <a:xfrm>
            <a:off x="6105575" y="2190140"/>
            <a:ext cx="15969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7" type="subTitle"/>
          </p:nvPr>
        </p:nvSpPr>
        <p:spPr>
          <a:xfrm>
            <a:off x="1441525" y="3743889"/>
            <a:ext cx="15969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8" type="subTitle"/>
          </p:nvPr>
        </p:nvSpPr>
        <p:spPr>
          <a:xfrm>
            <a:off x="1441525" y="4052232"/>
            <a:ext cx="15969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9" type="subTitle"/>
          </p:nvPr>
        </p:nvSpPr>
        <p:spPr>
          <a:xfrm>
            <a:off x="3773550" y="3743889"/>
            <a:ext cx="15969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3" type="subTitle"/>
          </p:nvPr>
        </p:nvSpPr>
        <p:spPr>
          <a:xfrm>
            <a:off x="3773550" y="4052232"/>
            <a:ext cx="15969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4" type="subTitle"/>
          </p:nvPr>
        </p:nvSpPr>
        <p:spPr>
          <a:xfrm>
            <a:off x="6105575" y="3743889"/>
            <a:ext cx="15969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15" type="subTitle"/>
          </p:nvPr>
        </p:nvSpPr>
        <p:spPr>
          <a:xfrm>
            <a:off x="6105575" y="4052232"/>
            <a:ext cx="15969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hasCustomPrompt="1" type="title"/>
          </p:nvPr>
        </p:nvSpPr>
        <p:spPr>
          <a:xfrm>
            <a:off x="3042972" y="617725"/>
            <a:ext cx="3053700" cy="5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7"/>
          <p:cNvSpPr txBox="1"/>
          <p:nvPr>
            <p:ph idx="1" type="subTitle"/>
          </p:nvPr>
        </p:nvSpPr>
        <p:spPr>
          <a:xfrm>
            <a:off x="3047328" y="1174375"/>
            <a:ext cx="30537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hasCustomPrompt="1" idx="2" type="title"/>
          </p:nvPr>
        </p:nvSpPr>
        <p:spPr>
          <a:xfrm>
            <a:off x="3042972" y="2094975"/>
            <a:ext cx="3053700" cy="5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7"/>
          <p:cNvSpPr txBox="1"/>
          <p:nvPr>
            <p:ph idx="3" type="subTitle"/>
          </p:nvPr>
        </p:nvSpPr>
        <p:spPr>
          <a:xfrm>
            <a:off x="3047328" y="2651625"/>
            <a:ext cx="30537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hasCustomPrompt="1" idx="4" type="title"/>
          </p:nvPr>
        </p:nvSpPr>
        <p:spPr>
          <a:xfrm>
            <a:off x="3042972" y="3572225"/>
            <a:ext cx="3053700" cy="5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7"/>
          <p:cNvSpPr txBox="1"/>
          <p:nvPr>
            <p:ph idx="5" type="subTitle"/>
          </p:nvPr>
        </p:nvSpPr>
        <p:spPr>
          <a:xfrm>
            <a:off x="3047328" y="4128875"/>
            <a:ext cx="30537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2">
  <p:cSld name="CUSTOM_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1829900" y="365150"/>
            <a:ext cx="29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1829892" y="2003550"/>
            <a:ext cx="18618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2" type="subTitle"/>
          </p:nvPr>
        </p:nvSpPr>
        <p:spPr>
          <a:xfrm>
            <a:off x="1829892" y="2311298"/>
            <a:ext cx="1861800" cy="12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3">
  <p:cSld name="CUSTOM_9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subTitle"/>
          </p:nvPr>
        </p:nvSpPr>
        <p:spPr>
          <a:xfrm>
            <a:off x="5848248" y="2306119"/>
            <a:ext cx="2102700" cy="12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4">
  <p:cSld name="CUSTOM_9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" type="subTitle"/>
          </p:nvPr>
        </p:nvSpPr>
        <p:spPr>
          <a:xfrm>
            <a:off x="2133450" y="2010175"/>
            <a:ext cx="1945800" cy="14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2217000" y="2865975"/>
            <a:ext cx="471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3921000" y="1440325"/>
            <a:ext cx="1302000" cy="10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217000" y="3707774"/>
            <a:ext cx="47100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2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12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" type="subTitle"/>
          </p:nvPr>
        </p:nvSpPr>
        <p:spPr>
          <a:xfrm>
            <a:off x="2357618" y="1325150"/>
            <a:ext cx="22530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0" name="Google Shape;100;p25"/>
          <p:cNvSpPr txBox="1"/>
          <p:nvPr>
            <p:ph idx="2" type="subTitle"/>
          </p:nvPr>
        </p:nvSpPr>
        <p:spPr>
          <a:xfrm>
            <a:off x="2356950" y="1637764"/>
            <a:ext cx="22539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hasCustomPrompt="1" idx="3" type="title"/>
          </p:nvPr>
        </p:nvSpPr>
        <p:spPr>
          <a:xfrm>
            <a:off x="1591728" y="1639847"/>
            <a:ext cx="632700" cy="4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2" name="Google Shape;102;p25"/>
          <p:cNvSpPr txBox="1"/>
          <p:nvPr>
            <p:ph idx="4" type="subTitle"/>
          </p:nvPr>
        </p:nvSpPr>
        <p:spPr>
          <a:xfrm>
            <a:off x="2359977" y="2414347"/>
            <a:ext cx="22596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5" type="subTitle"/>
          </p:nvPr>
        </p:nvSpPr>
        <p:spPr>
          <a:xfrm>
            <a:off x="2355775" y="2729037"/>
            <a:ext cx="225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hasCustomPrompt="1" idx="6" type="title"/>
          </p:nvPr>
        </p:nvSpPr>
        <p:spPr>
          <a:xfrm>
            <a:off x="1592641" y="2748283"/>
            <a:ext cx="6309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5" name="Google Shape;105;p25"/>
          <p:cNvSpPr txBox="1"/>
          <p:nvPr>
            <p:ph idx="7" type="subTitle"/>
          </p:nvPr>
        </p:nvSpPr>
        <p:spPr>
          <a:xfrm>
            <a:off x="2361323" y="3503072"/>
            <a:ext cx="22539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6" name="Google Shape;106;p25"/>
          <p:cNvSpPr txBox="1"/>
          <p:nvPr>
            <p:ph idx="8" type="subTitle"/>
          </p:nvPr>
        </p:nvSpPr>
        <p:spPr>
          <a:xfrm>
            <a:off x="2355775" y="3817123"/>
            <a:ext cx="225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hasCustomPrompt="1" idx="9" type="title"/>
          </p:nvPr>
        </p:nvSpPr>
        <p:spPr>
          <a:xfrm>
            <a:off x="1592641" y="3812099"/>
            <a:ext cx="6309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8" name="Google Shape;108;p25"/>
          <p:cNvSpPr txBox="1"/>
          <p:nvPr>
            <p:ph idx="13" type="subTitle"/>
          </p:nvPr>
        </p:nvSpPr>
        <p:spPr>
          <a:xfrm>
            <a:off x="5596823" y="1326950"/>
            <a:ext cx="22542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9" name="Google Shape;109;p25"/>
          <p:cNvSpPr txBox="1"/>
          <p:nvPr>
            <p:ph idx="14" type="subTitle"/>
          </p:nvPr>
        </p:nvSpPr>
        <p:spPr>
          <a:xfrm>
            <a:off x="5591275" y="1636114"/>
            <a:ext cx="225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hasCustomPrompt="1" idx="15" type="title"/>
          </p:nvPr>
        </p:nvSpPr>
        <p:spPr>
          <a:xfrm>
            <a:off x="4847758" y="1640747"/>
            <a:ext cx="6309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1" name="Google Shape;111;p25"/>
          <p:cNvSpPr txBox="1"/>
          <p:nvPr>
            <p:ph idx="16" type="subTitle"/>
          </p:nvPr>
        </p:nvSpPr>
        <p:spPr>
          <a:xfrm>
            <a:off x="5596823" y="2414347"/>
            <a:ext cx="22542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2" name="Google Shape;112;p25"/>
          <p:cNvSpPr txBox="1"/>
          <p:nvPr>
            <p:ph idx="17" type="subTitle"/>
          </p:nvPr>
        </p:nvSpPr>
        <p:spPr>
          <a:xfrm>
            <a:off x="5591278" y="2729037"/>
            <a:ext cx="225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hasCustomPrompt="1" idx="18" type="title"/>
          </p:nvPr>
        </p:nvSpPr>
        <p:spPr>
          <a:xfrm>
            <a:off x="4847758" y="2748283"/>
            <a:ext cx="6309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4" name="Google Shape;114;p25"/>
          <p:cNvSpPr txBox="1"/>
          <p:nvPr>
            <p:ph idx="19" type="subTitle"/>
          </p:nvPr>
        </p:nvSpPr>
        <p:spPr>
          <a:xfrm>
            <a:off x="5596823" y="3503072"/>
            <a:ext cx="22542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5" name="Google Shape;115;p25"/>
          <p:cNvSpPr txBox="1"/>
          <p:nvPr>
            <p:ph idx="20" type="subTitle"/>
          </p:nvPr>
        </p:nvSpPr>
        <p:spPr>
          <a:xfrm>
            <a:off x="5591278" y="3817123"/>
            <a:ext cx="225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hasCustomPrompt="1" idx="21" type="title"/>
          </p:nvPr>
        </p:nvSpPr>
        <p:spPr>
          <a:xfrm>
            <a:off x="4847758" y="3812099"/>
            <a:ext cx="6309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622625" y="189325"/>
            <a:ext cx="4188900" cy="1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sz="8100"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 sz="8100"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 sz="8100"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 sz="8100"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 sz="8100"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 sz="8100"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 sz="8100"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 sz="8100"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 sz="8100"/>
            </a:lvl9pPr>
          </a:lstStyle>
          <a:p/>
        </p:txBody>
      </p:sp>
      <p:sp>
        <p:nvSpPr>
          <p:cNvPr id="119" name="Google Shape;119;p26"/>
          <p:cNvSpPr txBox="1"/>
          <p:nvPr>
            <p:ph idx="1" type="subTitle"/>
          </p:nvPr>
        </p:nvSpPr>
        <p:spPr>
          <a:xfrm>
            <a:off x="622624" y="1499100"/>
            <a:ext cx="4188900" cy="12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20" name="Google Shape;120;p26"/>
          <p:cNvSpPr txBox="1"/>
          <p:nvPr/>
        </p:nvSpPr>
        <p:spPr>
          <a:xfrm>
            <a:off x="4050875" y="3368550"/>
            <a:ext cx="4476900" cy="11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CREDITS:</a:t>
            </a:r>
            <a:r>
              <a:rPr b="1" lang="en" sz="1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1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presentation template was created by </a:t>
            </a:r>
            <a:r>
              <a:rPr b="1" lang="en" sz="1600">
                <a:solidFill>
                  <a:schemeClr val="accent1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, including icon by </a:t>
            </a:r>
            <a:r>
              <a:rPr b="1" lang="en" sz="1600">
                <a:solidFill>
                  <a:schemeClr val="accent1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, and infographics &amp; images from </a:t>
            </a:r>
            <a:r>
              <a:rPr b="1" lang="en" sz="1600">
                <a:solidFill>
                  <a:schemeClr val="accent1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6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5">
  <p:cSld name="TITLE_AND_BODY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>
            <p:ph type="title"/>
          </p:nvPr>
        </p:nvSpPr>
        <p:spPr>
          <a:xfrm>
            <a:off x="4862000" y="365160"/>
            <a:ext cx="292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3" name="Google Shape;123;p27"/>
          <p:cNvSpPr txBox="1"/>
          <p:nvPr>
            <p:ph idx="1" type="subTitle"/>
          </p:nvPr>
        </p:nvSpPr>
        <p:spPr>
          <a:xfrm>
            <a:off x="4862000" y="1794650"/>
            <a:ext cx="24075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4" name="Google Shape;124;p27"/>
          <p:cNvSpPr txBox="1"/>
          <p:nvPr>
            <p:ph idx="2" type="subTitle"/>
          </p:nvPr>
        </p:nvSpPr>
        <p:spPr>
          <a:xfrm>
            <a:off x="4862000" y="2127857"/>
            <a:ext cx="2407500" cy="14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62400" y="1107145"/>
            <a:ext cx="7619100" cy="3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2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subTitle"/>
          </p:nvPr>
        </p:nvSpPr>
        <p:spPr>
          <a:xfrm>
            <a:off x="2241325" y="2895800"/>
            <a:ext cx="21120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2" type="subTitle"/>
          </p:nvPr>
        </p:nvSpPr>
        <p:spPr>
          <a:xfrm>
            <a:off x="2241325" y="3209694"/>
            <a:ext cx="2112000" cy="1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3" type="subTitle"/>
          </p:nvPr>
        </p:nvSpPr>
        <p:spPr>
          <a:xfrm>
            <a:off x="4789675" y="2895800"/>
            <a:ext cx="21120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4" type="subTitle"/>
          </p:nvPr>
        </p:nvSpPr>
        <p:spPr>
          <a:xfrm>
            <a:off x="4789675" y="3209694"/>
            <a:ext cx="2112000" cy="1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" type="subTitle"/>
          </p:nvPr>
        </p:nvSpPr>
        <p:spPr>
          <a:xfrm>
            <a:off x="2454150" y="1658625"/>
            <a:ext cx="4235700" cy="23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2411400" y="1610350"/>
            <a:ext cx="4321200" cy="11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11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1" type="subTitle"/>
          </p:nvPr>
        </p:nvSpPr>
        <p:spPr>
          <a:xfrm>
            <a:off x="2411400" y="2893950"/>
            <a:ext cx="4321200" cy="7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3049500" y="1735110"/>
            <a:ext cx="5331000" cy="24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1954800" y="1696463"/>
            <a:ext cx="5234400" cy="14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</a:lstStyle>
          <a:p/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1954800" y="3026750"/>
            <a:ext cx="523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38383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●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302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○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302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■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302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●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302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○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302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■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302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●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302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○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302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Titillium Web"/>
              <a:buChar char="■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ctrTitle"/>
          </p:nvPr>
        </p:nvSpPr>
        <p:spPr>
          <a:xfrm>
            <a:off x="1332975" y="1236175"/>
            <a:ext cx="66219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End-to-End MLOps for Predictive Maintenance</a:t>
            </a:r>
            <a:endParaRPr/>
          </a:p>
        </p:txBody>
      </p:sp>
      <p:sp>
        <p:nvSpPr>
          <p:cNvPr id="130" name="Google Shape;130;p28"/>
          <p:cNvSpPr txBox="1"/>
          <p:nvPr>
            <p:ph idx="1" type="subTitle"/>
          </p:nvPr>
        </p:nvSpPr>
        <p:spPr>
          <a:xfrm>
            <a:off x="1685838" y="3466694"/>
            <a:ext cx="57723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MLOPs Semester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Tech Trio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36" name="Google Shape;136;p29"/>
          <p:cNvSpPr txBox="1"/>
          <p:nvPr>
            <p:ph idx="4" type="subTitle"/>
          </p:nvPr>
        </p:nvSpPr>
        <p:spPr>
          <a:xfrm>
            <a:off x="2359977" y="2414347"/>
            <a:ext cx="22596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 Pre-processing:</a:t>
            </a:r>
            <a:endParaRPr/>
          </a:p>
        </p:txBody>
      </p:sp>
      <p:sp>
        <p:nvSpPr>
          <p:cNvPr id="137" name="Google Shape;137;p29"/>
          <p:cNvSpPr txBox="1"/>
          <p:nvPr>
            <p:ph idx="5" type="subTitle"/>
          </p:nvPr>
        </p:nvSpPr>
        <p:spPr>
          <a:xfrm>
            <a:off x="2355775" y="2729037"/>
            <a:ext cx="225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Model Training</a:t>
            </a:r>
            <a:endParaRPr/>
          </a:p>
        </p:txBody>
      </p:sp>
      <p:sp>
        <p:nvSpPr>
          <p:cNvPr id="138" name="Google Shape;138;p29"/>
          <p:cNvSpPr txBox="1"/>
          <p:nvPr>
            <p:ph idx="1" type="subTitle"/>
          </p:nvPr>
        </p:nvSpPr>
        <p:spPr>
          <a:xfrm>
            <a:off x="2357618" y="1325150"/>
            <a:ext cx="22530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 Acquisition:</a:t>
            </a:r>
            <a:endParaRPr/>
          </a:p>
        </p:txBody>
      </p:sp>
      <p:sp>
        <p:nvSpPr>
          <p:cNvPr id="139" name="Google Shape;139;p29"/>
          <p:cNvSpPr txBox="1"/>
          <p:nvPr>
            <p:ph idx="2" type="subTitle"/>
          </p:nvPr>
        </p:nvSpPr>
        <p:spPr>
          <a:xfrm>
            <a:off x="2356950" y="1637764"/>
            <a:ext cx="22539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Using DVC</a:t>
            </a:r>
            <a:endParaRPr/>
          </a:p>
        </p:txBody>
      </p:sp>
      <p:sp>
        <p:nvSpPr>
          <p:cNvPr id="140" name="Google Shape;140;p29"/>
          <p:cNvSpPr txBox="1"/>
          <p:nvPr>
            <p:ph idx="7" type="subTitle"/>
          </p:nvPr>
        </p:nvSpPr>
        <p:spPr>
          <a:xfrm>
            <a:off x="2361323" y="3503072"/>
            <a:ext cx="22539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Model Training:</a:t>
            </a:r>
            <a:endParaRPr/>
          </a:p>
        </p:txBody>
      </p:sp>
      <p:sp>
        <p:nvSpPr>
          <p:cNvPr id="141" name="Google Shape;141;p29"/>
          <p:cNvSpPr txBox="1"/>
          <p:nvPr>
            <p:ph idx="8" type="subTitle"/>
          </p:nvPr>
        </p:nvSpPr>
        <p:spPr>
          <a:xfrm>
            <a:off x="2355775" y="3817123"/>
            <a:ext cx="225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Using</a:t>
            </a:r>
            <a:r>
              <a:rPr lang="en"/>
              <a:t> Mlflow</a:t>
            </a:r>
            <a:endParaRPr/>
          </a:p>
        </p:txBody>
      </p:sp>
      <p:sp>
        <p:nvSpPr>
          <p:cNvPr id="142" name="Google Shape;142;p29"/>
          <p:cNvSpPr txBox="1"/>
          <p:nvPr>
            <p:ph idx="13" type="subTitle"/>
          </p:nvPr>
        </p:nvSpPr>
        <p:spPr>
          <a:xfrm>
            <a:off x="5596823" y="1326950"/>
            <a:ext cx="22542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Deployment:</a:t>
            </a:r>
            <a:endParaRPr/>
          </a:p>
        </p:txBody>
      </p:sp>
      <p:sp>
        <p:nvSpPr>
          <p:cNvPr id="143" name="Google Shape;143;p29"/>
          <p:cNvSpPr txBox="1"/>
          <p:nvPr>
            <p:ph idx="14" type="subTitle"/>
          </p:nvPr>
        </p:nvSpPr>
        <p:spPr>
          <a:xfrm>
            <a:off x="5591275" y="1636114"/>
            <a:ext cx="225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Using Docker and Flask</a:t>
            </a:r>
            <a:endParaRPr/>
          </a:p>
        </p:txBody>
      </p:sp>
      <p:sp>
        <p:nvSpPr>
          <p:cNvPr id="144" name="Google Shape;144;p29"/>
          <p:cNvSpPr txBox="1"/>
          <p:nvPr>
            <p:ph idx="3" type="title"/>
          </p:nvPr>
        </p:nvSpPr>
        <p:spPr>
          <a:xfrm>
            <a:off x="1591728" y="1639847"/>
            <a:ext cx="632700" cy="4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5" name="Google Shape;145;p29"/>
          <p:cNvSpPr txBox="1"/>
          <p:nvPr>
            <p:ph idx="6" type="title"/>
          </p:nvPr>
        </p:nvSpPr>
        <p:spPr>
          <a:xfrm>
            <a:off x="1592641" y="2748283"/>
            <a:ext cx="6309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6" name="Google Shape;146;p29"/>
          <p:cNvSpPr txBox="1"/>
          <p:nvPr>
            <p:ph idx="9" type="title"/>
          </p:nvPr>
        </p:nvSpPr>
        <p:spPr>
          <a:xfrm>
            <a:off x="1592641" y="3812099"/>
            <a:ext cx="6309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" name="Google Shape;147;p29"/>
          <p:cNvSpPr txBox="1"/>
          <p:nvPr>
            <p:ph idx="15" type="title"/>
          </p:nvPr>
        </p:nvSpPr>
        <p:spPr>
          <a:xfrm>
            <a:off x="4847758" y="1640747"/>
            <a:ext cx="6309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8" name="Google Shape;148;p29"/>
          <p:cNvSpPr txBox="1"/>
          <p:nvPr>
            <p:ph idx="16" type="subTitle"/>
          </p:nvPr>
        </p:nvSpPr>
        <p:spPr>
          <a:xfrm>
            <a:off x="5596825" y="2414350"/>
            <a:ext cx="28284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Concept Drift Monitoring:</a:t>
            </a:r>
            <a:endParaRPr/>
          </a:p>
        </p:txBody>
      </p:sp>
      <p:sp>
        <p:nvSpPr>
          <p:cNvPr id="149" name="Google Shape;149;p29"/>
          <p:cNvSpPr txBox="1"/>
          <p:nvPr>
            <p:ph idx="17" type="subTitle"/>
          </p:nvPr>
        </p:nvSpPr>
        <p:spPr>
          <a:xfrm>
            <a:off x="5591278" y="2729037"/>
            <a:ext cx="225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Retraining model in case of drift</a:t>
            </a:r>
            <a:endParaRPr/>
          </a:p>
        </p:txBody>
      </p:sp>
      <p:sp>
        <p:nvSpPr>
          <p:cNvPr id="150" name="Google Shape;150;p29"/>
          <p:cNvSpPr txBox="1"/>
          <p:nvPr>
            <p:ph idx="18" type="title"/>
          </p:nvPr>
        </p:nvSpPr>
        <p:spPr>
          <a:xfrm>
            <a:off x="4847758" y="2748283"/>
            <a:ext cx="6309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51" name="Google Shape;151;p29"/>
          <p:cNvSpPr/>
          <p:nvPr/>
        </p:nvSpPr>
        <p:spPr>
          <a:xfrm>
            <a:off x="1591735" y="1485800"/>
            <a:ext cx="632673" cy="730491"/>
          </a:xfrm>
          <a:custGeom>
            <a:rect b="b" l="l" r="r" t="t"/>
            <a:pathLst>
              <a:path extrusionOk="0" h="167929" w="145442">
                <a:moveTo>
                  <a:pt x="72721" y="167692"/>
                </a:moveTo>
                <a:lnTo>
                  <a:pt x="72815" y="167527"/>
                </a:lnTo>
                <a:lnTo>
                  <a:pt x="401" y="125716"/>
                </a:lnTo>
                <a:lnTo>
                  <a:pt x="401" y="42212"/>
                </a:lnTo>
                <a:lnTo>
                  <a:pt x="72721" y="449"/>
                </a:lnTo>
                <a:lnTo>
                  <a:pt x="145040" y="42212"/>
                </a:lnTo>
                <a:lnTo>
                  <a:pt x="145040" y="125716"/>
                </a:lnTo>
                <a:lnTo>
                  <a:pt x="72626" y="167527"/>
                </a:lnTo>
                <a:lnTo>
                  <a:pt x="72721" y="167692"/>
                </a:lnTo>
                <a:lnTo>
                  <a:pt x="72815" y="167527"/>
                </a:lnTo>
                <a:lnTo>
                  <a:pt x="72721" y="167692"/>
                </a:lnTo>
                <a:lnTo>
                  <a:pt x="72815" y="167881"/>
                </a:lnTo>
                <a:lnTo>
                  <a:pt x="145441" y="125952"/>
                </a:lnTo>
                <a:lnTo>
                  <a:pt x="145441" y="41976"/>
                </a:lnTo>
                <a:lnTo>
                  <a:pt x="72721" y="0"/>
                </a:lnTo>
                <a:lnTo>
                  <a:pt x="0" y="41976"/>
                </a:lnTo>
                <a:lnTo>
                  <a:pt x="0" y="125952"/>
                </a:lnTo>
                <a:lnTo>
                  <a:pt x="72721" y="167928"/>
                </a:lnTo>
                <a:lnTo>
                  <a:pt x="72815" y="167881"/>
                </a:lnTo>
                <a:lnTo>
                  <a:pt x="72721" y="167692"/>
                </a:ln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9"/>
          <p:cNvSpPr/>
          <p:nvPr/>
        </p:nvSpPr>
        <p:spPr>
          <a:xfrm>
            <a:off x="1591735" y="2597225"/>
            <a:ext cx="632673" cy="730491"/>
          </a:xfrm>
          <a:custGeom>
            <a:rect b="b" l="l" r="r" t="t"/>
            <a:pathLst>
              <a:path extrusionOk="0" h="167929" w="145442">
                <a:moveTo>
                  <a:pt x="72721" y="167692"/>
                </a:moveTo>
                <a:lnTo>
                  <a:pt x="72815" y="167527"/>
                </a:lnTo>
                <a:lnTo>
                  <a:pt x="401" y="125716"/>
                </a:lnTo>
                <a:lnTo>
                  <a:pt x="401" y="42212"/>
                </a:lnTo>
                <a:lnTo>
                  <a:pt x="72721" y="449"/>
                </a:lnTo>
                <a:lnTo>
                  <a:pt x="145040" y="42212"/>
                </a:lnTo>
                <a:lnTo>
                  <a:pt x="145040" y="125716"/>
                </a:lnTo>
                <a:lnTo>
                  <a:pt x="72626" y="167527"/>
                </a:lnTo>
                <a:lnTo>
                  <a:pt x="72721" y="167692"/>
                </a:lnTo>
                <a:lnTo>
                  <a:pt x="72815" y="167527"/>
                </a:lnTo>
                <a:lnTo>
                  <a:pt x="72721" y="167692"/>
                </a:lnTo>
                <a:lnTo>
                  <a:pt x="72815" y="167881"/>
                </a:lnTo>
                <a:lnTo>
                  <a:pt x="145441" y="125952"/>
                </a:lnTo>
                <a:lnTo>
                  <a:pt x="145441" y="41976"/>
                </a:lnTo>
                <a:lnTo>
                  <a:pt x="72721" y="0"/>
                </a:lnTo>
                <a:lnTo>
                  <a:pt x="0" y="41976"/>
                </a:lnTo>
                <a:lnTo>
                  <a:pt x="0" y="125952"/>
                </a:lnTo>
                <a:lnTo>
                  <a:pt x="72721" y="167928"/>
                </a:lnTo>
                <a:lnTo>
                  <a:pt x="72815" y="167881"/>
                </a:lnTo>
                <a:lnTo>
                  <a:pt x="72721" y="167692"/>
                </a:ln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9"/>
          <p:cNvSpPr/>
          <p:nvPr/>
        </p:nvSpPr>
        <p:spPr>
          <a:xfrm>
            <a:off x="1591735" y="3658048"/>
            <a:ext cx="632673" cy="730491"/>
          </a:xfrm>
          <a:custGeom>
            <a:rect b="b" l="l" r="r" t="t"/>
            <a:pathLst>
              <a:path extrusionOk="0" h="167929" w="145442">
                <a:moveTo>
                  <a:pt x="72721" y="167692"/>
                </a:moveTo>
                <a:lnTo>
                  <a:pt x="72815" y="167527"/>
                </a:lnTo>
                <a:lnTo>
                  <a:pt x="401" y="125716"/>
                </a:lnTo>
                <a:lnTo>
                  <a:pt x="401" y="42212"/>
                </a:lnTo>
                <a:lnTo>
                  <a:pt x="72721" y="449"/>
                </a:lnTo>
                <a:lnTo>
                  <a:pt x="145040" y="42212"/>
                </a:lnTo>
                <a:lnTo>
                  <a:pt x="145040" y="125716"/>
                </a:lnTo>
                <a:lnTo>
                  <a:pt x="72626" y="167527"/>
                </a:lnTo>
                <a:lnTo>
                  <a:pt x="72721" y="167692"/>
                </a:lnTo>
                <a:lnTo>
                  <a:pt x="72815" y="167527"/>
                </a:lnTo>
                <a:lnTo>
                  <a:pt x="72721" y="167692"/>
                </a:lnTo>
                <a:lnTo>
                  <a:pt x="72815" y="167881"/>
                </a:lnTo>
                <a:lnTo>
                  <a:pt x="145441" y="125952"/>
                </a:lnTo>
                <a:lnTo>
                  <a:pt x="145441" y="41976"/>
                </a:lnTo>
                <a:lnTo>
                  <a:pt x="72721" y="0"/>
                </a:lnTo>
                <a:lnTo>
                  <a:pt x="0" y="41976"/>
                </a:lnTo>
                <a:lnTo>
                  <a:pt x="0" y="125952"/>
                </a:lnTo>
                <a:lnTo>
                  <a:pt x="72721" y="167928"/>
                </a:lnTo>
                <a:lnTo>
                  <a:pt x="72815" y="167881"/>
                </a:lnTo>
                <a:lnTo>
                  <a:pt x="72721" y="167692"/>
                </a:ln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9"/>
          <p:cNvSpPr/>
          <p:nvPr/>
        </p:nvSpPr>
        <p:spPr>
          <a:xfrm>
            <a:off x="4846868" y="1485800"/>
            <a:ext cx="632673" cy="730491"/>
          </a:xfrm>
          <a:custGeom>
            <a:rect b="b" l="l" r="r" t="t"/>
            <a:pathLst>
              <a:path extrusionOk="0" h="167929" w="145442">
                <a:moveTo>
                  <a:pt x="72721" y="167692"/>
                </a:moveTo>
                <a:lnTo>
                  <a:pt x="72815" y="167527"/>
                </a:lnTo>
                <a:lnTo>
                  <a:pt x="401" y="125716"/>
                </a:lnTo>
                <a:lnTo>
                  <a:pt x="401" y="42212"/>
                </a:lnTo>
                <a:lnTo>
                  <a:pt x="72721" y="449"/>
                </a:lnTo>
                <a:lnTo>
                  <a:pt x="145040" y="42212"/>
                </a:lnTo>
                <a:lnTo>
                  <a:pt x="145040" y="125716"/>
                </a:lnTo>
                <a:lnTo>
                  <a:pt x="72626" y="167527"/>
                </a:lnTo>
                <a:lnTo>
                  <a:pt x="72721" y="167692"/>
                </a:lnTo>
                <a:lnTo>
                  <a:pt x="72815" y="167527"/>
                </a:lnTo>
                <a:lnTo>
                  <a:pt x="72721" y="167692"/>
                </a:lnTo>
                <a:lnTo>
                  <a:pt x="72815" y="167881"/>
                </a:lnTo>
                <a:lnTo>
                  <a:pt x="145441" y="125952"/>
                </a:lnTo>
                <a:lnTo>
                  <a:pt x="145441" y="41976"/>
                </a:lnTo>
                <a:lnTo>
                  <a:pt x="72721" y="0"/>
                </a:lnTo>
                <a:lnTo>
                  <a:pt x="0" y="41976"/>
                </a:lnTo>
                <a:lnTo>
                  <a:pt x="0" y="125952"/>
                </a:lnTo>
                <a:lnTo>
                  <a:pt x="72721" y="167928"/>
                </a:lnTo>
                <a:lnTo>
                  <a:pt x="72815" y="167881"/>
                </a:lnTo>
                <a:lnTo>
                  <a:pt x="72721" y="167692"/>
                </a:ln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9"/>
          <p:cNvSpPr/>
          <p:nvPr/>
        </p:nvSpPr>
        <p:spPr>
          <a:xfrm>
            <a:off x="4846868" y="2597225"/>
            <a:ext cx="632673" cy="730491"/>
          </a:xfrm>
          <a:custGeom>
            <a:rect b="b" l="l" r="r" t="t"/>
            <a:pathLst>
              <a:path extrusionOk="0" h="167929" w="145442">
                <a:moveTo>
                  <a:pt x="72721" y="167692"/>
                </a:moveTo>
                <a:lnTo>
                  <a:pt x="72815" y="167527"/>
                </a:lnTo>
                <a:lnTo>
                  <a:pt x="401" y="125716"/>
                </a:lnTo>
                <a:lnTo>
                  <a:pt x="401" y="42212"/>
                </a:lnTo>
                <a:lnTo>
                  <a:pt x="72721" y="449"/>
                </a:lnTo>
                <a:lnTo>
                  <a:pt x="145040" y="42212"/>
                </a:lnTo>
                <a:lnTo>
                  <a:pt x="145040" y="125716"/>
                </a:lnTo>
                <a:lnTo>
                  <a:pt x="72626" y="167527"/>
                </a:lnTo>
                <a:lnTo>
                  <a:pt x="72721" y="167692"/>
                </a:lnTo>
                <a:lnTo>
                  <a:pt x="72815" y="167527"/>
                </a:lnTo>
                <a:lnTo>
                  <a:pt x="72721" y="167692"/>
                </a:lnTo>
                <a:lnTo>
                  <a:pt x="72815" y="167881"/>
                </a:lnTo>
                <a:lnTo>
                  <a:pt x="145441" y="125952"/>
                </a:lnTo>
                <a:lnTo>
                  <a:pt x="145441" y="41976"/>
                </a:lnTo>
                <a:lnTo>
                  <a:pt x="72721" y="0"/>
                </a:lnTo>
                <a:lnTo>
                  <a:pt x="0" y="41976"/>
                </a:lnTo>
                <a:lnTo>
                  <a:pt x="0" y="125952"/>
                </a:lnTo>
                <a:lnTo>
                  <a:pt x="72721" y="167928"/>
                </a:lnTo>
                <a:lnTo>
                  <a:pt x="72815" y="167881"/>
                </a:lnTo>
                <a:lnTo>
                  <a:pt x="72721" y="167692"/>
                </a:ln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30"/>
          <p:cNvGrpSpPr/>
          <p:nvPr/>
        </p:nvGrpSpPr>
        <p:grpSpPr>
          <a:xfrm>
            <a:off x="3951287" y="303979"/>
            <a:ext cx="1241451" cy="1551473"/>
            <a:chOff x="3796019" y="841851"/>
            <a:chExt cx="1558828" cy="1948352"/>
          </a:xfrm>
        </p:grpSpPr>
        <p:sp>
          <p:nvSpPr>
            <p:cNvPr id="161" name="Google Shape;161;p30"/>
            <p:cNvSpPr/>
            <p:nvPr/>
          </p:nvSpPr>
          <p:spPr>
            <a:xfrm>
              <a:off x="3898092" y="841851"/>
              <a:ext cx="1354683" cy="1564048"/>
            </a:xfrm>
            <a:custGeom>
              <a:rect b="b" l="l" r="r" t="t"/>
              <a:pathLst>
                <a:path extrusionOk="0" h="167457" w="145041">
                  <a:moveTo>
                    <a:pt x="72509" y="167456"/>
                  </a:moveTo>
                  <a:lnTo>
                    <a:pt x="1" y="125598"/>
                  </a:lnTo>
                  <a:lnTo>
                    <a:pt x="1" y="41858"/>
                  </a:lnTo>
                  <a:lnTo>
                    <a:pt x="72509" y="0"/>
                  </a:lnTo>
                  <a:lnTo>
                    <a:pt x="145040" y="41858"/>
                  </a:lnTo>
                  <a:lnTo>
                    <a:pt x="145040" y="125598"/>
                  </a:lnTo>
                  <a:lnTo>
                    <a:pt x="72509" y="16745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0"/>
            <p:cNvSpPr/>
            <p:nvPr/>
          </p:nvSpPr>
          <p:spPr>
            <a:xfrm>
              <a:off x="3796019" y="990459"/>
              <a:ext cx="1558828" cy="1799744"/>
            </a:xfrm>
            <a:custGeom>
              <a:rect b="b" l="l" r="r" t="t"/>
              <a:pathLst>
                <a:path extrusionOk="0" h="167457" w="145041">
                  <a:moveTo>
                    <a:pt x="72509" y="167456"/>
                  </a:moveTo>
                  <a:lnTo>
                    <a:pt x="1" y="125598"/>
                  </a:lnTo>
                  <a:lnTo>
                    <a:pt x="1" y="41858"/>
                  </a:lnTo>
                  <a:lnTo>
                    <a:pt x="72509" y="0"/>
                  </a:lnTo>
                  <a:lnTo>
                    <a:pt x="145040" y="41858"/>
                  </a:lnTo>
                  <a:lnTo>
                    <a:pt x="145040" y="125598"/>
                  </a:lnTo>
                  <a:lnTo>
                    <a:pt x="72509" y="167456"/>
                  </a:lnTo>
                  <a:close/>
                </a:path>
              </a:pathLst>
            </a:custGeom>
            <a:gradFill>
              <a:gsLst>
                <a:gs pos="0">
                  <a:srgbClr val="434343"/>
                </a:gs>
                <a:gs pos="100000">
                  <a:srgbClr val="393939"/>
                </a:gs>
              </a:gsLst>
              <a:lin ang="5400700" scaled="0"/>
            </a:gradFill>
            <a:ln>
              <a:noFill/>
            </a:ln>
            <a:effectLst>
              <a:outerShdw blurRad="257175" rotWithShape="0" algn="bl" dir="5400000" dist="123825">
                <a:srgbClr val="000000">
                  <a:alpha val="3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30"/>
          <p:cNvSpPr txBox="1"/>
          <p:nvPr>
            <p:ph type="title"/>
          </p:nvPr>
        </p:nvSpPr>
        <p:spPr>
          <a:xfrm>
            <a:off x="2217000" y="1922250"/>
            <a:ext cx="471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Acquisition</a:t>
            </a:r>
            <a:endParaRPr/>
          </a:p>
        </p:txBody>
      </p:sp>
      <p:sp>
        <p:nvSpPr>
          <p:cNvPr id="164" name="Google Shape;164;p30"/>
          <p:cNvSpPr txBox="1"/>
          <p:nvPr>
            <p:ph idx="1" type="subTitle"/>
          </p:nvPr>
        </p:nvSpPr>
        <p:spPr>
          <a:xfrm>
            <a:off x="1733125" y="2840250"/>
            <a:ext cx="57270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500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Our data workflow starts with script-driven CSV data generation, managed efficiently by DVC for version control without redundancy. A dvc.yaml config ensures structured processing stages for reproducibility. Google Drive integration with DVC offers secure, version-controlled remote storage. GitHub Actions automate tasks from setup to DVC commands, creating an efficient machine learning pipeline with MLflow for model tracking.</a:t>
            </a:r>
            <a:endParaRPr b="0" sz="2000">
              <a:solidFill>
                <a:schemeClr val="accent4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5" name="Google Shape;165;p30"/>
          <p:cNvSpPr txBox="1"/>
          <p:nvPr>
            <p:ph idx="2" type="title"/>
          </p:nvPr>
        </p:nvSpPr>
        <p:spPr>
          <a:xfrm>
            <a:off x="4053590" y="809621"/>
            <a:ext cx="1036800" cy="82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01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31"/>
          <p:cNvGrpSpPr/>
          <p:nvPr/>
        </p:nvGrpSpPr>
        <p:grpSpPr>
          <a:xfrm>
            <a:off x="3951287" y="303979"/>
            <a:ext cx="1241451" cy="1551473"/>
            <a:chOff x="3796019" y="841851"/>
            <a:chExt cx="1558828" cy="1948352"/>
          </a:xfrm>
        </p:grpSpPr>
        <p:sp>
          <p:nvSpPr>
            <p:cNvPr id="171" name="Google Shape;171;p31"/>
            <p:cNvSpPr/>
            <p:nvPr/>
          </p:nvSpPr>
          <p:spPr>
            <a:xfrm>
              <a:off x="3898092" y="841851"/>
              <a:ext cx="1354683" cy="1564048"/>
            </a:xfrm>
            <a:custGeom>
              <a:rect b="b" l="l" r="r" t="t"/>
              <a:pathLst>
                <a:path extrusionOk="0" h="167457" w="145041">
                  <a:moveTo>
                    <a:pt x="72509" y="167456"/>
                  </a:moveTo>
                  <a:lnTo>
                    <a:pt x="1" y="125598"/>
                  </a:lnTo>
                  <a:lnTo>
                    <a:pt x="1" y="41858"/>
                  </a:lnTo>
                  <a:lnTo>
                    <a:pt x="72509" y="0"/>
                  </a:lnTo>
                  <a:lnTo>
                    <a:pt x="145040" y="41858"/>
                  </a:lnTo>
                  <a:lnTo>
                    <a:pt x="145040" y="125598"/>
                  </a:lnTo>
                  <a:lnTo>
                    <a:pt x="72509" y="16745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1"/>
            <p:cNvSpPr/>
            <p:nvPr/>
          </p:nvSpPr>
          <p:spPr>
            <a:xfrm>
              <a:off x="3796019" y="990459"/>
              <a:ext cx="1558828" cy="1799744"/>
            </a:xfrm>
            <a:custGeom>
              <a:rect b="b" l="l" r="r" t="t"/>
              <a:pathLst>
                <a:path extrusionOk="0" h="167457" w="145041">
                  <a:moveTo>
                    <a:pt x="72509" y="167456"/>
                  </a:moveTo>
                  <a:lnTo>
                    <a:pt x="1" y="125598"/>
                  </a:lnTo>
                  <a:lnTo>
                    <a:pt x="1" y="41858"/>
                  </a:lnTo>
                  <a:lnTo>
                    <a:pt x="72509" y="0"/>
                  </a:lnTo>
                  <a:lnTo>
                    <a:pt x="145040" y="41858"/>
                  </a:lnTo>
                  <a:lnTo>
                    <a:pt x="145040" y="125598"/>
                  </a:lnTo>
                  <a:lnTo>
                    <a:pt x="72509" y="167456"/>
                  </a:lnTo>
                  <a:close/>
                </a:path>
              </a:pathLst>
            </a:custGeom>
            <a:gradFill>
              <a:gsLst>
                <a:gs pos="0">
                  <a:srgbClr val="434343"/>
                </a:gs>
                <a:gs pos="100000">
                  <a:srgbClr val="393939"/>
                </a:gs>
              </a:gsLst>
              <a:lin ang="5400700" scaled="0"/>
            </a:gradFill>
            <a:ln>
              <a:noFill/>
            </a:ln>
            <a:effectLst>
              <a:outerShdw blurRad="257175" rotWithShape="0" algn="bl" dir="5400000" dist="123825">
                <a:srgbClr val="000000">
                  <a:alpha val="3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31"/>
          <p:cNvSpPr txBox="1"/>
          <p:nvPr>
            <p:ph type="title"/>
          </p:nvPr>
        </p:nvSpPr>
        <p:spPr>
          <a:xfrm>
            <a:off x="2217000" y="1922250"/>
            <a:ext cx="5235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174" name="Google Shape;174;p31"/>
          <p:cNvSpPr txBox="1"/>
          <p:nvPr>
            <p:ph idx="1" type="subTitle"/>
          </p:nvPr>
        </p:nvSpPr>
        <p:spPr>
          <a:xfrm>
            <a:off x="2217000" y="2764049"/>
            <a:ext cx="47100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500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In preparing our predictive maintenance model, we start by preprocessing the 'dummy_sensor_data.csv' dataset. This involves handling missing values, scaling, and encoding categorical features. The objective is to ensure our data is in optimal condition for training.</a:t>
            </a:r>
            <a:endParaRPr b="0" sz="1500">
              <a:solidFill>
                <a:schemeClr val="accent4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500">
              <a:solidFill>
                <a:schemeClr val="accent4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500">
              <a:solidFill>
                <a:schemeClr val="accent4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5" name="Google Shape;175;p31"/>
          <p:cNvSpPr txBox="1"/>
          <p:nvPr>
            <p:ph idx="2" type="title"/>
          </p:nvPr>
        </p:nvSpPr>
        <p:spPr>
          <a:xfrm>
            <a:off x="4053590" y="809621"/>
            <a:ext cx="1036800" cy="82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02</a:t>
            </a:r>
            <a:endParaRPr sz="6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32"/>
          <p:cNvGrpSpPr/>
          <p:nvPr/>
        </p:nvGrpSpPr>
        <p:grpSpPr>
          <a:xfrm>
            <a:off x="3951287" y="303979"/>
            <a:ext cx="1241451" cy="1551473"/>
            <a:chOff x="3796019" y="841851"/>
            <a:chExt cx="1558828" cy="1948352"/>
          </a:xfrm>
        </p:grpSpPr>
        <p:sp>
          <p:nvSpPr>
            <p:cNvPr id="181" name="Google Shape;181;p32"/>
            <p:cNvSpPr/>
            <p:nvPr/>
          </p:nvSpPr>
          <p:spPr>
            <a:xfrm>
              <a:off x="3898092" y="841851"/>
              <a:ext cx="1354683" cy="1564048"/>
            </a:xfrm>
            <a:custGeom>
              <a:rect b="b" l="l" r="r" t="t"/>
              <a:pathLst>
                <a:path extrusionOk="0" h="167457" w="145041">
                  <a:moveTo>
                    <a:pt x="72509" y="167456"/>
                  </a:moveTo>
                  <a:lnTo>
                    <a:pt x="1" y="125598"/>
                  </a:lnTo>
                  <a:lnTo>
                    <a:pt x="1" y="41858"/>
                  </a:lnTo>
                  <a:lnTo>
                    <a:pt x="72509" y="0"/>
                  </a:lnTo>
                  <a:lnTo>
                    <a:pt x="145040" y="41858"/>
                  </a:lnTo>
                  <a:lnTo>
                    <a:pt x="145040" y="125598"/>
                  </a:lnTo>
                  <a:lnTo>
                    <a:pt x="72509" y="16745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2"/>
            <p:cNvSpPr/>
            <p:nvPr/>
          </p:nvSpPr>
          <p:spPr>
            <a:xfrm>
              <a:off x="3796019" y="990459"/>
              <a:ext cx="1558828" cy="1799744"/>
            </a:xfrm>
            <a:custGeom>
              <a:rect b="b" l="l" r="r" t="t"/>
              <a:pathLst>
                <a:path extrusionOk="0" h="167457" w="145041">
                  <a:moveTo>
                    <a:pt x="72509" y="167456"/>
                  </a:moveTo>
                  <a:lnTo>
                    <a:pt x="1" y="125598"/>
                  </a:lnTo>
                  <a:lnTo>
                    <a:pt x="1" y="41858"/>
                  </a:lnTo>
                  <a:lnTo>
                    <a:pt x="72509" y="0"/>
                  </a:lnTo>
                  <a:lnTo>
                    <a:pt x="145040" y="41858"/>
                  </a:lnTo>
                  <a:lnTo>
                    <a:pt x="145040" y="125598"/>
                  </a:lnTo>
                  <a:lnTo>
                    <a:pt x="72509" y="167456"/>
                  </a:lnTo>
                  <a:close/>
                </a:path>
              </a:pathLst>
            </a:custGeom>
            <a:gradFill>
              <a:gsLst>
                <a:gs pos="0">
                  <a:srgbClr val="434343"/>
                </a:gs>
                <a:gs pos="100000">
                  <a:srgbClr val="393939"/>
                </a:gs>
              </a:gsLst>
              <a:lin ang="5400700" scaled="0"/>
            </a:gradFill>
            <a:ln>
              <a:noFill/>
            </a:ln>
            <a:effectLst>
              <a:outerShdw blurRad="257175" rotWithShape="0" algn="bl" dir="5400000" dist="123825">
                <a:srgbClr val="000000">
                  <a:alpha val="3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32"/>
          <p:cNvSpPr txBox="1"/>
          <p:nvPr>
            <p:ph type="title"/>
          </p:nvPr>
        </p:nvSpPr>
        <p:spPr>
          <a:xfrm>
            <a:off x="2217000" y="1960900"/>
            <a:ext cx="471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</p:txBody>
      </p:sp>
      <p:sp>
        <p:nvSpPr>
          <p:cNvPr id="184" name="Google Shape;184;p32"/>
          <p:cNvSpPr txBox="1"/>
          <p:nvPr>
            <p:ph idx="1" type="subTitle"/>
          </p:nvPr>
        </p:nvSpPr>
        <p:spPr>
          <a:xfrm>
            <a:off x="1445700" y="2802700"/>
            <a:ext cx="62526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The Random Forest algorithm is selected as the machine learning model for its suitability with time-series data. We further fine-tune the model using GridSearchCV to identify the best hyperparameters, optimizing for performance. Experiment tracking through MLflow allows us to log the best model and associated metrics, providing a comprehensive record of the training phase.</a:t>
            </a:r>
            <a:endParaRPr b="0" sz="1800">
              <a:solidFill>
                <a:schemeClr val="accent4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5" name="Google Shape;185;p32"/>
          <p:cNvSpPr txBox="1"/>
          <p:nvPr>
            <p:ph idx="2" type="title"/>
          </p:nvPr>
        </p:nvSpPr>
        <p:spPr>
          <a:xfrm>
            <a:off x="4053590" y="809621"/>
            <a:ext cx="1036800" cy="82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03</a:t>
            </a:r>
            <a:endParaRPr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33"/>
          <p:cNvGrpSpPr/>
          <p:nvPr/>
        </p:nvGrpSpPr>
        <p:grpSpPr>
          <a:xfrm>
            <a:off x="3951287" y="303979"/>
            <a:ext cx="1241451" cy="1551473"/>
            <a:chOff x="3796019" y="841851"/>
            <a:chExt cx="1558828" cy="1948352"/>
          </a:xfrm>
        </p:grpSpPr>
        <p:sp>
          <p:nvSpPr>
            <p:cNvPr id="191" name="Google Shape;191;p33"/>
            <p:cNvSpPr/>
            <p:nvPr/>
          </p:nvSpPr>
          <p:spPr>
            <a:xfrm>
              <a:off x="3898092" y="841851"/>
              <a:ext cx="1354683" cy="1564048"/>
            </a:xfrm>
            <a:custGeom>
              <a:rect b="b" l="l" r="r" t="t"/>
              <a:pathLst>
                <a:path extrusionOk="0" h="167457" w="145041">
                  <a:moveTo>
                    <a:pt x="72509" y="167456"/>
                  </a:moveTo>
                  <a:lnTo>
                    <a:pt x="1" y="125598"/>
                  </a:lnTo>
                  <a:lnTo>
                    <a:pt x="1" y="41858"/>
                  </a:lnTo>
                  <a:lnTo>
                    <a:pt x="72509" y="0"/>
                  </a:lnTo>
                  <a:lnTo>
                    <a:pt x="145040" y="41858"/>
                  </a:lnTo>
                  <a:lnTo>
                    <a:pt x="145040" y="125598"/>
                  </a:lnTo>
                  <a:lnTo>
                    <a:pt x="72509" y="16745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3"/>
            <p:cNvSpPr/>
            <p:nvPr/>
          </p:nvSpPr>
          <p:spPr>
            <a:xfrm>
              <a:off x="3796019" y="990459"/>
              <a:ext cx="1558828" cy="1799744"/>
            </a:xfrm>
            <a:custGeom>
              <a:rect b="b" l="l" r="r" t="t"/>
              <a:pathLst>
                <a:path extrusionOk="0" h="167457" w="145041">
                  <a:moveTo>
                    <a:pt x="72509" y="167456"/>
                  </a:moveTo>
                  <a:lnTo>
                    <a:pt x="1" y="125598"/>
                  </a:lnTo>
                  <a:lnTo>
                    <a:pt x="1" y="41858"/>
                  </a:lnTo>
                  <a:lnTo>
                    <a:pt x="72509" y="0"/>
                  </a:lnTo>
                  <a:lnTo>
                    <a:pt x="145040" y="41858"/>
                  </a:lnTo>
                  <a:lnTo>
                    <a:pt x="145040" y="125598"/>
                  </a:lnTo>
                  <a:lnTo>
                    <a:pt x="72509" y="167456"/>
                  </a:lnTo>
                  <a:close/>
                </a:path>
              </a:pathLst>
            </a:custGeom>
            <a:gradFill>
              <a:gsLst>
                <a:gs pos="0">
                  <a:srgbClr val="434343"/>
                </a:gs>
                <a:gs pos="100000">
                  <a:srgbClr val="393939"/>
                </a:gs>
              </a:gsLst>
              <a:lin ang="5400700" scaled="0"/>
            </a:gradFill>
            <a:ln>
              <a:noFill/>
            </a:ln>
            <a:effectLst>
              <a:outerShdw blurRad="257175" rotWithShape="0" algn="bl" dir="5400000" dist="123825">
                <a:srgbClr val="000000">
                  <a:alpha val="3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33"/>
          <p:cNvSpPr txBox="1"/>
          <p:nvPr>
            <p:ph type="title"/>
          </p:nvPr>
        </p:nvSpPr>
        <p:spPr>
          <a:xfrm>
            <a:off x="2217000" y="1982600"/>
            <a:ext cx="471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194" name="Google Shape;194;p33"/>
          <p:cNvSpPr txBox="1"/>
          <p:nvPr>
            <p:ph idx="1" type="subTitle"/>
          </p:nvPr>
        </p:nvSpPr>
        <p:spPr>
          <a:xfrm>
            <a:off x="1864125" y="3027750"/>
            <a:ext cx="57378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>
                <a:latin typeface="Titillium Web"/>
                <a:ea typeface="Titillium Web"/>
                <a:cs typeface="Titillium Web"/>
                <a:sym typeface="Titillium Web"/>
              </a:rPr>
              <a:t>Deploying predictive maintenance models is streamlined with Docker containers. The Dockerfile starts with the Python image, sets dependencies, and runs the Flask app. Commands like docker build -t techtrio/project:lts and docker run -p 8080:8080 techtrio/project:lts simplify deployment, making the app accessible on port 8080.</a:t>
            </a:r>
            <a:endParaRPr b="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5" name="Google Shape;195;p33"/>
          <p:cNvSpPr txBox="1"/>
          <p:nvPr>
            <p:ph idx="2" type="title"/>
          </p:nvPr>
        </p:nvSpPr>
        <p:spPr>
          <a:xfrm>
            <a:off x="4053590" y="809621"/>
            <a:ext cx="1036800" cy="82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04</a:t>
            </a:r>
            <a:endParaRPr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34"/>
          <p:cNvGrpSpPr/>
          <p:nvPr/>
        </p:nvGrpSpPr>
        <p:grpSpPr>
          <a:xfrm>
            <a:off x="3951287" y="303979"/>
            <a:ext cx="1241451" cy="1551473"/>
            <a:chOff x="3796019" y="841851"/>
            <a:chExt cx="1558828" cy="1948352"/>
          </a:xfrm>
        </p:grpSpPr>
        <p:sp>
          <p:nvSpPr>
            <p:cNvPr id="201" name="Google Shape;201;p34"/>
            <p:cNvSpPr/>
            <p:nvPr/>
          </p:nvSpPr>
          <p:spPr>
            <a:xfrm>
              <a:off x="3898092" y="841851"/>
              <a:ext cx="1354683" cy="1564048"/>
            </a:xfrm>
            <a:custGeom>
              <a:rect b="b" l="l" r="r" t="t"/>
              <a:pathLst>
                <a:path extrusionOk="0" h="167457" w="145041">
                  <a:moveTo>
                    <a:pt x="72509" y="167456"/>
                  </a:moveTo>
                  <a:lnTo>
                    <a:pt x="1" y="125598"/>
                  </a:lnTo>
                  <a:lnTo>
                    <a:pt x="1" y="41858"/>
                  </a:lnTo>
                  <a:lnTo>
                    <a:pt x="72509" y="0"/>
                  </a:lnTo>
                  <a:lnTo>
                    <a:pt x="145040" y="41858"/>
                  </a:lnTo>
                  <a:lnTo>
                    <a:pt x="145040" y="125598"/>
                  </a:lnTo>
                  <a:lnTo>
                    <a:pt x="72509" y="16745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4"/>
            <p:cNvSpPr/>
            <p:nvPr/>
          </p:nvSpPr>
          <p:spPr>
            <a:xfrm>
              <a:off x="3796019" y="990459"/>
              <a:ext cx="1558828" cy="1799744"/>
            </a:xfrm>
            <a:custGeom>
              <a:rect b="b" l="l" r="r" t="t"/>
              <a:pathLst>
                <a:path extrusionOk="0" h="167457" w="145041">
                  <a:moveTo>
                    <a:pt x="72509" y="167456"/>
                  </a:moveTo>
                  <a:lnTo>
                    <a:pt x="1" y="125598"/>
                  </a:lnTo>
                  <a:lnTo>
                    <a:pt x="1" y="41858"/>
                  </a:lnTo>
                  <a:lnTo>
                    <a:pt x="72509" y="0"/>
                  </a:lnTo>
                  <a:lnTo>
                    <a:pt x="145040" y="41858"/>
                  </a:lnTo>
                  <a:lnTo>
                    <a:pt x="145040" y="125598"/>
                  </a:lnTo>
                  <a:lnTo>
                    <a:pt x="72509" y="167456"/>
                  </a:lnTo>
                  <a:close/>
                </a:path>
              </a:pathLst>
            </a:custGeom>
            <a:gradFill>
              <a:gsLst>
                <a:gs pos="0">
                  <a:srgbClr val="434343"/>
                </a:gs>
                <a:gs pos="100000">
                  <a:srgbClr val="393939"/>
                </a:gs>
              </a:gsLst>
              <a:lin ang="5400700" scaled="0"/>
            </a:gradFill>
            <a:ln>
              <a:noFill/>
            </a:ln>
            <a:effectLst>
              <a:outerShdw blurRad="257175" rotWithShape="0" algn="bl" dir="5400000" dist="123825">
                <a:srgbClr val="000000">
                  <a:alpha val="3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34"/>
          <p:cNvSpPr txBox="1"/>
          <p:nvPr>
            <p:ph type="title"/>
          </p:nvPr>
        </p:nvSpPr>
        <p:spPr>
          <a:xfrm>
            <a:off x="641025" y="1922250"/>
            <a:ext cx="812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Drift Monitoring</a:t>
            </a:r>
            <a:endParaRPr/>
          </a:p>
        </p:txBody>
      </p:sp>
      <p:sp>
        <p:nvSpPr>
          <p:cNvPr id="204" name="Google Shape;204;p34"/>
          <p:cNvSpPr txBox="1"/>
          <p:nvPr>
            <p:ph idx="1" type="subTitle"/>
          </p:nvPr>
        </p:nvSpPr>
        <p:spPr>
          <a:xfrm>
            <a:off x="1945575" y="2830850"/>
            <a:ext cx="5513400" cy="22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>
                <a:latin typeface="Titillium Web"/>
                <a:ea typeface="Titillium Web"/>
                <a:cs typeface="Titillium Web"/>
                <a:sym typeface="Titillium Web"/>
              </a:rPr>
              <a:t>For predictive maintenance, concept drift is monitored using a subset of training data. drift.py calculates Mean Squared Error (MSE). If the relative change exceeds a threshold, automated model retraining occurs. Integrated into MLOps, this strategy maintains model resilience. mlflow.yaml includes a concept drift check for continuous model adaptation.</a:t>
            </a:r>
            <a:endParaRPr b="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5" name="Google Shape;205;p34"/>
          <p:cNvSpPr txBox="1"/>
          <p:nvPr>
            <p:ph idx="2" type="title"/>
          </p:nvPr>
        </p:nvSpPr>
        <p:spPr>
          <a:xfrm>
            <a:off x="4053590" y="809621"/>
            <a:ext cx="1036800" cy="82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05</a:t>
            </a:r>
            <a:endParaRPr sz="6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2411400" y="1610350"/>
            <a:ext cx="4321200" cy="11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100"/>
              <a:t>Thank You!</a:t>
            </a:r>
            <a:endParaRPr sz="9100"/>
          </a:p>
        </p:txBody>
      </p:sp>
      <p:sp>
        <p:nvSpPr>
          <p:cNvPr id="211" name="Google Shape;211;p35"/>
          <p:cNvSpPr txBox="1"/>
          <p:nvPr>
            <p:ph idx="1" type="subTitle"/>
          </p:nvPr>
        </p:nvSpPr>
        <p:spPr>
          <a:xfrm>
            <a:off x="2411400" y="2893950"/>
            <a:ext cx="4321200" cy="7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oneycomb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C3FF"/>
      </a:accent1>
      <a:accent2>
        <a:srgbClr val="0094FF"/>
      </a:accent2>
      <a:accent3>
        <a:srgbClr val="383838"/>
      </a:accent3>
      <a:accent4>
        <a:srgbClr val="00BBFF"/>
      </a:accent4>
      <a:accent5>
        <a:srgbClr val="0094FF"/>
      </a:accent5>
      <a:accent6>
        <a:srgbClr val="38383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