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eb.gr/users/ion/data/lingspam_public.tar.g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7795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b="1" dirty="0">
                <a:cs typeface="Calibri Light"/>
              </a:rPr>
              <a:t>Naive Bayes </a:t>
            </a:r>
            <a:r>
              <a:rPr lang="de-DE" b="1" dirty="0" err="1">
                <a:cs typeface="Calibri Light"/>
              </a:rPr>
              <a:t>Classifier</a:t>
            </a:r>
            <a:br>
              <a:rPr lang="de-DE" b="1" dirty="0">
                <a:cs typeface="Calibri Light"/>
              </a:rPr>
            </a:br>
            <a:r>
              <a:rPr lang="de-DE" b="1" dirty="0">
                <a:cs typeface="Calibri Light"/>
              </a:rPr>
              <a:t>and </a:t>
            </a:r>
            <a:br>
              <a:rPr lang="de-DE" b="1" dirty="0">
                <a:cs typeface="Calibri Light"/>
              </a:rPr>
            </a:br>
            <a:r>
              <a:rPr lang="de-DE" b="1" dirty="0">
                <a:cs typeface="Calibri Light"/>
              </a:rPr>
              <a:t>Spam </a:t>
            </a:r>
            <a:r>
              <a:rPr lang="de-DE" b="1" dirty="0" err="1">
                <a:cs typeface="Calibri Light"/>
              </a:rPr>
              <a:t>Filtering</a:t>
            </a:r>
            <a:endParaRPr lang="it-IT" dirty="0" err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61166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Valentini</a:t>
            </a:r>
            <a:r>
              <a:rPr lang="de-DE" dirty="0">
                <a:cs typeface="Calibri"/>
              </a:rPr>
              <a:t> Ivan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98450B-FB02-4759-A53E-8A41EB28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The </a:t>
            </a:r>
            <a:r>
              <a:rPr lang="it-IT" dirty="0" err="1">
                <a:cs typeface="Calibri Light"/>
              </a:rPr>
              <a:t>Naive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Bayesian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Classifier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75EED-1A42-49DE-BB14-8B1493EF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305"/>
            <a:ext cx="10515600" cy="357496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it-IT" dirty="0">
                <a:cs typeface="Calibri"/>
              </a:rPr>
              <a:t>The </a:t>
            </a:r>
            <a:r>
              <a:rPr lang="it-IT" dirty="0" err="1">
                <a:cs typeface="Calibri"/>
              </a:rPr>
              <a:t>Naive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Bayesian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classifier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based</a:t>
            </a:r>
            <a:r>
              <a:rPr lang="it-IT" dirty="0">
                <a:cs typeface="Calibri"/>
              </a:rPr>
              <a:t> on </a:t>
            </a:r>
            <a:r>
              <a:rPr lang="it-IT" dirty="0" err="1">
                <a:cs typeface="Calibri"/>
              </a:rPr>
              <a:t>Bayes</a:t>
            </a:r>
            <a:r>
              <a:rPr lang="it-IT" dirty="0">
                <a:cs typeface="Calibri"/>
              </a:rPr>
              <a:t>' </a:t>
            </a:r>
            <a:r>
              <a:rPr lang="it-IT" dirty="0" err="1">
                <a:cs typeface="Calibri"/>
              </a:rPr>
              <a:t>theorem</a:t>
            </a:r>
            <a:r>
              <a:rPr lang="it-IT" dirty="0">
                <a:cs typeface="Calibri"/>
              </a:rPr>
              <a:t> with </a:t>
            </a:r>
            <a:r>
              <a:rPr lang="it-IT" dirty="0" err="1">
                <a:cs typeface="Calibri"/>
              </a:rPr>
              <a:t>indipendence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assumptions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between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predictors</a:t>
            </a:r>
            <a:r>
              <a:rPr lang="it-IT" dirty="0">
                <a:cs typeface="Calibri"/>
              </a:rPr>
              <a:t>;</a:t>
            </a:r>
          </a:p>
          <a:p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A </a:t>
            </a:r>
            <a:r>
              <a:rPr lang="it-IT" dirty="0" err="1">
                <a:cs typeface="Calibri"/>
              </a:rPr>
              <a:t>Naive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Bayesian</a:t>
            </a:r>
            <a:r>
              <a:rPr lang="it-IT" dirty="0">
                <a:cs typeface="Calibri"/>
              </a:rPr>
              <a:t> model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easy to </a:t>
            </a:r>
            <a:r>
              <a:rPr lang="it-IT" dirty="0" err="1">
                <a:cs typeface="Calibri"/>
              </a:rPr>
              <a:t>build</a:t>
            </a:r>
            <a:r>
              <a:rPr lang="it-IT" dirty="0">
                <a:cs typeface="Calibri"/>
              </a:rPr>
              <a:t>, with no </a:t>
            </a:r>
            <a:r>
              <a:rPr lang="it-IT" dirty="0" err="1">
                <a:cs typeface="Calibri"/>
              </a:rPr>
              <a:t>complicated</a:t>
            </a:r>
            <a:r>
              <a:rPr lang="it-IT" dirty="0">
                <a:cs typeface="Calibri"/>
              </a:rPr>
              <a:t> iterative </a:t>
            </a:r>
            <a:r>
              <a:rPr lang="it-IT" dirty="0" err="1">
                <a:cs typeface="Calibri"/>
              </a:rPr>
              <a:t>parameter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estimation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which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makes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particularly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useful</a:t>
            </a:r>
            <a:r>
              <a:rPr lang="it-IT" dirty="0">
                <a:cs typeface="Calibri"/>
              </a:rPr>
              <a:t> for </a:t>
            </a:r>
            <a:r>
              <a:rPr lang="it-IT" dirty="0" err="1">
                <a:cs typeface="Calibri"/>
              </a:rPr>
              <a:t>very</a:t>
            </a:r>
            <a:r>
              <a:rPr lang="it-IT" dirty="0">
                <a:cs typeface="Calibri"/>
              </a:rPr>
              <a:t> large </a:t>
            </a:r>
            <a:r>
              <a:rPr lang="it-IT" dirty="0" err="1">
                <a:cs typeface="Calibri"/>
              </a:rPr>
              <a:t>datasets</a:t>
            </a:r>
            <a:r>
              <a:rPr lang="it-IT" dirty="0">
                <a:cs typeface="Calibri"/>
              </a:rPr>
              <a:t>;</a:t>
            </a:r>
          </a:p>
          <a:p>
            <a:endParaRPr lang="it-IT" dirty="0">
              <a:cs typeface="Calibri"/>
            </a:endParaRPr>
          </a:p>
          <a:p>
            <a:r>
              <a:rPr lang="it-IT" dirty="0" err="1">
                <a:cs typeface="Calibri"/>
              </a:rPr>
              <a:t>Despite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its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simplicity</a:t>
            </a:r>
            <a:r>
              <a:rPr lang="it-IT" dirty="0">
                <a:cs typeface="Calibri"/>
              </a:rPr>
              <a:t>, the </a:t>
            </a:r>
            <a:r>
              <a:rPr lang="it-IT" dirty="0" err="1">
                <a:cs typeface="Calibri"/>
              </a:rPr>
              <a:t>Naive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Bayesian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classifier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often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does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surprisingly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well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widely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used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because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often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outperforms</a:t>
            </a:r>
            <a:r>
              <a:rPr lang="it-IT" dirty="0">
                <a:cs typeface="Calibri"/>
              </a:rPr>
              <a:t> more sophisticated </a:t>
            </a:r>
            <a:r>
              <a:rPr lang="it-IT" dirty="0" err="1">
                <a:cs typeface="Calibri"/>
              </a:rPr>
              <a:t>classification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methods</a:t>
            </a:r>
            <a:r>
              <a:rPr lang="it-IT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5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D30ECE-EDBB-47FC-B4EB-1F96574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219"/>
            <a:ext cx="10515600" cy="1325563"/>
          </a:xfrm>
        </p:spPr>
        <p:txBody>
          <a:bodyPr/>
          <a:lstStyle/>
          <a:p>
            <a:r>
              <a:rPr lang="it-IT" dirty="0">
                <a:cs typeface="Calibri Light"/>
              </a:rPr>
              <a:t>How </a:t>
            </a:r>
            <a:r>
              <a:rPr lang="it-IT" dirty="0" err="1">
                <a:cs typeface="Calibri Light"/>
              </a:rPr>
              <a:t>it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works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084492-1DEB-49C5-A3E3-614C27805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37"/>
            <a:ext cx="10515600" cy="2367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 err="1">
                <a:cs typeface="Calibri"/>
              </a:rPr>
              <a:t>Bayes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theorem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provides</a:t>
            </a:r>
            <a:r>
              <a:rPr lang="it-IT" dirty="0">
                <a:cs typeface="Calibri"/>
              </a:rPr>
              <a:t> a way of </a:t>
            </a:r>
            <a:r>
              <a:rPr lang="it-IT" dirty="0" err="1">
                <a:cs typeface="Calibri"/>
              </a:rPr>
              <a:t>calculating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posterior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probability</a:t>
            </a:r>
            <a:r>
              <a:rPr lang="it-IT" dirty="0">
                <a:cs typeface="Calibri"/>
              </a:rPr>
              <a:t>, P(</a:t>
            </a:r>
            <a:r>
              <a:rPr lang="it-IT" dirty="0" err="1">
                <a:cs typeface="Calibri"/>
              </a:rPr>
              <a:t>c|x</a:t>
            </a:r>
            <a:r>
              <a:rPr lang="it-IT" dirty="0">
                <a:cs typeface="Calibri"/>
              </a:rPr>
              <a:t>), from P(c), P(x) and P(</a:t>
            </a:r>
            <a:r>
              <a:rPr lang="it-IT" dirty="0" err="1">
                <a:cs typeface="Calibri"/>
              </a:rPr>
              <a:t>x,c</a:t>
            </a:r>
            <a:r>
              <a:rPr lang="it-IT" dirty="0">
                <a:cs typeface="Calibri"/>
              </a:rPr>
              <a:t>).</a:t>
            </a:r>
            <a:endParaRPr lang="it-IT" dirty="0"/>
          </a:p>
          <a:p>
            <a:pPr marL="0" indent="0">
              <a:buNone/>
            </a:pPr>
            <a:r>
              <a:rPr lang="it-IT" dirty="0">
                <a:cs typeface="Calibri"/>
              </a:rPr>
              <a:t>NB </a:t>
            </a:r>
            <a:r>
              <a:rPr lang="it-IT" dirty="0" err="1">
                <a:cs typeface="Calibri"/>
              </a:rPr>
              <a:t>classifier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assumes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that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effect</a:t>
            </a:r>
            <a:r>
              <a:rPr lang="it-IT" dirty="0">
                <a:cs typeface="Calibri"/>
              </a:rPr>
              <a:t> of the </a:t>
            </a:r>
            <a:r>
              <a:rPr lang="it-IT" dirty="0" err="1">
                <a:cs typeface="Calibri"/>
              </a:rPr>
              <a:t>value</a:t>
            </a:r>
            <a:r>
              <a:rPr lang="it-IT" dirty="0">
                <a:cs typeface="Calibri"/>
              </a:rPr>
              <a:t> of a </a:t>
            </a:r>
            <a:r>
              <a:rPr lang="it-IT" dirty="0" err="1">
                <a:cs typeface="Calibri"/>
              </a:rPr>
              <a:t>predictor</a:t>
            </a:r>
            <a:r>
              <a:rPr lang="it-IT" dirty="0">
                <a:cs typeface="Calibri"/>
              </a:rPr>
              <a:t> (x) on a </a:t>
            </a:r>
            <a:r>
              <a:rPr lang="it-IT" dirty="0" err="1">
                <a:cs typeface="Calibri"/>
              </a:rPr>
              <a:t>given</a:t>
            </a:r>
            <a:r>
              <a:rPr lang="it-IT" dirty="0">
                <a:cs typeface="Calibri"/>
              </a:rPr>
              <a:t> class (C) 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independent</a:t>
            </a:r>
            <a:r>
              <a:rPr lang="it-IT" dirty="0">
                <a:cs typeface="Calibri"/>
              </a:rPr>
              <a:t> from the </a:t>
            </a:r>
            <a:r>
              <a:rPr lang="it-IT" dirty="0" err="1">
                <a:cs typeface="Calibri"/>
              </a:rPr>
              <a:t>values</a:t>
            </a:r>
            <a:r>
              <a:rPr lang="it-IT" dirty="0">
                <a:cs typeface="Calibri"/>
              </a:rPr>
              <a:t> of the </a:t>
            </a:r>
            <a:r>
              <a:rPr lang="it-IT" dirty="0" err="1">
                <a:cs typeface="Calibri"/>
              </a:rPr>
              <a:t>predictors</a:t>
            </a:r>
            <a:r>
              <a:rPr lang="it-IT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it-IT" dirty="0" err="1">
                <a:cs typeface="Calibri"/>
              </a:rPr>
              <a:t>This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assumption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called</a:t>
            </a:r>
            <a:r>
              <a:rPr lang="it-IT" dirty="0">
                <a:cs typeface="Calibri"/>
              </a:rPr>
              <a:t> class </a:t>
            </a:r>
            <a:r>
              <a:rPr lang="it-IT" dirty="0" err="1">
                <a:cs typeface="Calibri"/>
              </a:rPr>
              <a:t>conditional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indipendence</a:t>
            </a:r>
            <a:r>
              <a:rPr lang="it-IT" dirty="0">
                <a:cs typeface="Calibri"/>
              </a:rPr>
              <a:t>.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69AECD08-2B75-4CCE-B79A-C2092803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23" y="3736208"/>
            <a:ext cx="4827916" cy="27642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BA1BC4-E657-4C1E-9327-495DA78B3010}"/>
              </a:ext>
            </a:extLst>
          </p:cNvPr>
          <p:cNvSpPr txBox="1"/>
          <p:nvPr/>
        </p:nvSpPr>
        <p:spPr>
          <a:xfrm>
            <a:off x="842512" y="3955211"/>
            <a:ext cx="5719313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>
                <a:cs typeface="Calibri"/>
              </a:rPr>
              <a:t>P(</a:t>
            </a:r>
            <a:r>
              <a:rPr lang="it-IT" sz="2400" dirty="0" err="1">
                <a:cs typeface="Calibri"/>
              </a:rPr>
              <a:t>c|x</a:t>
            </a:r>
            <a:r>
              <a:rPr lang="it-IT" sz="2400" dirty="0">
                <a:cs typeface="Calibri"/>
              </a:rPr>
              <a:t>)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the </a:t>
            </a:r>
            <a:r>
              <a:rPr lang="it-IT" sz="2400" dirty="0" err="1">
                <a:cs typeface="Calibri"/>
              </a:rPr>
              <a:t>posterior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probability</a:t>
            </a:r>
            <a:r>
              <a:rPr lang="it-IT" sz="2400" dirty="0">
                <a:cs typeface="Calibri"/>
              </a:rPr>
              <a:t> of a class </a:t>
            </a:r>
            <a:r>
              <a:rPr lang="it-IT" sz="2400" dirty="0" err="1">
                <a:cs typeface="Calibri"/>
              </a:rPr>
              <a:t>given</a:t>
            </a:r>
            <a:r>
              <a:rPr lang="it-IT" sz="2400" dirty="0">
                <a:cs typeface="Calibri"/>
              </a:rPr>
              <a:t> a </a:t>
            </a:r>
            <a:r>
              <a:rPr lang="it-IT" sz="2400" dirty="0" err="1">
                <a:cs typeface="Calibri"/>
              </a:rPr>
              <a:t>predictor</a:t>
            </a:r>
            <a:r>
              <a:rPr lang="it-IT" sz="2400" dirty="0">
                <a:cs typeface="Calibri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cs typeface="Calibri"/>
              </a:rPr>
              <a:t>P(C)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the </a:t>
            </a:r>
            <a:r>
              <a:rPr lang="it-IT" sz="2400" dirty="0" err="1">
                <a:cs typeface="Calibri"/>
              </a:rPr>
              <a:t>prior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probability</a:t>
            </a:r>
            <a:r>
              <a:rPr lang="it-IT" sz="2400" dirty="0">
                <a:cs typeface="Calibri"/>
              </a:rPr>
              <a:t> of a class;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cs typeface="Calibri"/>
              </a:rPr>
              <a:t>P(</a:t>
            </a:r>
            <a:r>
              <a:rPr lang="it-IT" sz="2400" dirty="0" err="1">
                <a:cs typeface="Calibri"/>
              </a:rPr>
              <a:t>x|C</a:t>
            </a:r>
            <a:r>
              <a:rPr lang="it-IT" sz="2400" dirty="0">
                <a:cs typeface="Calibri"/>
              </a:rPr>
              <a:t>)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the </a:t>
            </a:r>
            <a:r>
              <a:rPr lang="it-IT" sz="2400" dirty="0" err="1">
                <a:cs typeface="Calibri"/>
              </a:rPr>
              <a:t>likelihood</a:t>
            </a:r>
            <a:r>
              <a:rPr lang="it-IT" sz="2400" dirty="0">
                <a:cs typeface="Calibri"/>
              </a:rPr>
              <a:t>, </a:t>
            </a:r>
            <a:r>
              <a:rPr lang="it-IT" sz="2400" dirty="0" err="1">
                <a:cs typeface="Calibri"/>
              </a:rPr>
              <a:t>which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the </a:t>
            </a:r>
            <a:r>
              <a:rPr lang="it-IT" sz="2400" dirty="0" err="1">
                <a:cs typeface="Calibri"/>
              </a:rPr>
              <a:t>probability</a:t>
            </a:r>
            <a:r>
              <a:rPr lang="it-IT" sz="2400" dirty="0">
                <a:cs typeface="Calibri"/>
              </a:rPr>
              <a:t> of a </a:t>
            </a:r>
            <a:r>
              <a:rPr lang="it-IT" sz="2400" dirty="0" err="1">
                <a:cs typeface="Calibri"/>
              </a:rPr>
              <a:t>predictor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given</a:t>
            </a:r>
            <a:r>
              <a:rPr lang="it-IT" sz="2400" dirty="0">
                <a:cs typeface="Calibri"/>
              </a:rPr>
              <a:t> a class;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cs typeface="Calibri"/>
              </a:rPr>
              <a:t>P(x)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the </a:t>
            </a:r>
            <a:r>
              <a:rPr lang="it-IT" sz="2400" dirty="0" err="1">
                <a:cs typeface="Calibri"/>
              </a:rPr>
              <a:t>prior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probability</a:t>
            </a:r>
            <a:r>
              <a:rPr lang="it-IT" sz="2400" dirty="0">
                <a:cs typeface="Calibri"/>
              </a:rPr>
              <a:t> of a </a:t>
            </a:r>
            <a:r>
              <a:rPr lang="it-IT" sz="2400" dirty="0" err="1">
                <a:cs typeface="Calibri"/>
              </a:rPr>
              <a:t>predictor</a:t>
            </a:r>
            <a:r>
              <a:rPr lang="it-IT" sz="24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97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7F88AF-AA54-4365-AA70-59F1E0FE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51"/>
            <a:ext cx="10515600" cy="966130"/>
          </a:xfrm>
        </p:spPr>
        <p:txBody>
          <a:bodyPr/>
          <a:lstStyle/>
          <a:p>
            <a:r>
              <a:rPr lang="it-IT" dirty="0" err="1">
                <a:cs typeface="Calibri Light"/>
              </a:rPr>
              <a:t>Example</a:t>
            </a:r>
            <a:endParaRPr lang="it-IT" dirty="0" err="1"/>
          </a:p>
        </p:txBody>
      </p:sp>
      <p:pic>
        <p:nvPicPr>
          <p:cNvPr id="4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79E6DDD-ED8D-4E6F-9686-52DB553CD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172" y="3421077"/>
            <a:ext cx="7464903" cy="305824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644CE2-4C19-45D4-A3CA-7337CF622A37}"/>
              </a:ext>
            </a:extLst>
          </p:cNvPr>
          <p:cNvSpPr txBox="1"/>
          <p:nvPr/>
        </p:nvSpPr>
        <p:spPr>
          <a:xfrm>
            <a:off x="842512" y="1266645"/>
            <a:ext cx="10535728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cs typeface="Calibri"/>
              </a:rPr>
              <a:t>The </a:t>
            </a:r>
            <a:r>
              <a:rPr lang="it-IT" sz="2400" dirty="0" err="1">
                <a:cs typeface="Calibri"/>
              </a:rPr>
              <a:t>posterior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probability</a:t>
            </a:r>
            <a:r>
              <a:rPr lang="it-IT" sz="2400" dirty="0">
                <a:cs typeface="Calibri"/>
              </a:rPr>
              <a:t> can be </a:t>
            </a:r>
            <a:r>
              <a:rPr lang="it-IT" sz="2400" dirty="0" err="1">
                <a:cs typeface="Calibri"/>
              </a:rPr>
              <a:t>calculated</a:t>
            </a:r>
            <a:r>
              <a:rPr lang="it-IT" sz="2400" dirty="0">
                <a:cs typeface="Calibri"/>
              </a:rPr>
              <a:t> by first, </a:t>
            </a:r>
            <a:r>
              <a:rPr lang="it-IT" sz="2400" dirty="0" err="1">
                <a:cs typeface="Calibri"/>
              </a:rPr>
              <a:t>constructing</a:t>
            </a:r>
            <a:r>
              <a:rPr lang="it-IT" sz="2400" dirty="0">
                <a:cs typeface="Calibri"/>
              </a:rPr>
              <a:t> a </a:t>
            </a:r>
            <a:r>
              <a:rPr lang="it-IT" sz="2400" dirty="0" err="1">
                <a:cs typeface="Calibri"/>
              </a:rPr>
              <a:t>frequency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table</a:t>
            </a:r>
            <a:r>
              <a:rPr lang="it-IT" sz="2400" dirty="0">
                <a:cs typeface="Calibri"/>
              </a:rPr>
              <a:t> for </a:t>
            </a:r>
            <a:r>
              <a:rPr lang="it-IT" sz="2400" dirty="0" err="1">
                <a:cs typeface="Calibri"/>
              </a:rPr>
              <a:t>each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attribute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against</a:t>
            </a:r>
            <a:r>
              <a:rPr lang="it-IT" sz="2400" dirty="0">
                <a:cs typeface="Calibri"/>
              </a:rPr>
              <a:t> the target; </a:t>
            </a:r>
            <a:r>
              <a:rPr lang="it-IT" sz="2400" dirty="0" err="1">
                <a:cs typeface="Calibri"/>
              </a:rPr>
              <a:t>then</a:t>
            </a:r>
            <a:r>
              <a:rPr lang="it-IT" sz="2400" dirty="0">
                <a:cs typeface="Calibri"/>
              </a:rPr>
              <a:t>, </a:t>
            </a:r>
            <a:r>
              <a:rPr lang="it-IT" sz="2400" dirty="0" err="1">
                <a:cs typeface="Calibri"/>
              </a:rPr>
              <a:t>transforming</a:t>
            </a:r>
            <a:r>
              <a:rPr lang="it-IT" sz="2400" dirty="0">
                <a:cs typeface="Calibri"/>
              </a:rPr>
              <a:t> the </a:t>
            </a:r>
            <a:r>
              <a:rPr lang="it-IT" sz="2400" dirty="0" err="1">
                <a:cs typeface="Calibri"/>
              </a:rPr>
              <a:t>frequency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table</a:t>
            </a:r>
            <a:r>
              <a:rPr lang="it-IT" sz="2400" dirty="0">
                <a:cs typeface="Calibri"/>
              </a:rPr>
              <a:t> to a </a:t>
            </a:r>
            <a:r>
              <a:rPr lang="it-IT" sz="2400" dirty="0" err="1">
                <a:cs typeface="Calibri"/>
              </a:rPr>
              <a:t>likelyhood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table</a:t>
            </a:r>
            <a:r>
              <a:rPr lang="it-IT" sz="2400" dirty="0">
                <a:cs typeface="Calibri"/>
              </a:rPr>
              <a:t> and </a:t>
            </a:r>
            <a:r>
              <a:rPr lang="it-IT" sz="2400" dirty="0" err="1">
                <a:cs typeface="Calibri"/>
              </a:rPr>
              <a:t>finally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using</a:t>
            </a:r>
            <a:r>
              <a:rPr lang="it-IT" sz="2400" dirty="0">
                <a:cs typeface="Calibri"/>
              </a:rPr>
              <a:t> the </a:t>
            </a:r>
            <a:r>
              <a:rPr lang="it-IT" sz="2400" dirty="0" err="1">
                <a:cs typeface="Calibri"/>
              </a:rPr>
              <a:t>Naive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Bayes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equation</a:t>
            </a:r>
            <a:r>
              <a:rPr lang="it-IT" sz="2400" dirty="0">
                <a:cs typeface="Calibri"/>
              </a:rPr>
              <a:t> to </a:t>
            </a:r>
            <a:r>
              <a:rPr lang="it-IT" sz="2400" dirty="0" err="1">
                <a:cs typeface="Calibri"/>
              </a:rPr>
              <a:t>calculate</a:t>
            </a:r>
            <a:r>
              <a:rPr lang="it-IT" sz="2400" dirty="0">
                <a:cs typeface="Calibri"/>
              </a:rPr>
              <a:t> the </a:t>
            </a:r>
            <a:r>
              <a:rPr lang="it-IT" sz="2400" dirty="0" err="1">
                <a:cs typeface="Calibri"/>
              </a:rPr>
              <a:t>posterior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probability</a:t>
            </a:r>
            <a:r>
              <a:rPr lang="it-IT" sz="2400" dirty="0">
                <a:cs typeface="Calibri"/>
              </a:rPr>
              <a:t> for </a:t>
            </a:r>
            <a:r>
              <a:rPr lang="it-IT" sz="2400" dirty="0" err="1">
                <a:cs typeface="Calibri"/>
              </a:rPr>
              <a:t>each</a:t>
            </a:r>
            <a:r>
              <a:rPr lang="it-IT" sz="2400" dirty="0">
                <a:cs typeface="Calibri"/>
              </a:rPr>
              <a:t> class.</a:t>
            </a:r>
          </a:p>
          <a:p>
            <a:r>
              <a:rPr lang="it-IT" sz="2400" dirty="0">
                <a:cs typeface="Calibri"/>
              </a:rPr>
              <a:t>The class with the </a:t>
            </a:r>
            <a:r>
              <a:rPr lang="it-IT" sz="2400" dirty="0" err="1">
                <a:cs typeface="Calibri"/>
              </a:rPr>
              <a:t>highest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posterior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probability</a:t>
            </a:r>
            <a:r>
              <a:rPr lang="it-IT" sz="2400" dirty="0">
                <a:cs typeface="Calibri"/>
              </a:rPr>
              <a:t> </a:t>
            </a:r>
            <a:r>
              <a:rPr lang="it-IT" sz="2400" dirty="0" err="1">
                <a:cs typeface="Calibri"/>
              </a:rPr>
              <a:t>is</a:t>
            </a:r>
            <a:r>
              <a:rPr lang="it-IT" sz="2400" dirty="0">
                <a:cs typeface="Calibri"/>
              </a:rPr>
              <a:t> the </a:t>
            </a:r>
            <a:r>
              <a:rPr lang="it-IT" sz="2400" dirty="0" err="1">
                <a:cs typeface="Calibri"/>
              </a:rPr>
              <a:t>outcome</a:t>
            </a:r>
            <a:r>
              <a:rPr lang="it-IT" sz="2400" dirty="0">
                <a:cs typeface="Calibri"/>
              </a:rPr>
              <a:t> of the </a:t>
            </a:r>
            <a:r>
              <a:rPr lang="it-IT" sz="2400" dirty="0" err="1">
                <a:cs typeface="Calibri"/>
              </a:rPr>
              <a:t>prediction</a:t>
            </a:r>
            <a:r>
              <a:rPr lang="it-IT" sz="24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7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BA666-FE26-4B25-922B-650178BF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103"/>
            <a:ext cx="10515600" cy="1325563"/>
          </a:xfrm>
        </p:spPr>
        <p:txBody>
          <a:bodyPr/>
          <a:lstStyle/>
          <a:p>
            <a:r>
              <a:rPr lang="it-IT" dirty="0">
                <a:cs typeface="Calibri Light"/>
              </a:rPr>
              <a:t>Project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01EFF-0094-42CC-B35D-7F124C84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889"/>
            <a:ext cx="10515600" cy="3884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cs typeface="Calibri"/>
              </a:rPr>
              <a:t>The idea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 to </a:t>
            </a:r>
            <a:r>
              <a:rPr lang="it-IT" dirty="0" err="1">
                <a:cs typeface="Calibri"/>
              </a:rPr>
              <a:t>implement</a:t>
            </a:r>
            <a:r>
              <a:rPr lang="it-IT" dirty="0">
                <a:cs typeface="Calibri"/>
              </a:rPr>
              <a:t> a </a:t>
            </a:r>
            <a:r>
              <a:rPr lang="it-IT" dirty="0" err="1">
                <a:cs typeface="Calibri"/>
              </a:rPr>
              <a:t>simple</a:t>
            </a:r>
            <a:r>
              <a:rPr lang="it-IT" dirty="0">
                <a:cs typeface="Calibri"/>
              </a:rPr>
              <a:t> email spam </a:t>
            </a:r>
            <a:r>
              <a:rPr lang="it-IT" dirty="0" err="1">
                <a:cs typeface="Calibri"/>
              </a:rPr>
              <a:t>filter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using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Naive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Bayes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classifier</a:t>
            </a:r>
            <a:r>
              <a:rPr lang="it-IT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it-IT" dirty="0">
                <a:cs typeface="Calibri"/>
              </a:rPr>
              <a:t>The </a:t>
            </a:r>
            <a:r>
              <a:rPr lang="it-IT" dirty="0" err="1">
                <a:cs typeface="Calibri"/>
              </a:rPr>
              <a:t>project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type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Algorithmic</a:t>
            </a:r>
            <a:r>
              <a:rPr lang="it-IT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it-IT" dirty="0" err="1">
                <a:cs typeface="Calibri"/>
              </a:rPr>
              <a:t>Matlab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was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used</a:t>
            </a:r>
            <a:r>
              <a:rPr lang="it-IT" dirty="0">
                <a:cs typeface="Calibri"/>
              </a:rPr>
              <a:t> to </a:t>
            </a:r>
            <a:r>
              <a:rPr lang="it-IT" dirty="0" err="1">
                <a:cs typeface="Calibri"/>
              </a:rPr>
              <a:t>develop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project</a:t>
            </a:r>
            <a:r>
              <a:rPr lang="it-IT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it-IT" dirty="0">
                <a:cs typeface="Calibri"/>
              </a:rPr>
              <a:t>The dataset </a:t>
            </a:r>
            <a:r>
              <a:rPr lang="it-IT" dirty="0" err="1">
                <a:cs typeface="Calibri"/>
              </a:rPr>
              <a:t>used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 a </a:t>
            </a:r>
            <a:r>
              <a:rPr lang="it-IT" dirty="0" err="1">
                <a:cs typeface="Calibri"/>
              </a:rPr>
              <a:t>preprocessed</a:t>
            </a:r>
            <a:r>
              <a:rPr lang="it-IT" dirty="0">
                <a:cs typeface="Calibri"/>
              </a:rPr>
              <a:t> subset of the Ling-Spam Dataset; the complete </a:t>
            </a:r>
            <a:r>
              <a:rPr lang="it-IT" dirty="0" err="1">
                <a:cs typeface="Calibri"/>
              </a:rPr>
              <a:t>raw</a:t>
            </a:r>
            <a:r>
              <a:rPr lang="it-IT" dirty="0">
                <a:cs typeface="Calibri"/>
              </a:rPr>
              <a:t> data can be </a:t>
            </a:r>
            <a:r>
              <a:rPr lang="it-IT" dirty="0" err="1">
                <a:cs typeface="Calibri"/>
              </a:rPr>
              <a:t>downloaded</a:t>
            </a:r>
            <a:r>
              <a:rPr lang="it-IT" dirty="0">
                <a:cs typeface="Calibri"/>
              </a:rPr>
              <a:t> from: </a:t>
            </a:r>
            <a:r>
              <a:rPr lang="it-IT" dirty="0">
                <a:cs typeface="Calibri"/>
                <a:hlinkClick r:id="rId2"/>
              </a:rPr>
              <a:t>http://www.aueb.gr/users/ion/data/lingspam_public.tar.gz</a:t>
            </a:r>
          </a:p>
          <a:p>
            <a:pPr marL="0" indent="0">
              <a:buNone/>
            </a:pP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preprocessed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mails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used</a:t>
            </a:r>
            <a:r>
              <a:rPr lang="it-IT" dirty="0">
                <a:cs typeface="Calibri"/>
              </a:rPr>
              <a:t> in the </a:t>
            </a:r>
            <a:r>
              <a:rPr lang="it-IT" dirty="0" err="1">
                <a:cs typeface="Calibri"/>
              </a:rPr>
              <a:t>experiment</a:t>
            </a:r>
            <a:r>
              <a:rPr lang="it-IT" dirty="0">
                <a:cs typeface="Calibri"/>
              </a:rPr>
              <a:t> are </a:t>
            </a:r>
            <a:r>
              <a:rPr lang="it-IT" dirty="0" err="1">
                <a:cs typeface="Calibri"/>
              </a:rPr>
              <a:t>included</a:t>
            </a:r>
            <a:r>
              <a:rPr lang="it-IT" dirty="0">
                <a:cs typeface="Calibri"/>
              </a:rPr>
              <a:t> in the </a:t>
            </a:r>
            <a:r>
              <a:rPr lang="it-IT" dirty="0" err="1">
                <a:cs typeface="Calibri"/>
              </a:rPr>
              <a:t>files</a:t>
            </a:r>
            <a:r>
              <a:rPr lang="it-IT" dirty="0">
                <a:cs typeface="Calibri"/>
              </a:rPr>
              <a:t> of the </a:t>
            </a:r>
            <a:r>
              <a:rPr lang="it-IT" dirty="0" err="1">
                <a:cs typeface="Calibri"/>
              </a:rPr>
              <a:t>project</a:t>
            </a:r>
            <a:r>
              <a:rPr lang="it-IT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20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8D7DAF-8210-413B-BC3E-F1CDFA03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Data </a:t>
            </a:r>
            <a:r>
              <a:rPr lang="it-IT" dirty="0" err="1">
                <a:cs typeface="Calibri Light"/>
              </a:rPr>
              <a:t>Description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53C27E-C739-4EE9-BD7D-46ED3FEF4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428"/>
            <a:ext cx="10515600" cy="466953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>
                <a:cs typeface="Calibri"/>
              </a:rPr>
              <a:t>The dataset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split </a:t>
            </a:r>
            <a:r>
              <a:rPr lang="it-IT" dirty="0" err="1">
                <a:cs typeface="Calibri"/>
              </a:rPr>
              <a:t>into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two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subsets</a:t>
            </a:r>
            <a:r>
              <a:rPr lang="it-IT" dirty="0">
                <a:cs typeface="Calibri"/>
              </a:rPr>
              <a:t>: a 700 email subset for training and a 260-email subset for </a:t>
            </a:r>
            <a:r>
              <a:rPr lang="it-IT" dirty="0" err="1">
                <a:cs typeface="Calibri"/>
              </a:rPr>
              <a:t>testing</a:t>
            </a:r>
            <a:r>
              <a:rPr lang="it-IT" dirty="0">
                <a:cs typeface="Calibri"/>
              </a:rPr>
              <a:t>. </a:t>
            </a:r>
            <a:r>
              <a:rPr lang="it-IT" dirty="0" err="1">
                <a:cs typeface="Calibri"/>
              </a:rPr>
              <a:t>Each</a:t>
            </a:r>
            <a:r>
              <a:rPr lang="it-IT" dirty="0">
                <a:cs typeface="Calibri"/>
              </a:rPr>
              <a:t> of the training and </a:t>
            </a:r>
            <a:r>
              <a:rPr lang="it-IT" dirty="0" err="1">
                <a:cs typeface="Calibri"/>
              </a:rPr>
              <a:t>testing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subsets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contain</a:t>
            </a:r>
            <a:r>
              <a:rPr lang="it-IT" dirty="0">
                <a:cs typeface="Calibri"/>
              </a:rPr>
              <a:t> 50% spam </a:t>
            </a:r>
            <a:r>
              <a:rPr lang="it-IT" dirty="0" err="1">
                <a:cs typeface="Calibri"/>
              </a:rPr>
              <a:t>messages</a:t>
            </a:r>
            <a:r>
              <a:rPr lang="it-IT" dirty="0">
                <a:cs typeface="Calibri"/>
              </a:rPr>
              <a:t> and 50% </a:t>
            </a:r>
            <a:r>
              <a:rPr lang="it-IT" dirty="0" err="1">
                <a:cs typeface="Calibri"/>
              </a:rPr>
              <a:t>nonspam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messages</a:t>
            </a:r>
            <a:r>
              <a:rPr lang="it-IT" dirty="0">
                <a:cs typeface="Calibri"/>
              </a:rPr>
              <a:t>. </a:t>
            </a:r>
            <a:r>
              <a:rPr lang="it-IT" dirty="0" err="1">
                <a:cs typeface="Calibri"/>
              </a:rPr>
              <a:t>Additionally</a:t>
            </a:r>
            <a:r>
              <a:rPr lang="it-IT" dirty="0">
                <a:cs typeface="Calibri"/>
              </a:rPr>
              <a:t>, the </a:t>
            </a:r>
            <a:r>
              <a:rPr lang="it-IT" dirty="0" err="1">
                <a:cs typeface="Calibri"/>
              </a:rPr>
              <a:t>emails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have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been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preprocessed</a:t>
            </a:r>
            <a:r>
              <a:rPr lang="it-IT" dirty="0">
                <a:cs typeface="Calibri"/>
              </a:rPr>
              <a:t> in the </a:t>
            </a:r>
            <a:r>
              <a:rPr lang="it-IT" dirty="0" err="1">
                <a:cs typeface="Calibri"/>
              </a:rPr>
              <a:t>following</a:t>
            </a:r>
            <a:r>
              <a:rPr lang="it-IT" dirty="0">
                <a:cs typeface="Calibri"/>
              </a:rPr>
              <a:t> ways:</a:t>
            </a:r>
          </a:p>
          <a:p>
            <a:pPr>
              <a:buNone/>
            </a:pPr>
            <a:r>
              <a:rPr lang="it-IT" b="1" dirty="0">
                <a:cs typeface="Calibri"/>
              </a:rPr>
              <a:t>1. Stop word </a:t>
            </a:r>
            <a:r>
              <a:rPr lang="it-IT" b="1" dirty="0" err="1">
                <a:cs typeface="Calibri"/>
              </a:rPr>
              <a:t>removal</a:t>
            </a:r>
            <a:r>
              <a:rPr lang="it-IT" b="1" dirty="0">
                <a:cs typeface="Calibri"/>
              </a:rPr>
              <a:t>: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Certain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words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like</a:t>
            </a:r>
            <a:r>
              <a:rPr lang="it-IT" dirty="0">
                <a:cs typeface="Calibri"/>
              </a:rPr>
              <a:t> "and," "the," and "of," are </a:t>
            </a:r>
            <a:r>
              <a:rPr lang="it-IT" dirty="0" err="1">
                <a:cs typeface="Calibri"/>
              </a:rPr>
              <a:t>very</a:t>
            </a:r>
            <a:r>
              <a:rPr lang="it-IT" dirty="0">
                <a:cs typeface="Calibri"/>
              </a:rPr>
              <a:t> common in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English </a:t>
            </a:r>
            <a:r>
              <a:rPr lang="it-IT" dirty="0" err="1">
                <a:cs typeface="Calibri"/>
              </a:rPr>
              <a:t>sentences</a:t>
            </a:r>
            <a:r>
              <a:rPr lang="it-IT" dirty="0">
                <a:cs typeface="Calibri"/>
              </a:rPr>
              <a:t> and are </a:t>
            </a:r>
            <a:r>
              <a:rPr lang="it-IT" dirty="0" err="1">
                <a:cs typeface="Calibri"/>
              </a:rPr>
              <a:t>not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very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meaningful</a:t>
            </a:r>
            <a:r>
              <a:rPr lang="it-IT" dirty="0">
                <a:cs typeface="Calibri"/>
              </a:rPr>
              <a:t> in </a:t>
            </a:r>
            <a:r>
              <a:rPr lang="it-IT" dirty="0" err="1">
                <a:cs typeface="Calibri"/>
              </a:rPr>
              <a:t>deciding</a:t>
            </a:r>
            <a:r>
              <a:rPr lang="it-IT" dirty="0">
                <a:cs typeface="Calibri"/>
              </a:rPr>
              <a:t> spam/</a:t>
            </a:r>
            <a:r>
              <a:rPr lang="it-IT" dirty="0" err="1">
                <a:cs typeface="Calibri"/>
              </a:rPr>
              <a:t>nonspam</a:t>
            </a:r>
            <a:r>
              <a:rPr lang="it-IT" dirty="0">
                <a:cs typeface="Calibri"/>
              </a:rPr>
              <a:t> status, so </a:t>
            </a:r>
            <a:r>
              <a:rPr lang="it-IT" dirty="0" err="1">
                <a:cs typeface="Calibri"/>
              </a:rPr>
              <a:t>these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words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have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been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removed</a:t>
            </a:r>
            <a:r>
              <a:rPr lang="it-IT" dirty="0">
                <a:cs typeface="Calibri"/>
              </a:rPr>
              <a:t> from the </a:t>
            </a:r>
            <a:r>
              <a:rPr lang="it-IT" dirty="0" err="1">
                <a:cs typeface="Calibri"/>
              </a:rPr>
              <a:t>emails</a:t>
            </a:r>
            <a:r>
              <a:rPr lang="it-IT" dirty="0">
                <a:cs typeface="Calibri"/>
              </a:rPr>
              <a:t>.</a:t>
            </a:r>
            <a:endParaRPr lang="it-IT" dirty="0"/>
          </a:p>
          <a:p>
            <a:pPr>
              <a:buNone/>
            </a:pPr>
            <a:r>
              <a:rPr lang="it-IT" b="1" dirty="0">
                <a:cs typeface="Calibri"/>
              </a:rPr>
              <a:t>2. </a:t>
            </a:r>
            <a:r>
              <a:rPr lang="it-IT" b="1" dirty="0" err="1">
                <a:cs typeface="Calibri"/>
              </a:rPr>
              <a:t>Lemmatization</a:t>
            </a:r>
            <a:r>
              <a:rPr lang="it-IT" b="1" dirty="0">
                <a:cs typeface="Calibri"/>
              </a:rPr>
              <a:t>: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Words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that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have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same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meaning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but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different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endings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have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been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adjusted</a:t>
            </a:r>
            <a:r>
              <a:rPr lang="it-IT" dirty="0">
                <a:cs typeface="Calibri"/>
              </a:rPr>
              <a:t> so </a:t>
            </a:r>
            <a:r>
              <a:rPr lang="it-IT" dirty="0" err="1">
                <a:cs typeface="Calibri"/>
              </a:rPr>
              <a:t>that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they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have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same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form</a:t>
            </a:r>
            <a:r>
              <a:rPr lang="it-IT" dirty="0">
                <a:cs typeface="Calibri"/>
              </a:rPr>
              <a:t>. For </a:t>
            </a:r>
            <a:r>
              <a:rPr lang="it-IT" dirty="0" err="1">
                <a:cs typeface="Calibri"/>
              </a:rPr>
              <a:t>example</a:t>
            </a:r>
            <a:r>
              <a:rPr lang="it-IT" dirty="0">
                <a:cs typeface="Calibri"/>
              </a:rPr>
              <a:t>, "include", "</a:t>
            </a:r>
            <a:r>
              <a:rPr lang="it-IT" dirty="0" err="1">
                <a:cs typeface="Calibri"/>
              </a:rPr>
              <a:t>includes</a:t>
            </a:r>
            <a:r>
              <a:rPr lang="it-IT" dirty="0">
                <a:cs typeface="Calibri"/>
              </a:rPr>
              <a:t>," and "</a:t>
            </a:r>
            <a:r>
              <a:rPr lang="it-IT" dirty="0" err="1">
                <a:cs typeface="Calibri"/>
              </a:rPr>
              <a:t>included</a:t>
            </a:r>
            <a:r>
              <a:rPr lang="it-IT" dirty="0">
                <a:cs typeface="Calibri"/>
              </a:rPr>
              <a:t>," </a:t>
            </a:r>
            <a:r>
              <a:rPr lang="it-IT" dirty="0" err="1">
                <a:cs typeface="Calibri"/>
              </a:rPr>
              <a:t>would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be </a:t>
            </a:r>
            <a:r>
              <a:rPr lang="it-IT" dirty="0" err="1">
                <a:cs typeface="Calibri"/>
              </a:rPr>
              <a:t>represented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as</a:t>
            </a:r>
            <a:r>
              <a:rPr lang="it-IT" dirty="0">
                <a:cs typeface="Calibri"/>
              </a:rPr>
              <a:t> "include."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words</a:t>
            </a:r>
            <a:r>
              <a:rPr lang="it-IT" dirty="0">
                <a:cs typeface="Calibri"/>
              </a:rPr>
              <a:t> in the email body </a:t>
            </a:r>
            <a:r>
              <a:rPr lang="it-IT" dirty="0" err="1">
                <a:cs typeface="Calibri"/>
              </a:rPr>
              <a:t>have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also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been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converted</a:t>
            </a:r>
            <a:r>
              <a:rPr lang="it-IT" dirty="0">
                <a:cs typeface="Calibri"/>
              </a:rPr>
              <a:t> to </a:t>
            </a:r>
            <a:r>
              <a:rPr lang="it-IT" dirty="0" err="1">
                <a:cs typeface="Calibri"/>
              </a:rPr>
              <a:t>lower</a:t>
            </a:r>
            <a:r>
              <a:rPr lang="it-IT" dirty="0">
                <a:cs typeface="Calibri"/>
              </a:rPr>
              <a:t> case.</a:t>
            </a:r>
            <a:endParaRPr lang="it-IT" dirty="0"/>
          </a:p>
          <a:p>
            <a:pPr>
              <a:buNone/>
            </a:pPr>
            <a:r>
              <a:rPr lang="it-IT" b="1" dirty="0">
                <a:cs typeface="Calibri"/>
              </a:rPr>
              <a:t>3. </a:t>
            </a:r>
            <a:r>
              <a:rPr lang="it-IT" b="1" dirty="0" err="1">
                <a:cs typeface="Calibri"/>
              </a:rPr>
              <a:t>Removal</a:t>
            </a:r>
            <a:r>
              <a:rPr lang="it-IT" b="1" dirty="0">
                <a:cs typeface="Calibri"/>
              </a:rPr>
              <a:t> of non-</a:t>
            </a:r>
            <a:r>
              <a:rPr lang="it-IT" b="1" dirty="0" err="1">
                <a:cs typeface="Calibri"/>
              </a:rPr>
              <a:t>words</a:t>
            </a:r>
            <a:r>
              <a:rPr lang="it-IT" b="1" dirty="0">
                <a:cs typeface="Calibri"/>
              </a:rPr>
              <a:t>: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Numbers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punctuation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have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both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been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removed</a:t>
            </a:r>
            <a:r>
              <a:rPr lang="it-IT" dirty="0">
                <a:cs typeface="Calibri"/>
              </a:rPr>
              <a:t>.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white </a:t>
            </a:r>
            <a:r>
              <a:rPr lang="it-IT" dirty="0" err="1">
                <a:cs typeface="Calibri"/>
              </a:rPr>
              <a:t>spaces</a:t>
            </a:r>
            <a:r>
              <a:rPr lang="it-IT" dirty="0">
                <a:cs typeface="Calibri"/>
              </a:rPr>
              <a:t> (</a:t>
            </a:r>
            <a:r>
              <a:rPr lang="it-IT" dirty="0" err="1">
                <a:cs typeface="Calibri"/>
              </a:rPr>
              <a:t>tabs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newlines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spaces</a:t>
            </a:r>
            <a:r>
              <a:rPr lang="it-IT" dirty="0">
                <a:cs typeface="Calibri"/>
              </a:rPr>
              <a:t>) </a:t>
            </a:r>
            <a:r>
              <a:rPr lang="it-IT" dirty="0" err="1">
                <a:cs typeface="Calibri"/>
              </a:rPr>
              <a:t>have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been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trimmed</a:t>
            </a:r>
            <a:r>
              <a:rPr lang="it-IT" dirty="0">
                <a:cs typeface="Calibri"/>
              </a:rPr>
              <a:t> to a single </a:t>
            </a:r>
            <a:r>
              <a:rPr lang="it-IT" dirty="0" err="1">
                <a:cs typeface="Calibri"/>
              </a:rPr>
              <a:t>space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character</a:t>
            </a:r>
            <a:r>
              <a:rPr lang="it-IT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these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mails</a:t>
            </a:r>
            <a:r>
              <a:rPr lang="it-IT" dirty="0">
                <a:cs typeface="Calibri"/>
              </a:rPr>
              <a:t> are </a:t>
            </a:r>
            <a:r>
              <a:rPr lang="it-IT" dirty="0" err="1">
                <a:cs typeface="Calibri"/>
              </a:rPr>
              <a:t>divided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within</a:t>
            </a:r>
            <a:r>
              <a:rPr lang="it-IT" dirty="0">
                <a:cs typeface="Calibri"/>
              </a:rPr>
              <a:t> 4 folders in the </a:t>
            </a:r>
            <a:r>
              <a:rPr lang="it-IT" dirty="0" err="1">
                <a:cs typeface="Calibri"/>
              </a:rPr>
              <a:t>project</a:t>
            </a:r>
            <a:r>
              <a:rPr lang="it-IT" dirty="0">
                <a:cs typeface="Calibri"/>
              </a:rPr>
              <a:t> root </a:t>
            </a:r>
            <a:r>
              <a:rPr lang="it-IT" dirty="0" err="1">
                <a:cs typeface="Calibri"/>
              </a:rPr>
              <a:t>named</a:t>
            </a:r>
            <a:r>
              <a:rPr lang="it-IT" dirty="0">
                <a:cs typeface="Calibri"/>
              </a:rPr>
              <a:t> "</a:t>
            </a:r>
            <a:r>
              <a:rPr lang="it-IT" dirty="0" err="1">
                <a:cs typeface="Calibri"/>
              </a:rPr>
              <a:t>nonspam</a:t>
            </a:r>
            <a:r>
              <a:rPr lang="it-IT" dirty="0">
                <a:cs typeface="Calibri"/>
              </a:rPr>
              <a:t>-test", "</a:t>
            </a:r>
            <a:r>
              <a:rPr lang="it-IT" dirty="0" err="1">
                <a:cs typeface="Calibri"/>
              </a:rPr>
              <a:t>nonspam-train</a:t>
            </a:r>
            <a:r>
              <a:rPr lang="it-IT" dirty="0">
                <a:cs typeface="Calibri"/>
              </a:rPr>
              <a:t>", "spam-test", "spam-</a:t>
            </a:r>
            <a:r>
              <a:rPr lang="it-IT" dirty="0" err="1">
                <a:cs typeface="Calibri"/>
              </a:rPr>
              <a:t>train</a:t>
            </a:r>
            <a:r>
              <a:rPr lang="it-IT" dirty="0">
                <a:cs typeface="Calibri"/>
              </a:rPr>
              <a:t>"; a backup of the dataset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inside the folder </a:t>
            </a:r>
            <a:r>
              <a:rPr lang="it-IT" dirty="0" err="1">
                <a:cs typeface="Calibri"/>
              </a:rPr>
              <a:t>named</a:t>
            </a:r>
            <a:r>
              <a:rPr lang="it-IT" dirty="0">
                <a:cs typeface="Calibri"/>
              </a:rPr>
              <a:t> "dataset complete".</a:t>
            </a:r>
          </a:p>
        </p:txBody>
      </p:sp>
    </p:spTree>
    <p:extLst>
      <p:ext uri="{BB962C8B-B14F-4D97-AF65-F5344CB8AC3E}">
        <p14:creationId xmlns:p14="http://schemas.microsoft.com/office/powerpoint/2010/main" val="5565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32C75-14A2-44A3-B477-452A92DE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69"/>
            <a:ext cx="10515600" cy="1325563"/>
          </a:xfrm>
        </p:spPr>
        <p:txBody>
          <a:bodyPr/>
          <a:lstStyle/>
          <a:p>
            <a:r>
              <a:rPr lang="it-IT" dirty="0">
                <a:cs typeface="Calibri Light"/>
              </a:rPr>
              <a:t>Script </a:t>
            </a:r>
            <a:r>
              <a:rPr lang="it-IT" dirty="0" err="1">
                <a:cs typeface="Calibri Light"/>
              </a:rPr>
              <a:t>files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786984-71B2-4857-B543-E808E0C6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340"/>
            <a:ext cx="10515600" cy="52640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>
                <a:cs typeface="Calibri"/>
              </a:rPr>
              <a:t>The </a:t>
            </a:r>
            <a:r>
              <a:rPr lang="it-IT" dirty="0" err="1">
                <a:cs typeface="Calibri"/>
              </a:rPr>
              <a:t>project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contains</a:t>
            </a:r>
            <a:r>
              <a:rPr lang="it-IT" dirty="0">
                <a:cs typeface="Calibri"/>
              </a:rPr>
              <a:t> 5 </a:t>
            </a:r>
            <a:r>
              <a:rPr lang="it-IT" dirty="0" err="1">
                <a:cs typeface="Calibri"/>
              </a:rPr>
              <a:t>matlab</a:t>
            </a:r>
            <a:r>
              <a:rPr lang="it-IT" dirty="0">
                <a:cs typeface="Calibri"/>
              </a:rPr>
              <a:t> scripts.</a:t>
            </a:r>
          </a:p>
          <a:p>
            <a:pPr marL="0" indent="0">
              <a:buNone/>
            </a:pPr>
            <a:r>
              <a:rPr lang="it-IT" dirty="0">
                <a:cs typeface="Calibri"/>
              </a:rPr>
              <a:t>The </a:t>
            </a:r>
            <a:r>
              <a:rPr lang="it-IT" dirty="0" err="1">
                <a:cs typeface="Calibri"/>
              </a:rPr>
              <a:t>execution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sequence</a:t>
            </a:r>
            <a:r>
              <a:rPr lang="it-IT" dirty="0">
                <a:cs typeface="Calibri"/>
              </a:rPr>
              <a:t> for the scripts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it-IT" dirty="0">
                <a:cs typeface="Calibri"/>
              </a:rPr>
              <a:t>1) </a:t>
            </a:r>
            <a:r>
              <a:rPr lang="it-IT" dirty="0" err="1">
                <a:cs typeface="Calibri"/>
              </a:rPr>
              <a:t>dictionary.m</a:t>
            </a:r>
            <a:r>
              <a:rPr lang="it-IT" dirty="0">
                <a:cs typeface="Calibri"/>
              </a:rPr>
              <a:t> - </a:t>
            </a:r>
            <a:r>
              <a:rPr lang="it-IT" dirty="0" err="1">
                <a:cs typeface="Calibri"/>
              </a:rPr>
              <a:t>this</a:t>
            </a:r>
            <a:r>
              <a:rPr lang="it-IT" dirty="0">
                <a:cs typeface="Calibri"/>
              </a:rPr>
              <a:t> script </a:t>
            </a:r>
            <a:r>
              <a:rPr lang="it-IT" dirty="0" err="1">
                <a:cs typeface="Calibri"/>
              </a:rPr>
              <a:t>creates</a:t>
            </a:r>
            <a:r>
              <a:rPr lang="it-IT" dirty="0">
                <a:cs typeface="Calibri"/>
              </a:rPr>
              <a:t> a </a:t>
            </a:r>
            <a:r>
              <a:rPr lang="it-IT" dirty="0" err="1">
                <a:cs typeface="Calibri"/>
              </a:rPr>
              <a:t>dictionary</a:t>
            </a:r>
            <a:r>
              <a:rPr lang="it-IT" dirty="0">
                <a:cs typeface="Calibri"/>
              </a:rPr>
              <a:t> with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words</a:t>
            </a:r>
            <a:r>
              <a:rPr lang="it-IT" dirty="0">
                <a:cs typeface="Calibri"/>
              </a:rPr>
              <a:t> in the </a:t>
            </a:r>
            <a:r>
              <a:rPr lang="it-IT" dirty="0" err="1">
                <a:cs typeface="Calibri"/>
              </a:rPr>
              <a:t>mails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within</a:t>
            </a:r>
            <a:r>
              <a:rPr lang="it-IT" dirty="0">
                <a:cs typeface="Calibri"/>
              </a:rPr>
              <a:t> the 4 folders </a:t>
            </a:r>
            <a:r>
              <a:rPr lang="it-IT" dirty="0" err="1">
                <a:cs typeface="Calibri"/>
              </a:rPr>
              <a:t>we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discussed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before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showing</a:t>
            </a:r>
            <a:r>
              <a:rPr lang="it-IT" dirty="0">
                <a:cs typeface="Calibri"/>
              </a:rPr>
              <a:t> the user </a:t>
            </a:r>
            <a:r>
              <a:rPr lang="it-IT" dirty="0" err="1">
                <a:cs typeface="Calibri"/>
              </a:rPr>
              <a:t>how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many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mails</a:t>
            </a:r>
            <a:r>
              <a:rPr lang="it-IT" dirty="0">
                <a:cs typeface="Calibri"/>
              </a:rPr>
              <a:t> are </a:t>
            </a:r>
            <a:r>
              <a:rPr lang="it-IT" dirty="0" err="1">
                <a:cs typeface="Calibri"/>
              </a:rPr>
              <a:t>being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analyzed</a:t>
            </a:r>
            <a:r>
              <a:rPr lang="it-IT" dirty="0">
                <a:cs typeface="Calibri"/>
              </a:rPr>
              <a:t>. At the start of the script the </a:t>
            </a:r>
            <a:r>
              <a:rPr lang="it-IT" dirty="0" err="1">
                <a:cs typeface="Calibri"/>
              </a:rPr>
              <a:t>variable</a:t>
            </a:r>
            <a:r>
              <a:rPr lang="it-IT" dirty="0">
                <a:cs typeface="Calibri"/>
              </a:rPr>
              <a:t> "</a:t>
            </a:r>
            <a:r>
              <a:rPr lang="it-IT" dirty="0" err="1">
                <a:cs typeface="Calibri"/>
              </a:rPr>
              <a:t>numTokens</a:t>
            </a:r>
            <a:r>
              <a:rPr lang="it-IT" dirty="0">
                <a:cs typeface="Calibri"/>
              </a:rPr>
              <a:t>" </a:t>
            </a:r>
            <a:r>
              <a:rPr lang="it-IT" dirty="0" err="1">
                <a:cs typeface="Calibri"/>
              </a:rPr>
              <a:t>determines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how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many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words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will</a:t>
            </a:r>
            <a:r>
              <a:rPr lang="it-IT" dirty="0">
                <a:cs typeface="Calibri"/>
              </a:rPr>
              <a:t> be </a:t>
            </a:r>
            <a:r>
              <a:rPr lang="it-IT" dirty="0" err="1">
                <a:cs typeface="Calibri"/>
              </a:rPr>
              <a:t>used</a:t>
            </a:r>
            <a:r>
              <a:rPr lang="it-IT" dirty="0">
                <a:cs typeface="Calibri"/>
              </a:rPr>
              <a:t> to </a:t>
            </a:r>
            <a:r>
              <a:rPr lang="it-IT" dirty="0" err="1">
                <a:cs typeface="Calibri"/>
              </a:rPr>
              <a:t>calculate</a:t>
            </a:r>
            <a:r>
              <a:rPr lang="it-IT" dirty="0">
                <a:cs typeface="Calibri"/>
              </a:rPr>
              <a:t> the features in the </a:t>
            </a:r>
            <a:r>
              <a:rPr lang="it-IT" dirty="0" err="1">
                <a:cs typeface="Calibri"/>
              </a:rPr>
              <a:t>next</a:t>
            </a:r>
            <a:r>
              <a:rPr lang="it-IT" dirty="0">
                <a:cs typeface="Calibri"/>
              </a:rPr>
              <a:t> step.</a:t>
            </a:r>
          </a:p>
          <a:p>
            <a:pPr marL="0" indent="0">
              <a:buNone/>
            </a:pPr>
            <a:r>
              <a:rPr lang="it-IT" dirty="0">
                <a:cs typeface="Calibri"/>
              </a:rPr>
              <a:t>2) </a:t>
            </a:r>
            <a:r>
              <a:rPr lang="it-IT" dirty="0" err="1">
                <a:cs typeface="Calibri"/>
              </a:rPr>
              <a:t>features_train.m</a:t>
            </a:r>
            <a:r>
              <a:rPr lang="it-IT" dirty="0">
                <a:cs typeface="Calibri"/>
              </a:rPr>
              <a:t> - </a:t>
            </a:r>
            <a:r>
              <a:rPr lang="it-IT" dirty="0" err="1">
                <a:cs typeface="Calibri"/>
              </a:rPr>
              <a:t>this</a:t>
            </a:r>
            <a:r>
              <a:rPr lang="it-IT" dirty="0">
                <a:cs typeface="Calibri"/>
              </a:rPr>
              <a:t> script </a:t>
            </a:r>
            <a:r>
              <a:rPr lang="it-IT" dirty="0" err="1">
                <a:cs typeface="Calibri"/>
              </a:rPr>
              <a:t>calculates</a:t>
            </a:r>
            <a:r>
              <a:rPr lang="it-IT" dirty="0">
                <a:cs typeface="Calibri"/>
              </a:rPr>
              <a:t> the features for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mails</a:t>
            </a:r>
            <a:r>
              <a:rPr lang="it-IT" dirty="0">
                <a:cs typeface="Calibri"/>
              </a:rPr>
              <a:t> in the training set, the </a:t>
            </a:r>
            <a:r>
              <a:rPr lang="it-IT" dirty="0" err="1">
                <a:cs typeface="Calibri"/>
              </a:rPr>
              <a:t>computation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needs</a:t>
            </a:r>
            <a:r>
              <a:rPr lang="it-IT" dirty="0">
                <a:cs typeface="Calibri"/>
              </a:rPr>
              <a:t> a </a:t>
            </a:r>
            <a:r>
              <a:rPr lang="it-IT" dirty="0" err="1">
                <a:cs typeface="Calibri"/>
              </a:rPr>
              <a:t>lot</a:t>
            </a:r>
            <a:r>
              <a:rPr lang="it-IT" dirty="0">
                <a:cs typeface="Calibri"/>
              </a:rPr>
              <a:t> of time to be </a:t>
            </a:r>
            <a:r>
              <a:rPr lang="it-IT" dirty="0" err="1">
                <a:cs typeface="Calibri"/>
              </a:rPr>
              <a:t>completed</a:t>
            </a:r>
            <a:r>
              <a:rPr lang="it-IT" dirty="0">
                <a:cs typeface="Calibri"/>
              </a:rPr>
              <a:t> (</a:t>
            </a:r>
            <a:r>
              <a:rPr lang="it-IT" dirty="0" err="1">
                <a:cs typeface="Calibri"/>
              </a:rPr>
              <a:t>whole</a:t>
            </a:r>
            <a:r>
              <a:rPr lang="it-IT" dirty="0">
                <a:cs typeface="Calibri"/>
              </a:rPr>
              <a:t> training set of 700 </a:t>
            </a:r>
            <a:r>
              <a:rPr lang="it-IT" dirty="0" err="1">
                <a:cs typeface="Calibri"/>
              </a:rPr>
              <a:t>mails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takes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around</a:t>
            </a:r>
            <a:r>
              <a:rPr lang="it-IT" dirty="0">
                <a:cs typeface="Calibri"/>
              </a:rPr>
              <a:t> 6 minutes); the </a:t>
            </a:r>
            <a:r>
              <a:rPr lang="it-IT" dirty="0" err="1">
                <a:cs typeface="Calibri"/>
              </a:rPr>
              <a:t>result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a </a:t>
            </a:r>
            <a:r>
              <a:rPr lang="it-IT" dirty="0" err="1">
                <a:cs typeface="Calibri"/>
              </a:rPr>
              <a:t>matrix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which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contains</a:t>
            </a:r>
            <a:r>
              <a:rPr lang="it-IT" dirty="0">
                <a:cs typeface="Calibri"/>
              </a:rPr>
              <a:t> the features for </a:t>
            </a:r>
            <a:r>
              <a:rPr lang="it-IT" dirty="0" err="1">
                <a:cs typeface="Calibri"/>
              </a:rPr>
              <a:t>any</a:t>
            </a:r>
            <a:r>
              <a:rPr lang="it-IT" dirty="0">
                <a:cs typeface="Calibri"/>
              </a:rPr>
              <a:t> mail in the training set and an array </a:t>
            </a:r>
            <a:r>
              <a:rPr lang="it-IT" dirty="0" err="1">
                <a:cs typeface="Calibri"/>
              </a:rPr>
              <a:t>containing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their</a:t>
            </a:r>
            <a:r>
              <a:rPr lang="it-IT" dirty="0">
                <a:cs typeface="Calibri"/>
              </a:rPr>
              <a:t> class. A feature in the </a:t>
            </a:r>
            <a:r>
              <a:rPr lang="it-IT" dirty="0" err="1">
                <a:cs typeface="Calibri"/>
              </a:rPr>
              <a:t>matrix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represented</a:t>
            </a:r>
            <a:r>
              <a:rPr lang="it-IT" dirty="0">
                <a:cs typeface="Calibri"/>
              </a:rPr>
              <a:t> by: a </a:t>
            </a:r>
            <a:r>
              <a:rPr lang="it-IT" dirty="0" err="1">
                <a:cs typeface="Calibri"/>
              </a:rPr>
              <a:t>numeric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identifier</a:t>
            </a:r>
            <a:r>
              <a:rPr lang="it-IT" dirty="0">
                <a:cs typeface="Calibri"/>
              </a:rPr>
              <a:t> for the mail, an </a:t>
            </a:r>
            <a:r>
              <a:rPr lang="it-IT" dirty="0" err="1">
                <a:cs typeface="Calibri"/>
              </a:rPr>
              <a:t>index</a:t>
            </a:r>
            <a:r>
              <a:rPr lang="it-IT" dirty="0">
                <a:cs typeface="Calibri"/>
              </a:rPr>
              <a:t> for a word </a:t>
            </a:r>
            <a:r>
              <a:rPr lang="it-IT" dirty="0" err="1">
                <a:cs typeface="Calibri"/>
              </a:rPr>
              <a:t>contained</a:t>
            </a:r>
            <a:r>
              <a:rPr lang="it-IT" dirty="0">
                <a:cs typeface="Calibri"/>
              </a:rPr>
              <a:t> in </a:t>
            </a:r>
            <a:r>
              <a:rPr lang="it-IT" dirty="0" err="1">
                <a:cs typeface="Calibri"/>
              </a:rPr>
              <a:t>both</a:t>
            </a:r>
            <a:r>
              <a:rPr lang="it-IT" dirty="0">
                <a:cs typeface="Calibri"/>
              </a:rPr>
              <a:t> the mail and the </a:t>
            </a:r>
            <a:r>
              <a:rPr lang="it-IT" dirty="0" err="1">
                <a:cs typeface="Calibri"/>
              </a:rPr>
              <a:t>dictionary</a:t>
            </a:r>
            <a:r>
              <a:rPr lang="it-IT" dirty="0">
                <a:cs typeface="Calibri"/>
              </a:rPr>
              <a:t>, the </a:t>
            </a:r>
            <a:r>
              <a:rPr lang="it-IT" dirty="0" err="1">
                <a:cs typeface="Calibri"/>
              </a:rPr>
              <a:t>occurencies</a:t>
            </a:r>
            <a:r>
              <a:rPr lang="it-IT" dirty="0">
                <a:cs typeface="Calibri"/>
              </a:rPr>
              <a:t> of </a:t>
            </a:r>
            <a:r>
              <a:rPr lang="it-IT" dirty="0" err="1">
                <a:cs typeface="Calibri"/>
              </a:rPr>
              <a:t>that</a:t>
            </a:r>
            <a:r>
              <a:rPr lang="it-IT" dirty="0">
                <a:cs typeface="Calibri"/>
              </a:rPr>
              <a:t> word in the mail.</a:t>
            </a:r>
          </a:p>
          <a:p>
            <a:pPr marL="0" indent="0">
              <a:buNone/>
            </a:pPr>
            <a:r>
              <a:rPr lang="it-IT" dirty="0">
                <a:cs typeface="Calibri"/>
              </a:rPr>
              <a:t>3) </a:t>
            </a:r>
            <a:r>
              <a:rPr lang="it-IT" dirty="0" err="1">
                <a:cs typeface="Calibri"/>
              </a:rPr>
              <a:t>features_test.m</a:t>
            </a:r>
            <a:r>
              <a:rPr lang="it-IT" dirty="0">
                <a:cs typeface="Calibri"/>
              </a:rPr>
              <a:t> - </a:t>
            </a:r>
            <a:r>
              <a:rPr lang="it-IT" dirty="0" err="1">
                <a:cs typeface="Calibri"/>
              </a:rPr>
              <a:t>same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as</a:t>
            </a:r>
            <a:r>
              <a:rPr lang="it-IT" dirty="0">
                <a:cs typeface="Calibri"/>
              </a:rPr>
              <a:t>  </a:t>
            </a:r>
            <a:r>
              <a:rPr lang="it-IT" dirty="0" err="1">
                <a:cs typeface="Calibri"/>
              </a:rPr>
              <a:t>before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but</a:t>
            </a:r>
            <a:r>
              <a:rPr lang="it-IT" dirty="0">
                <a:cs typeface="Calibri"/>
              </a:rPr>
              <a:t> on the test set.</a:t>
            </a:r>
          </a:p>
          <a:p>
            <a:pPr marL="0" indent="0">
              <a:buNone/>
            </a:pPr>
            <a:r>
              <a:rPr lang="it-IT" dirty="0">
                <a:cs typeface="Calibri"/>
              </a:rPr>
              <a:t>4) </a:t>
            </a:r>
            <a:r>
              <a:rPr lang="it-IT" dirty="0" err="1">
                <a:cs typeface="Calibri"/>
              </a:rPr>
              <a:t>train.m</a:t>
            </a:r>
            <a:r>
              <a:rPr lang="it-IT" dirty="0">
                <a:cs typeface="Calibri"/>
              </a:rPr>
              <a:t> - </a:t>
            </a:r>
            <a:r>
              <a:rPr lang="it-IT" dirty="0" err="1">
                <a:cs typeface="Calibri"/>
              </a:rPr>
              <a:t>this</a:t>
            </a:r>
            <a:r>
              <a:rPr lang="it-IT" dirty="0">
                <a:cs typeface="Calibri"/>
              </a:rPr>
              <a:t> script </a:t>
            </a:r>
            <a:r>
              <a:rPr lang="it-IT" dirty="0" err="1">
                <a:cs typeface="Calibri"/>
              </a:rPr>
              <a:t>calculates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prior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probabilities</a:t>
            </a:r>
            <a:r>
              <a:rPr lang="it-IT" dirty="0">
                <a:cs typeface="Calibri"/>
              </a:rPr>
              <a:t> for </a:t>
            </a:r>
            <a:r>
              <a:rPr lang="it-IT" dirty="0" err="1">
                <a:cs typeface="Calibri"/>
              </a:rPr>
              <a:t>any</a:t>
            </a:r>
            <a:r>
              <a:rPr lang="it-IT" dirty="0">
                <a:cs typeface="Calibri"/>
              </a:rPr>
              <a:t> word to be </a:t>
            </a:r>
            <a:r>
              <a:rPr lang="it-IT" dirty="0" err="1">
                <a:cs typeface="Calibri"/>
              </a:rPr>
              <a:t>present</a:t>
            </a:r>
            <a:r>
              <a:rPr lang="it-IT" dirty="0">
                <a:cs typeface="Calibri"/>
              </a:rPr>
              <a:t> in spam or </a:t>
            </a:r>
            <a:r>
              <a:rPr lang="it-IT" dirty="0" err="1">
                <a:cs typeface="Calibri"/>
              </a:rPr>
              <a:t>nonspam</a:t>
            </a:r>
            <a:r>
              <a:rPr lang="it-IT" dirty="0">
                <a:cs typeface="Calibri"/>
              </a:rPr>
              <a:t> mail </a:t>
            </a:r>
            <a:r>
              <a:rPr lang="it-IT" dirty="0" err="1">
                <a:cs typeface="Calibri"/>
              </a:rPr>
              <a:t>using</a:t>
            </a:r>
            <a:r>
              <a:rPr lang="it-IT" dirty="0">
                <a:cs typeface="Calibri"/>
              </a:rPr>
              <a:t> the features </a:t>
            </a:r>
            <a:r>
              <a:rPr lang="it-IT" dirty="0" err="1">
                <a:cs typeface="Calibri"/>
              </a:rPr>
              <a:t>calculated</a:t>
            </a:r>
            <a:r>
              <a:rPr lang="it-IT" dirty="0">
                <a:cs typeface="Calibri"/>
              </a:rPr>
              <a:t> in the step </a:t>
            </a:r>
            <a:r>
              <a:rPr lang="it-IT" dirty="0" err="1">
                <a:cs typeface="Calibri"/>
              </a:rPr>
              <a:t>number</a:t>
            </a:r>
            <a:r>
              <a:rPr lang="it-IT" dirty="0">
                <a:cs typeface="Calibri"/>
              </a:rPr>
              <a:t> 2.</a:t>
            </a:r>
          </a:p>
          <a:p>
            <a:pPr marL="0" indent="0">
              <a:buNone/>
            </a:pPr>
            <a:r>
              <a:rPr lang="it-IT" dirty="0">
                <a:cs typeface="Calibri"/>
              </a:rPr>
              <a:t>5) </a:t>
            </a:r>
            <a:r>
              <a:rPr lang="it-IT" dirty="0" err="1">
                <a:cs typeface="Calibri"/>
              </a:rPr>
              <a:t>test.m</a:t>
            </a:r>
            <a:r>
              <a:rPr lang="it-IT" dirty="0">
                <a:cs typeface="Calibri"/>
              </a:rPr>
              <a:t> - </a:t>
            </a:r>
            <a:r>
              <a:rPr lang="it-IT" dirty="0" err="1">
                <a:cs typeface="Calibri"/>
              </a:rPr>
              <a:t>this</a:t>
            </a:r>
            <a:r>
              <a:rPr lang="it-IT" dirty="0">
                <a:cs typeface="Calibri"/>
              </a:rPr>
              <a:t> script </a:t>
            </a:r>
            <a:r>
              <a:rPr lang="it-IT" dirty="0" err="1">
                <a:cs typeface="Calibri"/>
              </a:rPr>
              <a:t>predict</a:t>
            </a:r>
            <a:r>
              <a:rPr lang="it-IT" dirty="0">
                <a:cs typeface="Calibri"/>
              </a:rPr>
              <a:t> a class for </a:t>
            </a:r>
            <a:r>
              <a:rPr lang="it-IT" dirty="0" err="1">
                <a:cs typeface="Calibri"/>
              </a:rPr>
              <a:t>any</a:t>
            </a:r>
            <a:r>
              <a:rPr lang="it-IT" dirty="0">
                <a:cs typeface="Calibri"/>
              </a:rPr>
              <a:t> mail in the test set </a:t>
            </a:r>
            <a:r>
              <a:rPr lang="it-IT" dirty="0" err="1">
                <a:cs typeface="Calibri"/>
              </a:rPr>
              <a:t>using</a:t>
            </a:r>
            <a:r>
              <a:rPr lang="it-IT" dirty="0">
                <a:cs typeface="Calibri"/>
              </a:rPr>
              <a:t> the features </a:t>
            </a:r>
            <a:r>
              <a:rPr lang="it-IT" dirty="0" err="1">
                <a:cs typeface="Calibri"/>
              </a:rPr>
              <a:t>calculated</a:t>
            </a:r>
            <a:r>
              <a:rPr lang="it-IT" dirty="0">
                <a:cs typeface="Calibri"/>
              </a:rPr>
              <a:t> in the step 3. </a:t>
            </a:r>
            <a:r>
              <a:rPr lang="it-IT" dirty="0" err="1">
                <a:cs typeface="Calibri"/>
              </a:rPr>
              <a:t>It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then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confronts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results</a:t>
            </a:r>
            <a:r>
              <a:rPr lang="it-IT" dirty="0">
                <a:cs typeface="Calibri"/>
              </a:rPr>
              <a:t> with the </a:t>
            </a:r>
            <a:r>
              <a:rPr lang="it-IT" dirty="0" err="1">
                <a:cs typeface="Calibri"/>
              </a:rPr>
              <a:t>labels</a:t>
            </a:r>
            <a:r>
              <a:rPr lang="it-IT" dirty="0">
                <a:cs typeface="Calibri"/>
              </a:rPr>
              <a:t> to </a:t>
            </a:r>
            <a:r>
              <a:rPr lang="it-IT" dirty="0" err="1">
                <a:cs typeface="Calibri"/>
              </a:rPr>
              <a:t>count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how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many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mistakes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were</a:t>
            </a:r>
            <a:r>
              <a:rPr lang="it-IT" dirty="0">
                <a:cs typeface="Calibri"/>
              </a:rPr>
              <a:t> made and </a:t>
            </a:r>
            <a:r>
              <a:rPr lang="it-IT" dirty="0" err="1">
                <a:cs typeface="Calibri"/>
              </a:rPr>
              <a:t>calculate</a:t>
            </a:r>
            <a:r>
              <a:rPr lang="it-IT" dirty="0">
                <a:cs typeface="Calibri"/>
              </a:rPr>
              <a:t> the </a:t>
            </a:r>
            <a:r>
              <a:rPr lang="it-IT" dirty="0" err="1">
                <a:cs typeface="Calibri"/>
              </a:rPr>
              <a:t>error</a:t>
            </a:r>
            <a:r>
              <a:rPr lang="it-IT" dirty="0">
                <a:cs typeface="Calibri"/>
              </a:rPr>
              <a:t> over the </a:t>
            </a:r>
            <a:r>
              <a:rPr lang="it-IT" dirty="0" err="1">
                <a:cs typeface="Calibri"/>
              </a:rPr>
              <a:t>whole</a:t>
            </a:r>
            <a:r>
              <a:rPr lang="it-IT" dirty="0">
                <a:cs typeface="Calibri"/>
              </a:rPr>
              <a:t> test set.</a:t>
            </a:r>
          </a:p>
        </p:txBody>
      </p:sp>
    </p:spTree>
    <p:extLst>
      <p:ext uri="{BB962C8B-B14F-4D97-AF65-F5344CB8AC3E}">
        <p14:creationId xmlns:p14="http://schemas.microsoft.com/office/powerpoint/2010/main" val="297647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DF38E9-BF40-44A0-9C58-9C3D79F3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Execution</a:t>
            </a:r>
            <a:r>
              <a:rPr lang="it-IT" dirty="0">
                <a:cs typeface="Calibri Light"/>
              </a:rPr>
              <a:t> </a:t>
            </a:r>
            <a:r>
              <a:rPr lang="it-IT" dirty="0" err="1">
                <a:cs typeface="Calibri Light"/>
              </a:rPr>
              <a:t>Parameters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7B8AB0-D988-4255-8DFB-61F3E47C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cs typeface="Calibri"/>
              </a:rPr>
              <a:t>The </a:t>
            </a:r>
            <a:r>
              <a:rPr lang="it-IT" dirty="0" err="1">
                <a:cs typeface="Calibri"/>
              </a:rPr>
              <a:t>only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variable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editable</a:t>
            </a:r>
            <a:r>
              <a:rPr lang="it-IT" dirty="0">
                <a:cs typeface="Calibri"/>
              </a:rPr>
              <a:t> in the scripts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"</a:t>
            </a:r>
            <a:r>
              <a:rPr lang="it-IT" dirty="0" err="1">
                <a:cs typeface="Calibri"/>
              </a:rPr>
              <a:t>numTokens</a:t>
            </a:r>
            <a:r>
              <a:rPr lang="it-IT" dirty="0">
                <a:cs typeface="Calibri"/>
              </a:rPr>
              <a:t>" in the "</a:t>
            </a:r>
            <a:r>
              <a:rPr lang="it-IT" dirty="0" err="1">
                <a:cs typeface="Calibri"/>
              </a:rPr>
              <a:t>Dictionary.m</a:t>
            </a:r>
            <a:r>
              <a:rPr lang="it-IT" dirty="0">
                <a:cs typeface="Calibri"/>
              </a:rPr>
              <a:t>" script. </a:t>
            </a:r>
            <a:r>
              <a:rPr lang="it-IT" dirty="0" err="1">
                <a:cs typeface="Calibri"/>
              </a:rPr>
              <a:t>Now</a:t>
            </a:r>
            <a:r>
              <a:rPr lang="it-IT" dirty="0">
                <a:cs typeface="Calibri"/>
              </a:rPr>
              <a:t> set to 2500. A </a:t>
            </a:r>
            <a:r>
              <a:rPr lang="it-IT" dirty="0" err="1">
                <a:cs typeface="Calibri"/>
              </a:rPr>
              <a:t>smaller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number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reduces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probability</a:t>
            </a:r>
            <a:r>
              <a:rPr lang="it-IT" dirty="0">
                <a:cs typeface="Calibri"/>
              </a:rPr>
              <a:t> to </a:t>
            </a:r>
            <a:r>
              <a:rPr lang="it-IT" dirty="0" err="1">
                <a:cs typeface="Calibri"/>
              </a:rPr>
              <a:t>classify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correctly</a:t>
            </a:r>
            <a:r>
              <a:rPr lang="it-IT" dirty="0">
                <a:cs typeface="Calibri"/>
              </a:rPr>
              <a:t> a mail (2500 -&gt; 6 </a:t>
            </a:r>
            <a:r>
              <a:rPr lang="it-IT" dirty="0" err="1">
                <a:cs typeface="Calibri"/>
              </a:rPr>
              <a:t>err</a:t>
            </a:r>
            <a:r>
              <a:rPr lang="it-IT" dirty="0">
                <a:cs typeface="Calibri"/>
              </a:rPr>
              <a:t>., 500 -&gt; 11 </a:t>
            </a:r>
            <a:r>
              <a:rPr lang="it-IT" dirty="0" err="1">
                <a:cs typeface="Calibri"/>
              </a:rPr>
              <a:t>err</a:t>
            </a:r>
            <a:r>
              <a:rPr lang="it-IT" dirty="0">
                <a:cs typeface="Calibri"/>
              </a:rPr>
              <a:t>.).</a:t>
            </a:r>
          </a:p>
          <a:p>
            <a:pPr marL="0" indent="0">
              <a:buNone/>
            </a:pP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other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paramaters</a:t>
            </a:r>
            <a:r>
              <a:rPr lang="it-IT" dirty="0">
                <a:cs typeface="Calibri"/>
              </a:rPr>
              <a:t> are </a:t>
            </a:r>
            <a:r>
              <a:rPr lang="it-IT" dirty="0" err="1">
                <a:cs typeface="Calibri"/>
              </a:rPr>
              <a:t>automatically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calculated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based</a:t>
            </a:r>
            <a:r>
              <a:rPr lang="it-IT" dirty="0">
                <a:cs typeface="Calibri"/>
              </a:rPr>
              <a:t> on the </a:t>
            </a:r>
            <a:r>
              <a:rPr lang="it-IT" dirty="0" err="1">
                <a:cs typeface="Calibri"/>
              </a:rPr>
              <a:t>number</a:t>
            </a:r>
            <a:r>
              <a:rPr lang="it-IT" dirty="0">
                <a:cs typeface="Calibri"/>
              </a:rPr>
              <a:t> of </a:t>
            </a:r>
            <a:r>
              <a:rPr lang="it-IT" dirty="0" err="1">
                <a:cs typeface="Calibri"/>
              </a:rPr>
              <a:t>files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contained</a:t>
            </a:r>
            <a:r>
              <a:rPr lang="it-IT" dirty="0">
                <a:cs typeface="Calibri"/>
              </a:rPr>
              <a:t> in the folders "</a:t>
            </a:r>
            <a:r>
              <a:rPr lang="it-IT" dirty="0" err="1">
                <a:cs typeface="Calibri"/>
              </a:rPr>
              <a:t>nonspam</a:t>
            </a:r>
            <a:r>
              <a:rPr lang="it-IT" dirty="0">
                <a:cs typeface="Calibri"/>
              </a:rPr>
              <a:t>-test", "</a:t>
            </a:r>
            <a:r>
              <a:rPr lang="it-IT" dirty="0" err="1">
                <a:cs typeface="Calibri"/>
              </a:rPr>
              <a:t>nonspam-train</a:t>
            </a:r>
            <a:r>
              <a:rPr lang="it-IT" dirty="0">
                <a:cs typeface="Calibri"/>
              </a:rPr>
              <a:t>", "spam-test" and "spam-</a:t>
            </a:r>
            <a:r>
              <a:rPr lang="it-IT" dirty="0" err="1">
                <a:cs typeface="Calibri"/>
              </a:rPr>
              <a:t>train</a:t>
            </a:r>
            <a:r>
              <a:rPr lang="it-IT" dirty="0">
                <a:cs typeface="Calibri"/>
              </a:rPr>
              <a:t>".</a:t>
            </a:r>
          </a:p>
          <a:p>
            <a:pPr marL="0" indent="0">
              <a:buNone/>
            </a:pPr>
            <a:r>
              <a:rPr lang="it-IT" dirty="0">
                <a:cs typeface="Calibri"/>
              </a:rPr>
              <a:t>Right </a:t>
            </a:r>
            <a:r>
              <a:rPr lang="it-IT" dirty="0" err="1">
                <a:cs typeface="Calibri"/>
              </a:rPr>
              <a:t>now</a:t>
            </a:r>
            <a:r>
              <a:rPr lang="it-IT" dirty="0">
                <a:cs typeface="Calibri"/>
              </a:rPr>
              <a:t> the training set </a:t>
            </a:r>
            <a:r>
              <a:rPr lang="it-IT" dirty="0" err="1">
                <a:cs typeface="Calibri"/>
              </a:rPr>
              <a:t>contains</a:t>
            </a:r>
            <a:r>
              <a:rPr lang="it-IT" dirty="0">
                <a:cs typeface="Calibri"/>
              </a:rPr>
              <a:t> 150 spam and 150 </a:t>
            </a:r>
            <a:r>
              <a:rPr lang="it-IT" dirty="0" err="1">
                <a:cs typeface="Calibri"/>
              </a:rPr>
              <a:t>nonspam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mails</a:t>
            </a:r>
            <a:r>
              <a:rPr lang="it-IT" dirty="0">
                <a:cs typeface="Calibri"/>
              </a:rPr>
              <a:t> in </a:t>
            </a:r>
            <a:r>
              <a:rPr lang="it-IT" dirty="0" err="1">
                <a:cs typeface="Calibri"/>
              </a:rPr>
              <a:t>order</a:t>
            </a:r>
            <a:r>
              <a:rPr lang="it-IT" dirty="0">
                <a:cs typeface="Calibri"/>
              </a:rPr>
              <a:t> to make the </a:t>
            </a:r>
            <a:r>
              <a:rPr lang="it-IT" dirty="0" err="1">
                <a:cs typeface="Calibri"/>
              </a:rPr>
              <a:t>computation</a:t>
            </a:r>
            <a:r>
              <a:rPr lang="it-IT" dirty="0">
                <a:cs typeface="Calibri"/>
              </a:rPr>
              <a:t> time </a:t>
            </a:r>
            <a:r>
              <a:rPr lang="it-IT" dirty="0" err="1">
                <a:cs typeface="Calibri"/>
              </a:rPr>
              <a:t>shorter</a:t>
            </a:r>
            <a:r>
              <a:rPr lang="it-IT" dirty="0">
                <a:cs typeface="Calibri"/>
              </a:rPr>
              <a:t>. A </a:t>
            </a:r>
            <a:r>
              <a:rPr lang="it-IT" dirty="0" err="1">
                <a:cs typeface="Calibri"/>
              </a:rPr>
              <a:t>smaller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number</a:t>
            </a:r>
            <a:r>
              <a:rPr lang="it-IT" dirty="0">
                <a:cs typeface="Calibri"/>
              </a:rPr>
              <a:t> of </a:t>
            </a:r>
            <a:r>
              <a:rPr lang="it-IT" dirty="0" err="1">
                <a:cs typeface="Calibri"/>
              </a:rPr>
              <a:t>mails</a:t>
            </a:r>
            <a:r>
              <a:rPr lang="it-IT" dirty="0">
                <a:cs typeface="Calibri"/>
              </a:rPr>
              <a:t> in the training set </a:t>
            </a:r>
            <a:r>
              <a:rPr lang="it-IT" dirty="0" err="1">
                <a:cs typeface="Calibri"/>
              </a:rPr>
              <a:t>reduces</a:t>
            </a:r>
            <a:r>
              <a:rPr lang="it-IT" dirty="0">
                <a:cs typeface="Calibri"/>
              </a:rPr>
              <a:t> the </a:t>
            </a:r>
            <a:r>
              <a:rPr lang="it-IT" dirty="0" err="1">
                <a:cs typeface="Calibri"/>
              </a:rPr>
              <a:t>probability</a:t>
            </a:r>
            <a:r>
              <a:rPr lang="it-IT" dirty="0">
                <a:cs typeface="Calibri"/>
              </a:rPr>
              <a:t> to </a:t>
            </a:r>
            <a:r>
              <a:rPr lang="it-IT" dirty="0" err="1">
                <a:cs typeface="Calibri"/>
              </a:rPr>
              <a:t>classify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correctly</a:t>
            </a:r>
            <a:r>
              <a:rPr lang="it-IT" dirty="0">
                <a:cs typeface="Calibri"/>
              </a:rPr>
              <a:t> a mail (300 -&gt; 6 </a:t>
            </a:r>
            <a:r>
              <a:rPr lang="it-IT" dirty="0" err="1">
                <a:cs typeface="Calibri"/>
              </a:rPr>
              <a:t>err</a:t>
            </a:r>
            <a:r>
              <a:rPr lang="it-IT" dirty="0">
                <a:cs typeface="Calibri"/>
              </a:rPr>
              <a:t>., 100 -&gt; 8 </a:t>
            </a:r>
            <a:r>
              <a:rPr lang="it-IT" dirty="0" err="1">
                <a:cs typeface="Calibri"/>
              </a:rPr>
              <a:t>err</a:t>
            </a:r>
            <a:r>
              <a:rPr lang="it-IT" dirty="0">
                <a:cs typeface="Calibri"/>
              </a:rPr>
              <a:t>.).</a:t>
            </a:r>
          </a:p>
          <a:p>
            <a:pPr marL="0" indent="0">
              <a:buNone/>
            </a:pPr>
            <a:r>
              <a:rPr lang="it-IT" dirty="0">
                <a:cs typeface="Calibri"/>
              </a:rPr>
              <a:t>Copy the 4 folders from the backup folder in the root of the </a:t>
            </a:r>
            <a:r>
              <a:rPr lang="it-IT" dirty="0" err="1">
                <a:cs typeface="Calibri"/>
              </a:rPr>
              <a:t>project</a:t>
            </a:r>
            <a:r>
              <a:rPr lang="it-IT" dirty="0">
                <a:cs typeface="Calibri"/>
              </a:rPr>
              <a:t> to test the </a:t>
            </a:r>
            <a:r>
              <a:rPr lang="it-IT" dirty="0" err="1">
                <a:cs typeface="Calibri"/>
              </a:rPr>
              <a:t>whole</a:t>
            </a:r>
            <a:r>
              <a:rPr lang="it-IT" dirty="0">
                <a:cs typeface="Calibri"/>
              </a:rPr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2587676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Naive Bayes Classifier and  Spam Filtering</vt:lpstr>
      <vt:lpstr>The Naive Bayesian Classifier</vt:lpstr>
      <vt:lpstr>How it works</vt:lpstr>
      <vt:lpstr>Example</vt:lpstr>
      <vt:lpstr>Project</vt:lpstr>
      <vt:lpstr>Data Description</vt:lpstr>
      <vt:lpstr>Script files</vt:lpstr>
      <vt:lpstr>Execution 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Classifier and  Spam Filtering</dc:title>
  <dc:creator/>
  <cp:lastModifiedBy/>
  <cp:revision>2</cp:revision>
  <dcterms:created xsi:type="dcterms:W3CDTF">2012-07-30T23:18:30Z</dcterms:created>
  <dcterms:modified xsi:type="dcterms:W3CDTF">2018-06-19T17:27:15Z</dcterms:modified>
</cp:coreProperties>
</file>