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60" r:id="rId5"/>
    <p:sldId id="256" r:id="rId6"/>
    <p:sldId id="261" r:id="rId7"/>
    <p:sldId id="258" r:id="rId8"/>
    <p:sldId id="259"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4E3B3-1567-B7EA-75C9-A9D06E8FE855}" v="811" dt="2023-01-23T07:45:21.409"/>
    <p1510:client id="{E130DCD8-C482-4D9F-8A9C-02FB903B2461}" v="608" dt="2023-01-23T04:30:03.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8AFF7-5F19-43A7-A8C2-103F02EBED64}" type="datetimeFigureOut">
              <a:rPr lang="en-IN" smtClean="0"/>
              <a:t>15-02-2023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B8E04-2DB8-4437-8B01-8F6DED9B89EC}" type="slidenum">
              <a:rPr lang="en-IN" smtClean="0"/>
              <a:t>‹#›</a:t>
            </a:fld>
            <a:endParaRPr lang="en-IN"/>
          </a:p>
        </p:txBody>
      </p:sp>
    </p:spTree>
    <p:extLst>
      <p:ext uri="{BB962C8B-B14F-4D97-AF65-F5344CB8AC3E}">
        <p14:creationId xmlns:p14="http://schemas.microsoft.com/office/powerpoint/2010/main" val="2748507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B8E04-2DB8-4437-8B01-8F6DED9B89EC}" type="slidenum">
              <a:rPr lang="en-IN" smtClean="0"/>
              <a:t>6</a:t>
            </a:fld>
            <a:endParaRPr lang="en-IN"/>
          </a:p>
        </p:txBody>
      </p:sp>
    </p:spTree>
    <p:extLst>
      <p:ext uri="{BB962C8B-B14F-4D97-AF65-F5344CB8AC3E}">
        <p14:creationId xmlns:p14="http://schemas.microsoft.com/office/powerpoint/2010/main" val="4139682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4F96A2-BE2A-4A29-BC5D-1430D85C7112}"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042CE-2E94-410F-8294-503D7897E234}" type="slidenum">
              <a:rPr lang="en-IN" smtClean="0"/>
              <a:t>‹#›</a:t>
            </a:fld>
            <a:endParaRPr lang="en-IN"/>
          </a:p>
        </p:txBody>
      </p:sp>
    </p:spTree>
    <p:extLst>
      <p:ext uri="{BB962C8B-B14F-4D97-AF65-F5344CB8AC3E}">
        <p14:creationId xmlns:p14="http://schemas.microsoft.com/office/powerpoint/2010/main" val="417745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4F96A2-BE2A-4A29-BC5D-1430D85C7112}"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042CE-2E94-410F-8294-503D7897E234}" type="slidenum">
              <a:rPr lang="en-IN" smtClean="0"/>
              <a:t>‹#›</a:t>
            </a:fld>
            <a:endParaRPr lang="en-IN"/>
          </a:p>
        </p:txBody>
      </p:sp>
    </p:spTree>
    <p:extLst>
      <p:ext uri="{BB962C8B-B14F-4D97-AF65-F5344CB8AC3E}">
        <p14:creationId xmlns:p14="http://schemas.microsoft.com/office/powerpoint/2010/main" val="205150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4F96A2-BE2A-4A29-BC5D-1430D85C7112}"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042CE-2E94-410F-8294-503D7897E234}" type="slidenum">
              <a:rPr lang="en-IN" smtClean="0"/>
              <a:t>‹#›</a:t>
            </a:fld>
            <a:endParaRPr lang="en-IN"/>
          </a:p>
        </p:txBody>
      </p:sp>
    </p:spTree>
    <p:extLst>
      <p:ext uri="{BB962C8B-B14F-4D97-AF65-F5344CB8AC3E}">
        <p14:creationId xmlns:p14="http://schemas.microsoft.com/office/powerpoint/2010/main" val="239161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4F96A2-BE2A-4A29-BC5D-1430D85C7112}"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042CE-2E94-410F-8294-503D7897E234}" type="slidenum">
              <a:rPr lang="en-IN" smtClean="0"/>
              <a:t>‹#›</a:t>
            </a:fld>
            <a:endParaRPr lang="en-IN"/>
          </a:p>
        </p:txBody>
      </p:sp>
    </p:spTree>
    <p:extLst>
      <p:ext uri="{BB962C8B-B14F-4D97-AF65-F5344CB8AC3E}">
        <p14:creationId xmlns:p14="http://schemas.microsoft.com/office/powerpoint/2010/main" val="133399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4F96A2-BE2A-4A29-BC5D-1430D85C7112}"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042CE-2E94-410F-8294-503D7897E234}" type="slidenum">
              <a:rPr lang="en-IN" smtClean="0"/>
              <a:t>‹#›</a:t>
            </a:fld>
            <a:endParaRPr lang="en-IN"/>
          </a:p>
        </p:txBody>
      </p:sp>
    </p:spTree>
    <p:extLst>
      <p:ext uri="{BB962C8B-B14F-4D97-AF65-F5344CB8AC3E}">
        <p14:creationId xmlns:p14="http://schemas.microsoft.com/office/powerpoint/2010/main" val="406221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4F96A2-BE2A-4A29-BC5D-1430D85C7112}"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A042CE-2E94-410F-8294-503D7897E234}" type="slidenum">
              <a:rPr lang="en-IN" smtClean="0"/>
              <a:t>‹#›</a:t>
            </a:fld>
            <a:endParaRPr lang="en-IN"/>
          </a:p>
        </p:txBody>
      </p:sp>
    </p:spTree>
    <p:extLst>
      <p:ext uri="{BB962C8B-B14F-4D97-AF65-F5344CB8AC3E}">
        <p14:creationId xmlns:p14="http://schemas.microsoft.com/office/powerpoint/2010/main" val="181811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4F96A2-BE2A-4A29-BC5D-1430D85C7112}" type="datetimeFigureOut">
              <a:rPr lang="en-IN" smtClean="0"/>
              <a:t>15-02-2023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A042CE-2E94-410F-8294-503D7897E234}" type="slidenum">
              <a:rPr lang="en-IN" smtClean="0"/>
              <a:t>‹#›</a:t>
            </a:fld>
            <a:endParaRPr lang="en-IN"/>
          </a:p>
        </p:txBody>
      </p:sp>
    </p:spTree>
    <p:extLst>
      <p:ext uri="{BB962C8B-B14F-4D97-AF65-F5344CB8AC3E}">
        <p14:creationId xmlns:p14="http://schemas.microsoft.com/office/powerpoint/2010/main" val="88362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4F96A2-BE2A-4A29-BC5D-1430D85C7112}" type="datetimeFigureOut">
              <a:rPr lang="en-IN" smtClean="0"/>
              <a:t>15-02-2023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A042CE-2E94-410F-8294-503D7897E234}" type="slidenum">
              <a:rPr lang="en-IN" smtClean="0"/>
              <a:t>‹#›</a:t>
            </a:fld>
            <a:endParaRPr lang="en-IN"/>
          </a:p>
        </p:txBody>
      </p:sp>
    </p:spTree>
    <p:extLst>
      <p:ext uri="{BB962C8B-B14F-4D97-AF65-F5344CB8AC3E}">
        <p14:creationId xmlns:p14="http://schemas.microsoft.com/office/powerpoint/2010/main" val="9565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F96A2-BE2A-4A29-BC5D-1430D85C7112}" type="datetimeFigureOut">
              <a:rPr lang="en-IN" smtClean="0"/>
              <a:t>15-02-2023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A042CE-2E94-410F-8294-503D7897E234}" type="slidenum">
              <a:rPr lang="en-IN" smtClean="0"/>
              <a:t>‹#›</a:t>
            </a:fld>
            <a:endParaRPr lang="en-IN"/>
          </a:p>
        </p:txBody>
      </p:sp>
    </p:spTree>
    <p:extLst>
      <p:ext uri="{BB962C8B-B14F-4D97-AF65-F5344CB8AC3E}">
        <p14:creationId xmlns:p14="http://schemas.microsoft.com/office/powerpoint/2010/main" val="15157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4F96A2-BE2A-4A29-BC5D-1430D85C7112}"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A042CE-2E94-410F-8294-503D7897E234}" type="slidenum">
              <a:rPr lang="en-IN" smtClean="0"/>
              <a:t>‹#›</a:t>
            </a:fld>
            <a:endParaRPr lang="en-IN"/>
          </a:p>
        </p:txBody>
      </p:sp>
    </p:spTree>
    <p:extLst>
      <p:ext uri="{BB962C8B-B14F-4D97-AF65-F5344CB8AC3E}">
        <p14:creationId xmlns:p14="http://schemas.microsoft.com/office/powerpoint/2010/main" val="400728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4F96A2-BE2A-4A29-BC5D-1430D85C7112}"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A042CE-2E94-410F-8294-503D7897E234}" type="slidenum">
              <a:rPr lang="en-IN" smtClean="0"/>
              <a:t>‹#›</a:t>
            </a:fld>
            <a:endParaRPr lang="en-IN"/>
          </a:p>
        </p:txBody>
      </p:sp>
    </p:spTree>
    <p:extLst>
      <p:ext uri="{BB962C8B-B14F-4D97-AF65-F5344CB8AC3E}">
        <p14:creationId xmlns:p14="http://schemas.microsoft.com/office/powerpoint/2010/main" val="743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F96A2-BE2A-4A29-BC5D-1430D85C7112}" type="datetimeFigureOut">
              <a:rPr lang="en-IN" smtClean="0"/>
              <a:t>15-02-2023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042CE-2E94-410F-8294-503D7897E234}" type="slidenum">
              <a:rPr lang="en-IN" smtClean="0"/>
              <a:t>‹#›</a:t>
            </a:fld>
            <a:endParaRPr lang="en-IN"/>
          </a:p>
        </p:txBody>
      </p:sp>
    </p:spTree>
    <p:extLst>
      <p:ext uri="{BB962C8B-B14F-4D97-AF65-F5344CB8AC3E}">
        <p14:creationId xmlns:p14="http://schemas.microsoft.com/office/powerpoint/2010/main" val="32608178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www.tinkercad.com/things/9dam4jzPB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706F62-8473-8CB7-29ED-68BB1CBFC316}"/>
              </a:ext>
            </a:extLst>
          </p:cNvPr>
          <p:cNvPicPr>
            <a:picLocks noChangeAspect="1"/>
          </p:cNvPicPr>
          <p:nvPr/>
        </p:nvPicPr>
        <p:blipFill rotWithShape="1">
          <a:blip r:embed="rId2"/>
          <a:srcRect/>
          <a:stretch/>
        </p:blipFill>
        <p:spPr>
          <a:xfrm>
            <a:off x="20" y="0"/>
            <a:ext cx="12191980" cy="6857990"/>
          </a:xfrm>
          <a:prstGeom prst="rect">
            <a:avLst/>
          </a:prstGeom>
        </p:spPr>
      </p:pic>
      <p:sp>
        <p:nvSpPr>
          <p:cNvPr id="8"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0F4E554E-8ED8-D2F7-9797-C9270301DC2F}"/>
              </a:ext>
            </a:extLst>
          </p:cNvPr>
          <p:cNvSpPr>
            <a:spLocks noGrp="1"/>
          </p:cNvSpPr>
          <p:nvPr>
            <p:ph type="title"/>
          </p:nvPr>
        </p:nvSpPr>
        <p:spPr>
          <a:xfrm>
            <a:off x="8178737" y="3907102"/>
            <a:ext cx="3538608" cy="1321407"/>
          </a:xfrm>
        </p:spPr>
        <p:txBody>
          <a:bodyPr vert="horz" lIns="91440" tIns="45720" rIns="91440" bIns="45720" rtlCol="0" anchor="b">
            <a:noAutofit/>
          </a:bodyPr>
          <a:lstStyle/>
          <a:p>
            <a:pPr algn="ctr"/>
            <a:r>
              <a:rPr lang="en-US" sz="6000">
                <a:solidFill>
                  <a:schemeClr val="accent5">
                    <a:lumMod val="20000"/>
                    <a:lumOff val="80000"/>
                  </a:schemeClr>
                </a:solidFill>
                <a:latin typeface="Algerian" panose="04020705040A02060702" pitchFamily="82" charset="0"/>
              </a:rPr>
              <a:t>Smart Dustbin</a:t>
            </a:r>
          </a:p>
        </p:txBody>
      </p:sp>
      <p:cxnSp>
        <p:nvCxnSpPr>
          <p:cNvPr id="10" name="Straight Connector 9">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1D395D1-37AA-5CD2-9770-520DBEEE71D9}"/>
              </a:ext>
            </a:extLst>
          </p:cNvPr>
          <p:cNvSpPr txBox="1"/>
          <p:nvPr/>
        </p:nvSpPr>
        <p:spPr>
          <a:xfrm>
            <a:off x="578497" y="662472"/>
            <a:ext cx="8686801" cy="1938992"/>
          </a:xfrm>
          <a:prstGeom prst="rect">
            <a:avLst/>
          </a:prstGeom>
          <a:noFill/>
        </p:spPr>
        <p:txBody>
          <a:bodyPr wrap="square" rtlCol="0">
            <a:spAutoFit/>
          </a:bodyPr>
          <a:lstStyle/>
          <a:p>
            <a:r>
              <a:rPr lang="en-IN" sz="6000">
                <a:latin typeface="Algerian" panose="04020705040A02060702" pitchFamily="82" charset="0"/>
              </a:rPr>
              <a:t>Electronic Workshop</a:t>
            </a:r>
          </a:p>
          <a:p>
            <a:pPr algn="ctr"/>
            <a:r>
              <a:rPr lang="en-IN" sz="6000">
                <a:latin typeface="Algerian" panose="04020705040A02060702" pitchFamily="82" charset="0"/>
              </a:rPr>
              <a:t>Project </a:t>
            </a:r>
          </a:p>
        </p:txBody>
      </p:sp>
      <p:sp>
        <p:nvSpPr>
          <p:cNvPr id="5" name="TextBox 4">
            <a:extLst>
              <a:ext uri="{FF2B5EF4-FFF2-40B4-BE49-F238E27FC236}">
                <a16:creationId xmlns:a16="http://schemas.microsoft.com/office/drawing/2014/main" id="{2FEA5079-A3FA-8D74-D711-BAB0C264F372}"/>
              </a:ext>
            </a:extLst>
          </p:cNvPr>
          <p:cNvSpPr txBox="1"/>
          <p:nvPr/>
        </p:nvSpPr>
        <p:spPr>
          <a:xfrm>
            <a:off x="298513" y="4795935"/>
            <a:ext cx="6539311" cy="1754326"/>
          </a:xfrm>
          <a:prstGeom prst="rect">
            <a:avLst/>
          </a:prstGeom>
          <a:noFill/>
        </p:spPr>
        <p:txBody>
          <a:bodyPr wrap="square" rtlCol="0">
            <a:spAutoFit/>
          </a:bodyPr>
          <a:lstStyle/>
          <a:p>
            <a:r>
              <a:rPr lang="en-IN" sz="3600">
                <a:latin typeface="Cambria Math" panose="02040503050406030204" pitchFamily="18" charset="0"/>
                <a:ea typeface="Cambria Math" panose="02040503050406030204" pitchFamily="18" charset="0"/>
              </a:rPr>
              <a:t>Team Name – Eco Warriors</a:t>
            </a:r>
          </a:p>
          <a:p>
            <a:r>
              <a:rPr lang="en-IN" sz="3600">
                <a:latin typeface="Cambria Math" panose="02040503050406030204" pitchFamily="18" charset="0"/>
                <a:ea typeface="Cambria Math" panose="02040503050406030204" pitchFamily="18" charset="0"/>
              </a:rPr>
              <a:t>Abhishek Sharma(2022102004)</a:t>
            </a:r>
          </a:p>
          <a:p>
            <a:r>
              <a:rPr lang="en-IN" sz="3600">
                <a:latin typeface="Cambria Math" panose="02040503050406030204" pitchFamily="18" charset="0"/>
                <a:ea typeface="Cambria Math" panose="02040503050406030204" pitchFamily="18" charset="0"/>
              </a:rPr>
              <a:t>Himanshu Yadav (2022102010)</a:t>
            </a:r>
          </a:p>
        </p:txBody>
      </p:sp>
    </p:spTree>
    <p:extLst>
      <p:ext uri="{BB962C8B-B14F-4D97-AF65-F5344CB8AC3E}">
        <p14:creationId xmlns:p14="http://schemas.microsoft.com/office/powerpoint/2010/main" val="58458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28A3F9-DB1E-BBB2-738E-40390A9BCFA3}"/>
              </a:ext>
            </a:extLst>
          </p:cNvPr>
          <p:cNvSpPr>
            <a:spLocks noGrp="1"/>
          </p:cNvSpPr>
          <p:nvPr>
            <p:ph type="title"/>
          </p:nvPr>
        </p:nvSpPr>
        <p:spPr>
          <a:xfrm>
            <a:off x="838199" y="318472"/>
            <a:ext cx="10022633" cy="1174426"/>
          </a:xfrm>
        </p:spPr>
        <p:txBody>
          <a:bodyPr>
            <a:normAutofit/>
          </a:bodyPr>
          <a:lstStyle/>
          <a:p>
            <a:pPr algn="ctr"/>
            <a:r>
              <a:rPr lang="en-US">
                <a:latin typeface="Algerian" panose="04020705040A02060702" pitchFamily="82" charset="0"/>
              </a:rPr>
              <a:t>Abstract </a:t>
            </a:r>
            <a:endParaRPr lang="en-IN">
              <a:latin typeface="Algerian" panose="04020705040A02060702" pitchFamily="82" charset="0"/>
            </a:endParaRPr>
          </a:p>
        </p:txBody>
      </p:sp>
      <p:sp>
        <p:nvSpPr>
          <p:cNvPr id="10" name="TextBox 9">
            <a:extLst>
              <a:ext uri="{FF2B5EF4-FFF2-40B4-BE49-F238E27FC236}">
                <a16:creationId xmlns:a16="http://schemas.microsoft.com/office/drawing/2014/main" id="{EF6E1F20-6CBB-FC1C-61D2-C7E503496E1A}"/>
              </a:ext>
            </a:extLst>
          </p:cNvPr>
          <p:cNvSpPr txBox="1"/>
          <p:nvPr/>
        </p:nvSpPr>
        <p:spPr>
          <a:xfrm>
            <a:off x="765110" y="1352939"/>
            <a:ext cx="11084768" cy="1938992"/>
          </a:xfrm>
          <a:prstGeom prst="rect">
            <a:avLst/>
          </a:prstGeom>
          <a:noFill/>
        </p:spPr>
        <p:txBody>
          <a:bodyPr wrap="square" rtlCol="0">
            <a:spAutoFit/>
          </a:bodyPr>
          <a:lstStyle/>
          <a:p>
            <a:r>
              <a:rPr lang="en-IN" sz="2400">
                <a:latin typeface="Cambria Math" panose="02040503050406030204" pitchFamily="18" charset="0"/>
                <a:ea typeface="Cambria Math" panose="02040503050406030204" pitchFamily="18" charset="0"/>
              </a:rPr>
              <a:t>A dustbin whose lid opens without any effort, on sensing the object or by switching on with the connected Bluetooth device and even tells you how much the dustbin is already filled. This clearly increases the sanitation as we need not touch the dustbin to put the garbage in and the lid automatically closes as soon as the object is put inside.</a:t>
            </a:r>
          </a:p>
        </p:txBody>
      </p:sp>
      <p:pic>
        <p:nvPicPr>
          <p:cNvPr id="1026" name="Picture 2" descr="Smart Dustbin using Arduino">
            <a:extLst>
              <a:ext uri="{FF2B5EF4-FFF2-40B4-BE49-F238E27FC236}">
                <a16:creationId xmlns:a16="http://schemas.microsoft.com/office/drawing/2014/main" id="{1B91F5C6-F845-7D22-3956-182E21EEED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88" y="3149081"/>
            <a:ext cx="5382728" cy="302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928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E7CB-A99D-F04A-C000-DA0A09634D02}"/>
              </a:ext>
            </a:extLst>
          </p:cNvPr>
          <p:cNvSpPr>
            <a:spLocks noGrp="1"/>
          </p:cNvSpPr>
          <p:nvPr>
            <p:ph type="title"/>
          </p:nvPr>
        </p:nvSpPr>
        <p:spPr>
          <a:xfrm>
            <a:off x="838200" y="335629"/>
            <a:ext cx="10515600" cy="1325563"/>
          </a:xfrm>
        </p:spPr>
        <p:txBody>
          <a:bodyPr/>
          <a:lstStyle/>
          <a:p>
            <a:pPr algn="ctr"/>
            <a:r>
              <a:rPr lang="en-US" dirty="0">
                <a:latin typeface="Algerian" panose="04020705040A02060702" pitchFamily="82" charset="0"/>
              </a:rPr>
              <a:t>Components required</a:t>
            </a:r>
            <a:endParaRPr lang="en-IN" dirty="0">
              <a:latin typeface="Algerian" panose="04020705040A02060702" pitchFamily="82" charset="0"/>
            </a:endParaRPr>
          </a:p>
        </p:txBody>
      </p:sp>
      <p:sp>
        <p:nvSpPr>
          <p:cNvPr id="3" name="TextBox 2">
            <a:extLst>
              <a:ext uri="{FF2B5EF4-FFF2-40B4-BE49-F238E27FC236}">
                <a16:creationId xmlns:a16="http://schemas.microsoft.com/office/drawing/2014/main" id="{E906B5FB-4A74-9AE2-EE6F-9711322BA7D2}"/>
              </a:ext>
            </a:extLst>
          </p:cNvPr>
          <p:cNvSpPr txBox="1"/>
          <p:nvPr/>
        </p:nvSpPr>
        <p:spPr>
          <a:xfrm>
            <a:off x="733733" y="1465005"/>
            <a:ext cx="10691352" cy="3416320"/>
          </a:xfrm>
          <a:prstGeom prst="rect">
            <a:avLst/>
          </a:prstGeom>
          <a:noFill/>
        </p:spPr>
        <p:txBody>
          <a:bodyPr wrap="square" rtlCol="0">
            <a:spAutoFit/>
          </a:bodyPr>
          <a:lstStyle/>
          <a:p>
            <a:pPr marL="457200" indent="-457200">
              <a:buAutoNum type="arabicPeriod"/>
            </a:pPr>
            <a:r>
              <a:rPr lang="en-US" sz="2400" dirty="0">
                <a:latin typeface="Cambria" panose="02040503050406030204" pitchFamily="18" charset="0"/>
                <a:ea typeface="Cambria" panose="02040503050406030204" pitchFamily="18" charset="0"/>
              </a:rPr>
              <a:t>Arduino Uno -1</a:t>
            </a:r>
          </a:p>
          <a:p>
            <a:pPr marL="457200" indent="-457200">
              <a:buAutoNum type="arabicPeriod"/>
            </a:pPr>
            <a:r>
              <a:rPr lang="en-US" sz="2400" dirty="0">
                <a:latin typeface="Cambria" panose="02040503050406030204" pitchFamily="18" charset="0"/>
                <a:ea typeface="Cambria" panose="02040503050406030204" pitchFamily="18" charset="0"/>
              </a:rPr>
              <a:t>Ultrasonic Sensor – 2</a:t>
            </a:r>
          </a:p>
          <a:p>
            <a:pPr marL="457200" indent="-457200">
              <a:buAutoNum type="arabicPeriod"/>
            </a:pPr>
            <a:r>
              <a:rPr lang="en-US" sz="2400" dirty="0">
                <a:latin typeface="Cambria" panose="02040503050406030204" pitchFamily="18" charset="0"/>
                <a:ea typeface="Cambria" panose="02040503050406030204" pitchFamily="18" charset="0"/>
              </a:rPr>
              <a:t>Bluetooth module (HC-05) -1</a:t>
            </a:r>
          </a:p>
          <a:p>
            <a:pPr marL="457200" indent="-457200">
              <a:buAutoNum type="arabicPeriod"/>
            </a:pPr>
            <a:r>
              <a:rPr lang="en-US" sz="2400" dirty="0">
                <a:latin typeface="Cambria" panose="02040503050406030204" pitchFamily="18" charset="0"/>
                <a:ea typeface="Cambria" panose="02040503050406030204" pitchFamily="18" charset="0"/>
              </a:rPr>
              <a:t>Micro Servo motor -1</a:t>
            </a:r>
          </a:p>
          <a:p>
            <a:pPr marL="457200" indent="-457200">
              <a:buAutoNum type="arabicPeriod"/>
            </a:pPr>
            <a:r>
              <a:rPr lang="en-US" sz="2400">
                <a:latin typeface="Cambria" panose="02040503050406030204" pitchFamily="18" charset="0"/>
                <a:ea typeface="Cambria" panose="02040503050406030204" pitchFamily="18" charset="0"/>
              </a:rPr>
              <a:t>LCD display</a:t>
            </a:r>
            <a:endParaRPr lang="en-US" sz="2400" dirty="0">
              <a:latin typeface="Cambria" panose="02040503050406030204" pitchFamily="18" charset="0"/>
              <a:ea typeface="Cambria" panose="02040503050406030204" pitchFamily="18" charset="0"/>
            </a:endParaRPr>
          </a:p>
          <a:p>
            <a:pPr marL="457200" indent="-457200">
              <a:buAutoNum type="arabicPeriod"/>
            </a:pPr>
            <a:r>
              <a:rPr lang="en-US" sz="2400" dirty="0">
                <a:latin typeface="Cambria" panose="02040503050406030204" pitchFamily="18" charset="0"/>
                <a:ea typeface="Cambria" panose="02040503050406030204" pitchFamily="18" charset="0"/>
              </a:rPr>
              <a:t>Buzzer – 1</a:t>
            </a:r>
          </a:p>
          <a:p>
            <a:pPr marL="457200" indent="-457200">
              <a:buAutoNum type="arabicPeriod"/>
            </a:pPr>
            <a:r>
              <a:rPr lang="en-US" sz="2400" dirty="0">
                <a:latin typeface="Cambria" panose="02040503050406030204" pitchFamily="18" charset="0"/>
                <a:ea typeface="Cambria" panose="02040503050406030204" pitchFamily="18" charset="0"/>
              </a:rPr>
              <a:t>9 Volt Battery -1</a:t>
            </a:r>
          </a:p>
          <a:p>
            <a:pPr marL="457200" indent="-457200">
              <a:buAutoNum type="arabicPeriod"/>
            </a:pPr>
            <a:r>
              <a:rPr lang="en-IN" sz="2400" dirty="0">
                <a:latin typeface="Cambria" panose="02040503050406030204" pitchFamily="18" charset="0"/>
                <a:ea typeface="Cambria" panose="02040503050406030204" pitchFamily="18" charset="0"/>
              </a:rPr>
              <a:t>Bucket for dustbin (small) -1</a:t>
            </a:r>
          </a:p>
          <a:p>
            <a:pPr marL="457200" indent="-457200">
              <a:buAutoNum type="arabicPeriod"/>
            </a:pPr>
            <a:r>
              <a:rPr lang="en-IN" sz="2400" dirty="0">
                <a:latin typeface="Cambria" panose="02040503050406030204" pitchFamily="18" charset="0"/>
                <a:ea typeface="Cambria" panose="02040503050406030204" pitchFamily="18" charset="0"/>
              </a:rPr>
              <a:t>Cardboard - 1</a:t>
            </a:r>
          </a:p>
        </p:txBody>
      </p:sp>
    </p:spTree>
    <p:extLst>
      <p:ext uri="{BB962C8B-B14F-4D97-AF65-F5344CB8AC3E}">
        <p14:creationId xmlns:p14="http://schemas.microsoft.com/office/powerpoint/2010/main" val="315409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D4CF-7168-C698-9CAC-5962F0234E24}"/>
              </a:ext>
            </a:extLst>
          </p:cNvPr>
          <p:cNvSpPr>
            <a:spLocks noGrp="1"/>
          </p:cNvSpPr>
          <p:nvPr>
            <p:ph type="title"/>
          </p:nvPr>
        </p:nvSpPr>
        <p:spPr/>
        <p:txBody>
          <a:bodyPr/>
          <a:lstStyle/>
          <a:p>
            <a:pPr algn="ctr"/>
            <a:r>
              <a:rPr lang="en-IN">
                <a:latin typeface="Algerian" panose="04020705040A02060702" pitchFamily="82" charset="0"/>
              </a:rPr>
              <a:t>Implementation</a:t>
            </a:r>
          </a:p>
        </p:txBody>
      </p:sp>
      <p:sp>
        <p:nvSpPr>
          <p:cNvPr id="4" name="TextBox 3">
            <a:extLst>
              <a:ext uri="{FF2B5EF4-FFF2-40B4-BE49-F238E27FC236}">
                <a16:creationId xmlns:a16="http://schemas.microsoft.com/office/drawing/2014/main" id="{1765677C-45E3-FBD2-7A4B-D8D6D7881681}"/>
              </a:ext>
            </a:extLst>
          </p:cNvPr>
          <p:cNvSpPr txBox="1"/>
          <p:nvPr/>
        </p:nvSpPr>
        <p:spPr>
          <a:xfrm>
            <a:off x="1015424" y="1720921"/>
            <a:ext cx="10403632" cy="3416320"/>
          </a:xfrm>
          <a:prstGeom prst="rect">
            <a:avLst/>
          </a:prstGeom>
          <a:noFill/>
        </p:spPr>
        <p:txBody>
          <a:bodyPr wrap="square" lIns="91440" tIns="45720" rIns="91440" bIns="45720" rtlCol="0" anchor="t">
            <a:spAutoFit/>
          </a:bodyPr>
          <a:lstStyle/>
          <a:p>
            <a:r>
              <a:rPr lang="en-IN" sz="2400">
                <a:latin typeface="Cambria Math"/>
                <a:ea typeface="Cambria Math"/>
              </a:rPr>
              <a:t>The object is detected by ultrasonic sensor, and it measures the distance of the object from the dustbin and using that distance the Arduino decides whether to open the lid or not.</a:t>
            </a:r>
          </a:p>
          <a:p>
            <a:r>
              <a:rPr lang="en-IN" sz="2400">
                <a:latin typeface="Cambria Math"/>
                <a:ea typeface="Cambria Math"/>
              </a:rPr>
              <a:t>For getting the information about how much the dustbin is filled, another ultrasonic sensor is used on the top of the dustbin which measures the distance between the garbage and the lid of the dustbin and using that distance, different signals can be generated using RGB LED (different colours for the different levels) and Buzzer (to indicate the dustbin is full) when the dustbin is taken in use.</a:t>
            </a:r>
          </a:p>
        </p:txBody>
      </p:sp>
    </p:spTree>
    <p:extLst>
      <p:ext uri="{BB962C8B-B14F-4D97-AF65-F5344CB8AC3E}">
        <p14:creationId xmlns:p14="http://schemas.microsoft.com/office/powerpoint/2010/main" val="229844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CFE3D-68A0-2C84-016D-17B84C9BB7B7}"/>
              </a:ext>
            </a:extLst>
          </p:cNvPr>
          <p:cNvSpPr>
            <a:spLocks noGrp="1"/>
          </p:cNvSpPr>
          <p:nvPr>
            <p:ph type="title"/>
          </p:nvPr>
        </p:nvSpPr>
        <p:spPr>
          <a:xfrm>
            <a:off x="838200" y="365126"/>
            <a:ext cx="10433180" cy="987814"/>
          </a:xfrm>
        </p:spPr>
        <p:txBody>
          <a:bodyPr/>
          <a:lstStyle/>
          <a:p>
            <a:pPr algn="ctr"/>
            <a:r>
              <a:rPr lang="en-IN">
                <a:latin typeface="Algerian" panose="04020705040A02060702" pitchFamily="82" charset="0"/>
              </a:rPr>
              <a:t>Time-Line</a:t>
            </a:r>
          </a:p>
        </p:txBody>
      </p:sp>
      <p:sp>
        <p:nvSpPr>
          <p:cNvPr id="4" name="TextBox 3">
            <a:extLst>
              <a:ext uri="{FF2B5EF4-FFF2-40B4-BE49-F238E27FC236}">
                <a16:creationId xmlns:a16="http://schemas.microsoft.com/office/drawing/2014/main" id="{21FBF0D4-B9F5-A9C9-6C72-2715B8EAA74E}"/>
              </a:ext>
            </a:extLst>
          </p:cNvPr>
          <p:cNvSpPr txBox="1"/>
          <p:nvPr/>
        </p:nvSpPr>
        <p:spPr>
          <a:xfrm>
            <a:off x="1184988" y="1278293"/>
            <a:ext cx="10338318" cy="5262979"/>
          </a:xfrm>
          <a:prstGeom prst="rect">
            <a:avLst/>
          </a:prstGeom>
          <a:noFill/>
        </p:spPr>
        <p:txBody>
          <a:bodyPr wrap="square" lIns="91440" tIns="45720" rIns="91440" bIns="45720" rtlCol="0" anchor="t">
            <a:spAutoFit/>
          </a:bodyPr>
          <a:lstStyle/>
          <a:p>
            <a:r>
              <a:rPr lang="en-IN" sz="2400" dirty="0">
                <a:latin typeface="Cambria Math"/>
                <a:ea typeface="Cambria Math"/>
              </a:rPr>
              <a:t>18</a:t>
            </a:r>
            <a:r>
              <a:rPr lang="en-IN" sz="2400" baseline="30000" dirty="0">
                <a:latin typeface="Cambria Math"/>
                <a:ea typeface="Cambria Math"/>
              </a:rPr>
              <a:t>th</a:t>
            </a:r>
            <a:r>
              <a:rPr lang="en-IN" sz="2400" dirty="0">
                <a:latin typeface="Cambria Math"/>
                <a:ea typeface="Cambria Math"/>
              </a:rPr>
              <a:t> Jan -: Selection of “Smart Dustbin” as project topic.</a:t>
            </a:r>
          </a:p>
          <a:p>
            <a:r>
              <a:rPr lang="en-IN" sz="2400" dirty="0">
                <a:latin typeface="Cambria Math"/>
                <a:ea typeface="Cambria Math"/>
              </a:rPr>
              <a:t>19</a:t>
            </a:r>
            <a:r>
              <a:rPr lang="en-IN" sz="2400" baseline="30000" dirty="0">
                <a:latin typeface="Cambria Math"/>
                <a:ea typeface="Cambria Math"/>
              </a:rPr>
              <a:t>th</a:t>
            </a:r>
            <a:r>
              <a:rPr lang="en-IN" sz="2400" dirty="0">
                <a:latin typeface="Cambria Math"/>
                <a:ea typeface="Cambria Math"/>
              </a:rPr>
              <a:t> Jan -: Verifying the project from TAs and adding feature for indication of how much the dustbin is filled.</a:t>
            </a:r>
          </a:p>
          <a:p>
            <a:r>
              <a:rPr lang="en-IN" sz="2400" dirty="0">
                <a:latin typeface="Cambria Math"/>
                <a:ea typeface="Cambria Math"/>
              </a:rPr>
              <a:t>21</a:t>
            </a:r>
            <a:r>
              <a:rPr lang="en-IN" sz="2400" baseline="30000" dirty="0">
                <a:latin typeface="Cambria Math"/>
                <a:ea typeface="Cambria Math"/>
              </a:rPr>
              <a:t>st</a:t>
            </a:r>
            <a:r>
              <a:rPr lang="en-IN" sz="2400" dirty="0">
                <a:latin typeface="Cambria Math"/>
                <a:ea typeface="Cambria Math"/>
              </a:rPr>
              <a:t> Jan -: Addition of the feature Bluetooth connection to open it with the device connected with the Bluetooth.</a:t>
            </a:r>
          </a:p>
          <a:p>
            <a:r>
              <a:rPr lang="en-IN" sz="2400" dirty="0">
                <a:latin typeface="Cambria Math"/>
                <a:ea typeface="Cambria Math"/>
              </a:rPr>
              <a:t>22</a:t>
            </a:r>
            <a:r>
              <a:rPr lang="en-IN" sz="2400" baseline="30000" dirty="0">
                <a:latin typeface="Cambria Math"/>
                <a:ea typeface="Cambria Math"/>
              </a:rPr>
              <a:t>nd</a:t>
            </a:r>
            <a:r>
              <a:rPr lang="en-IN" sz="2400" dirty="0">
                <a:latin typeface="Cambria Math"/>
                <a:ea typeface="Cambria Math"/>
              </a:rPr>
              <a:t> Jan -: Preparing presentation and a circuit diagram for the project proposal presentation.</a:t>
            </a:r>
          </a:p>
          <a:p>
            <a:r>
              <a:rPr lang="en-IN" sz="2400" dirty="0">
                <a:latin typeface="Cambria Math"/>
                <a:ea typeface="Cambria Math"/>
              </a:rPr>
              <a:t>23</a:t>
            </a:r>
            <a:r>
              <a:rPr lang="en-IN" sz="2400" baseline="30000" dirty="0">
                <a:latin typeface="Cambria Math"/>
                <a:ea typeface="Cambria Math"/>
              </a:rPr>
              <a:t>rd</a:t>
            </a:r>
            <a:r>
              <a:rPr lang="en-IN" sz="2400" dirty="0">
                <a:latin typeface="Cambria Math"/>
                <a:ea typeface="Cambria Math"/>
              </a:rPr>
              <a:t> to 30</a:t>
            </a:r>
            <a:r>
              <a:rPr lang="en-IN" sz="2400" baseline="30000" dirty="0">
                <a:latin typeface="Cambria Math"/>
                <a:ea typeface="Cambria Math"/>
              </a:rPr>
              <a:t>th</a:t>
            </a:r>
            <a:r>
              <a:rPr lang="en-IN" sz="2400" dirty="0">
                <a:latin typeface="Cambria Math"/>
                <a:ea typeface="Cambria Math"/>
              </a:rPr>
              <a:t> Jan-: Working on the theory and completing the code of the project.</a:t>
            </a:r>
          </a:p>
          <a:p>
            <a:r>
              <a:rPr lang="en-IN" sz="2400" dirty="0">
                <a:latin typeface="Cambria Math"/>
                <a:ea typeface="Cambria Math"/>
              </a:rPr>
              <a:t>30</a:t>
            </a:r>
            <a:r>
              <a:rPr lang="en-IN" sz="2400" baseline="30000" dirty="0">
                <a:latin typeface="Cambria Math"/>
                <a:ea typeface="Cambria Math"/>
              </a:rPr>
              <a:t>th</a:t>
            </a:r>
            <a:r>
              <a:rPr lang="en-IN" sz="2400" dirty="0">
                <a:latin typeface="Cambria Math"/>
                <a:ea typeface="Cambria Math"/>
              </a:rPr>
              <a:t> Jan -: Receiving all the components and starting the 3-D model of project.</a:t>
            </a:r>
          </a:p>
          <a:p>
            <a:r>
              <a:rPr lang="en-IN" sz="2400" dirty="0">
                <a:latin typeface="Cambria Math"/>
                <a:ea typeface="Cambria Math"/>
              </a:rPr>
              <a:t>1</a:t>
            </a:r>
            <a:r>
              <a:rPr lang="en-IN" sz="2400" baseline="30000" dirty="0">
                <a:latin typeface="Cambria Math"/>
                <a:ea typeface="Cambria Math"/>
              </a:rPr>
              <a:t>st</a:t>
            </a:r>
            <a:r>
              <a:rPr lang="en-IN" sz="2400" dirty="0">
                <a:latin typeface="Cambria Math"/>
                <a:ea typeface="Cambria Math"/>
              </a:rPr>
              <a:t> Feb -: Incorporating ultrasonic sensors and Arduino in the dustbin.</a:t>
            </a:r>
            <a:endParaRPr lang="en-IN" dirty="0"/>
          </a:p>
          <a:p>
            <a:r>
              <a:rPr lang="en-IN" sz="2400" dirty="0">
                <a:latin typeface="Cambria Math"/>
                <a:ea typeface="Cambria Math"/>
              </a:rPr>
              <a:t>6</a:t>
            </a:r>
            <a:r>
              <a:rPr lang="en-IN" sz="2400" baseline="30000" dirty="0">
                <a:latin typeface="Cambria Math"/>
                <a:ea typeface="Cambria Math"/>
              </a:rPr>
              <a:t>th</a:t>
            </a:r>
            <a:r>
              <a:rPr lang="en-IN" sz="2400" dirty="0">
                <a:latin typeface="Cambria Math"/>
                <a:ea typeface="Cambria Math"/>
              </a:rPr>
              <a:t> Feb -: Incorporating Bluetooth components in the dustbin and completing the 3-D model. </a:t>
            </a:r>
          </a:p>
          <a:p>
            <a:r>
              <a:rPr lang="en-IN" sz="2400" dirty="0">
                <a:latin typeface="Cambria Math"/>
                <a:ea typeface="Cambria Math"/>
              </a:rPr>
              <a:t>13</a:t>
            </a:r>
            <a:r>
              <a:rPr lang="en-IN" sz="2400" baseline="30000" dirty="0">
                <a:latin typeface="Cambria Math"/>
                <a:ea typeface="Cambria Math"/>
              </a:rPr>
              <a:t>th</a:t>
            </a:r>
            <a:r>
              <a:rPr lang="en-IN" sz="2400" dirty="0">
                <a:latin typeface="Cambria Math"/>
                <a:ea typeface="Cambria Math"/>
              </a:rPr>
              <a:t> Feb -: Presenting the project for the final evaluation.</a:t>
            </a:r>
          </a:p>
        </p:txBody>
      </p:sp>
    </p:spTree>
    <p:extLst>
      <p:ext uri="{BB962C8B-B14F-4D97-AF65-F5344CB8AC3E}">
        <p14:creationId xmlns:p14="http://schemas.microsoft.com/office/powerpoint/2010/main" val="415886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8F11D18F-2193-E973-2548-A0789DD2704D}"/>
              </a:ext>
            </a:extLst>
          </p:cNvPr>
          <p:cNvPicPr>
            <a:picLocks noChangeAspect="1"/>
          </p:cNvPicPr>
          <p:nvPr/>
        </p:nvPicPr>
        <p:blipFill rotWithShape="1">
          <a:blip r:embed="rId3">
            <a:extLst>
              <a:ext uri="{28A0092B-C50C-407E-A947-70E740481C1C}">
                <a14:useLocalDpi xmlns:a14="http://schemas.microsoft.com/office/drawing/2010/main" val="0"/>
              </a:ext>
            </a:extLst>
          </a:blip>
          <a:srcRect r="10612"/>
          <a:stretch/>
        </p:blipFill>
        <p:spPr>
          <a:xfrm>
            <a:off x="937526" y="890739"/>
            <a:ext cx="10163093" cy="4944623"/>
          </a:xfrm>
          <a:prstGeom prst="rect">
            <a:avLst/>
          </a:prstGeom>
        </p:spPr>
      </p:pic>
      <p:sp>
        <p:nvSpPr>
          <p:cNvPr id="3" name="TextBox 2">
            <a:extLst>
              <a:ext uri="{FF2B5EF4-FFF2-40B4-BE49-F238E27FC236}">
                <a16:creationId xmlns:a16="http://schemas.microsoft.com/office/drawing/2014/main" id="{ABF57446-BB4E-3DD0-143E-6A6F4F46C8AE}"/>
              </a:ext>
            </a:extLst>
          </p:cNvPr>
          <p:cNvSpPr txBox="1"/>
          <p:nvPr/>
        </p:nvSpPr>
        <p:spPr>
          <a:xfrm>
            <a:off x="-1" y="121298"/>
            <a:ext cx="10898155" cy="769441"/>
          </a:xfrm>
          <a:prstGeom prst="rect">
            <a:avLst/>
          </a:prstGeom>
          <a:noFill/>
        </p:spPr>
        <p:txBody>
          <a:bodyPr wrap="square" rtlCol="0">
            <a:spAutoFit/>
          </a:bodyPr>
          <a:lstStyle/>
          <a:p>
            <a:pPr algn="ctr"/>
            <a:r>
              <a:rPr lang="en-IN" sz="4400">
                <a:latin typeface="Algerian" panose="04020705040A02060702" pitchFamily="82" charset="0"/>
              </a:rPr>
              <a:t>Circuit Diagram</a:t>
            </a:r>
          </a:p>
        </p:txBody>
      </p:sp>
      <p:sp>
        <p:nvSpPr>
          <p:cNvPr id="4" name="TextBox 3">
            <a:extLst>
              <a:ext uri="{FF2B5EF4-FFF2-40B4-BE49-F238E27FC236}">
                <a16:creationId xmlns:a16="http://schemas.microsoft.com/office/drawing/2014/main" id="{592CCDF8-C32D-1C9B-8F61-D7F0AED4A7FE}"/>
              </a:ext>
            </a:extLst>
          </p:cNvPr>
          <p:cNvSpPr txBox="1"/>
          <p:nvPr/>
        </p:nvSpPr>
        <p:spPr>
          <a:xfrm>
            <a:off x="937526" y="5967261"/>
            <a:ext cx="2802193" cy="369332"/>
          </a:xfrm>
          <a:prstGeom prst="rect">
            <a:avLst/>
          </a:prstGeom>
          <a:noFill/>
        </p:spPr>
        <p:txBody>
          <a:bodyPr wrap="square" rtlCol="0">
            <a:spAutoFit/>
          </a:bodyPr>
          <a:lstStyle/>
          <a:p>
            <a:r>
              <a:rPr lang="en-IN">
                <a:latin typeface="Cambria" panose="02040503050406030204" pitchFamily="18" charset="0"/>
                <a:ea typeface="Cambria" panose="02040503050406030204" pitchFamily="18" charset="0"/>
                <a:hlinkClick r:id="rId4"/>
              </a:rPr>
              <a:t>Link To TinkerCad</a:t>
            </a:r>
            <a:endParaRPr lang="en-IN">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147757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B67E5E76DFA047917598CC27552B8F" ma:contentTypeVersion="6" ma:contentTypeDescription="Create a new document." ma:contentTypeScope="" ma:versionID="be8003045a6f9882a684eef6730ec080">
  <xsd:schema xmlns:xsd="http://www.w3.org/2001/XMLSchema" xmlns:xs="http://www.w3.org/2001/XMLSchema" xmlns:p="http://schemas.microsoft.com/office/2006/metadata/properties" xmlns:ns3="886d4d38-8e38-4612-b838-4a4a7f53a24c" targetNamespace="http://schemas.microsoft.com/office/2006/metadata/properties" ma:root="true" ma:fieldsID="70d4357675985f74e4935f462057906a" ns3:_="">
    <xsd:import namespace="886d4d38-8e38-4612-b838-4a4a7f53a24c"/>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AutoTags"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6d4d38-8e38-4612-b838-4a4a7f53a2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86d4d38-8e38-4612-b838-4a4a7f53a24c" xsi:nil="true"/>
  </documentManagement>
</p:properties>
</file>

<file path=customXml/itemProps1.xml><?xml version="1.0" encoding="utf-8"?>
<ds:datastoreItem xmlns:ds="http://schemas.openxmlformats.org/officeDocument/2006/customXml" ds:itemID="{39C763E0-E1BD-4369-81DF-9214E95DA25A}">
  <ds:schemaRefs>
    <ds:schemaRef ds:uri="886d4d38-8e38-4612-b838-4a4a7f53a24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3928D427-48D6-4DFF-B7BC-7A0C6C8DF036}">
  <ds:schemaRefs>
    <ds:schemaRef ds:uri="http://schemas.microsoft.com/sharepoint/v3/contenttype/forms"/>
  </ds:schemaRefs>
</ds:datastoreItem>
</file>

<file path=customXml/itemProps3.xml><?xml version="1.0" encoding="utf-8"?>
<ds:datastoreItem xmlns:ds="http://schemas.openxmlformats.org/officeDocument/2006/customXml" ds:itemID="{AFC6CC1E-1462-441D-BA31-D849626AED83}">
  <ds:schemaRefs>
    <ds:schemaRef ds:uri="http://schemas.microsoft.com/office/infopath/2007/PartnerControls"/>
    <ds:schemaRef ds:uri="http://purl.org/dc/term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886d4d38-8e38-4612-b838-4a4a7f53a24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5</TotalTime>
  <Words>385</Words>
  <Application>Microsoft Office PowerPoint</Application>
  <PresentationFormat>Widescreen</PresentationFormat>
  <Paragraphs>34</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Arial</vt:lpstr>
      <vt:lpstr>Calibri</vt:lpstr>
      <vt:lpstr>Calibri Light</vt:lpstr>
      <vt:lpstr>Cambria</vt:lpstr>
      <vt:lpstr>Cambria Math</vt:lpstr>
      <vt:lpstr>Office Theme</vt:lpstr>
      <vt:lpstr>Smart Dustbin</vt:lpstr>
      <vt:lpstr>Abstract </vt:lpstr>
      <vt:lpstr>Components required</vt:lpstr>
      <vt:lpstr>Implementation</vt:lpstr>
      <vt:lpstr>Time-Line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Dustbin</dc:title>
  <dc:creator>Himanshu Yadav</dc:creator>
  <cp:lastModifiedBy>Himanshu Yadav</cp:lastModifiedBy>
  <cp:revision>2</cp:revision>
  <dcterms:created xsi:type="dcterms:W3CDTF">2023-01-22T04:42:45Z</dcterms:created>
  <dcterms:modified xsi:type="dcterms:W3CDTF">2023-02-15T06:42:01Z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0x01010086B67E5E76DFA047917598CC27552B8F</vt:lpwstr>
  </property>
</Properties>
</file>