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60" r:id="rId3"/>
    <p:sldId id="257" r:id="rId4"/>
    <p:sldId id="261" r:id="rId5"/>
    <p:sldId id="263" r:id="rId6"/>
    <p:sldId id="267" r:id="rId7"/>
    <p:sldId id="270" r:id="rId8"/>
    <p:sldId id="274" r:id="rId9"/>
    <p:sldId id="268" r:id="rId10"/>
    <p:sldId id="262" r:id="rId11"/>
    <p:sldId id="275" r:id="rId12"/>
    <p:sldId id="277" r:id="rId13"/>
    <p:sldId id="265" r:id="rId14"/>
    <p:sldId id="264" r:id="rId15"/>
    <p:sldId id="269" r:id="rId16"/>
    <p:sldId id="272" r:id="rId17"/>
    <p:sldId id="273" r:id="rId18"/>
    <p:sldId id="276" r:id="rId19"/>
    <p:sldId id="278" r:id="rId20"/>
    <p:sldId id="280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A6D80-5A00-46D3-9A03-307E0662E64B}" v="4" dt="2023-12-06T19:54:28.133"/>
    <p1510:client id="{D134F850-2B5A-4C32-A570-4EDA8A66CED6}" v="4621" dt="2023-12-06T06:36:00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07CD3FD-BE54-4400-942B-C6C15AA73DF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75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6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38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0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8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9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5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4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7CD3FD-BE54-4400-942B-C6C15AA73DFD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many small lights&#10;&#10;Description automatically generated with medium confidence">
            <a:extLst>
              <a:ext uri="{FF2B5EF4-FFF2-40B4-BE49-F238E27FC236}">
                <a16:creationId xmlns:a16="http://schemas.microsoft.com/office/drawing/2014/main" id="{9FA36209-7E60-0390-B40F-C4B8731D6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DE5495-D464-EB65-F759-88E4814E6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Signal Processing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1ABEB-8943-02E5-9EA5-393CDC81A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5256656"/>
            <a:ext cx="3878230" cy="341503"/>
          </a:xfrm>
        </p:spPr>
        <p:txBody>
          <a:bodyPr anchor="t">
            <a:normAutofit lnSpcReduction="10000"/>
          </a:bodyPr>
          <a:lstStyle/>
          <a:p>
            <a:r>
              <a:rPr lang="en-IN">
                <a:solidFill>
                  <a:srgbClr val="FFFFFF"/>
                </a:solidFill>
              </a:rPr>
              <a:t>Team Name: Mixed Signals 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E6FFF-6024-7E22-DE3B-BF312718B599}"/>
              </a:ext>
            </a:extLst>
          </p:cNvPr>
          <p:cNvSpPr txBox="1"/>
          <p:nvPr/>
        </p:nvSpPr>
        <p:spPr>
          <a:xfrm>
            <a:off x="7477125" y="4467713"/>
            <a:ext cx="387823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bg1"/>
                </a:solidFill>
              </a:rPr>
              <a:t>Team Members: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IN">
                <a:solidFill>
                  <a:schemeClr val="bg1"/>
                </a:solidFill>
              </a:rPr>
              <a:t>Abhishek Sharma (2022102004)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IN">
                <a:solidFill>
                  <a:schemeClr val="bg1"/>
                </a:solidFill>
              </a:rPr>
              <a:t>Abhinav S (2022102037)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IN">
                <a:solidFill>
                  <a:schemeClr val="bg1"/>
                </a:solidFill>
              </a:rPr>
              <a:t>Himanshu Yadav (2022102010)</a:t>
            </a:r>
          </a:p>
        </p:txBody>
      </p:sp>
    </p:spTree>
    <p:extLst>
      <p:ext uri="{BB962C8B-B14F-4D97-AF65-F5344CB8AC3E}">
        <p14:creationId xmlns:p14="http://schemas.microsoft.com/office/powerpoint/2010/main" val="74662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graph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47DCF93F-DE77-1392-3C38-BF31D7B4F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r="7422"/>
          <a:stretch/>
        </p:blipFill>
        <p:spPr>
          <a:xfrm>
            <a:off x="923924" y="488950"/>
            <a:ext cx="10363201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08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C75469-4DB4-412B-82AD-7E1E21324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786B6DB-748F-4EA8-8C89-03456AE5C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FDDA62-16B8-4869-83E6-5B74119A4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07B7BD-112C-50A9-A902-77FB200804C9}"/>
              </a:ext>
            </a:extLst>
          </p:cNvPr>
          <p:cNvSpPr txBox="1"/>
          <p:nvPr/>
        </p:nvSpPr>
        <p:spPr>
          <a:xfrm>
            <a:off x="926812" y="766632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algn="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3200">
                <a:solidFill>
                  <a:srgbClr val="FFFFFF"/>
                </a:solidFill>
              </a:rPr>
              <a:t>PART 3 – WHAT IS THIS NOISE?</a:t>
            </a:r>
          </a:p>
        </p:txBody>
      </p:sp>
      <p:pic>
        <p:nvPicPr>
          <p:cNvPr id="14" name="Picture 13" descr="A blue electric motor with a knob&#10;&#10;Description automatically generated">
            <a:extLst>
              <a:ext uri="{FF2B5EF4-FFF2-40B4-BE49-F238E27FC236}">
                <a16:creationId xmlns:a16="http://schemas.microsoft.com/office/drawing/2014/main" id="{A26085F3-695D-772A-F54D-F621AD90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059" y="4208855"/>
            <a:ext cx="2932941" cy="195040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F2F396F-4319-4410-AA23-7B799C883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5070" y="0"/>
            <a:ext cx="2766930" cy="39965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914D44-35B2-4E7C-8062-04A7AB0F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6802" y="332370"/>
            <a:ext cx="2120189" cy="33424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fan with a circular blade&#10;&#10;Description automatically generated with medium confidence">
            <a:extLst>
              <a:ext uri="{FF2B5EF4-FFF2-40B4-BE49-F238E27FC236}">
                <a16:creationId xmlns:a16="http://schemas.microsoft.com/office/drawing/2014/main" id="{DDAD26F5-944B-75FE-CC64-7679B8B54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344689"/>
            <a:ext cx="1628775" cy="133121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6132D74-70B7-4914-A984-6A7D2256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8549" y="3996580"/>
            <a:ext cx="3956522" cy="28614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2341C7-CBE7-4714-8A47-5CB05BBC7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80" y="4319714"/>
            <a:ext cx="3313057" cy="21500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ilver pot with black handles&#10;&#10;Description automatically generated">
            <a:extLst>
              <a:ext uri="{FF2B5EF4-FFF2-40B4-BE49-F238E27FC236}">
                <a16:creationId xmlns:a16="http://schemas.microsoft.com/office/drawing/2014/main" id="{CCF04847-79F1-1A30-6AEB-0193F5A5D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538" y="4698552"/>
            <a:ext cx="2824845" cy="1384174"/>
          </a:xfrm>
          <a:prstGeom prst="rect">
            <a:avLst/>
          </a:prstGeom>
        </p:spPr>
      </p:pic>
      <p:pic>
        <p:nvPicPr>
          <p:cNvPr id="10" name="Picture 9" descr="Cartoon a cartoon of a person driving a taxi&#10;&#10;Description automatically generated">
            <a:extLst>
              <a:ext uri="{FF2B5EF4-FFF2-40B4-BE49-F238E27FC236}">
                <a16:creationId xmlns:a16="http://schemas.microsoft.com/office/drawing/2014/main" id="{1037AC3E-8878-CC1C-75D5-D49D3AB531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28"/>
          <a:stretch/>
        </p:blipFill>
        <p:spPr>
          <a:xfrm>
            <a:off x="5629537" y="959806"/>
            <a:ext cx="3539517" cy="24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7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BDCD80-741F-78C2-8810-DED05FE3BA0C}"/>
              </a:ext>
            </a:extLst>
          </p:cNvPr>
          <p:cNvSpPr txBox="1"/>
          <p:nvPr/>
        </p:nvSpPr>
        <p:spPr>
          <a:xfrm>
            <a:off x="977660" y="885645"/>
            <a:ext cx="106132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NOISE CLASSIFICATION</a:t>
            </a:r>
          </a:p>
          <a:p>
            <a:endParaRPr lang="en-IN"/>
          </a:p>
          <a:p>
            <a:r>
              <a:rPr lang="en-IN"/>
              <a:t>In this task, we are given an audio signal, and we are required to classify the noise present in signal as one of the</a:t>
            </a:r>
          </a:p>
          <a:p>
            <a:r>
              <a:rPr lang="en-IN"/>
              <a:t>Following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Pressure Cooker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City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Ceiling Fan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Water Pump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endParaRPr lang="en-IN"/>
          </a:p>
          <a:p>
            <a:r>
              <a:rPr lang="en-IN"/>
              <a:t>For classifying noise, we have used MEL Spectrogram which gives us a frequency vs time relation and thus we</a:t>
            </a:r>
          </a:p>
          <a:p>
            <a:r>
              <a:rPr lang="en-IN"/>
              <a:t>Concentrate on the noisy part(higher frequencies) and based on characteristics of above noise types, it is</a:t>
            </a:r>
          </a:p>
          <a:p>
            <a:r>
              <a:rPr lang="en-IN"/>
              <a:t>Classified on one of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0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019441-C0D6-6F53-AADE-60FD4A347F00}"/>
              </a:ext>
            </a:extLst>
          </p:cNvPr>
          <p:cNvSpPr txBox="1"/>
          <p:nvPr/>
        </p:nvSpPr>
        <p:spPr>
          <a:xfrm>
            <a:off x="855406" y="1221823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SHORT TIME FOURIER TRANSFORM(STFT)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4EE86-63D5-6F16-A2A9-15A7511A480F}"/>
              </a:ext>
            </a:extLst>
          </p:cNvPr>
          <p:cNvSpPr txBox="1"/>
          <p:nvPr/>
        </p:nvSpPr>
        <p:spPr>
          <a:xfrm>
            <a:off x="855406" y="1897626"/>
            <a:ext cx="10939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When we compute DFT of a discrete time signal x[n],we can find the frequency components in the signal. We can find</a:t>
            </a:r>
          </a:p>
          <a:p>
            <a:r>
              <a:rPr lang="en-US"/>
              <a:t>the what frequency components are dominant but not when .So, we don’t have information about the temporal</a:t>
            </a:r>
          </a:p>
          <a:p>
            <a:r>
              <a:rPr lang="en-US"/>
              <a:t>Characteristics of the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B42BE-1BE9-B9D1-F7CF-06C1837257CF}"/>
              </a:ext>
            </a:extLst>
          </p:cNvPr>
          <p:cNvSpPr txBox="1"/>
          <p:nvPr/>
        </p:nvSpPr>
        <p:spPr>
          <a:xfrm>
            <a:off x="855406" y="3208707"/>
            <a:ext cx="111131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STFT, we divide the signal into small segments of some specific window length for which the audio remains stationary</a:t>
            </a:r>
          </a:p>
          <a:p>
            <a:r>
              <a:rPr lang="en-US"/>
              <a:t>and compute its DFT locally. For speech, this is taken around 20-30ms. The DFT can be computed using computationally</a:t>
            </a:r>
          </a:p>
          <a:p>
            <a:r>
              <a:rPr lang="en-US"/>
              <a:t>efficient algorithm like FFT.</a:t>
            </a:r>
          </a:p>
          <a:p>
            <a:endParaRPr lang="en-US"/>
          </a:p>
          <a:p>
            <a:r>
              <a:rPr lang="en-US"/>
              <a:t>This is done by taking frames throughout the signal considering some jump size typically half of the window size.</a:t>
            </a:r>
          </a:p>
          <a:p>
            <a:r>
              <a:rPr lang="en-US"/>
              <a:t>The overlap between frames allows us to keep track of the characteristics of the signal.</a:t>
            </a:r>
          </a:p>
          <a:p>
            <a:endParaRPr lang="en-US"/>
          </a:p>
          <a:p>
            <a:endParaRPr lang="en-US" i="1">
              <a:latin typeface="Cambria Math" panose="02040503050406030204" pitchFamily="18" charset="0"/>
            </a:endParaRPr>
          </a:p>
          <a:p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77869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7F860-27AD-BACC-48F4-2370D6C530E1}"/>
              </a:ext>
            </a:extLst>
          </p:cNvPr>
          <p:cNvSpPr txBox="1"/>
          <p:nvPr/>
        </p:nvSpPr>
        <p:spPr>
          <a:xfrm>
            <a:off x="1170038" y="1053437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Parameters in STFT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BDEDD-3FB0-F971-5517-EC0381718D48}"/>
              </a:ext>
            </a:extLst>
          </p:cNvPr>
          <p:cNvSpPr txBox="1"/>
          <p:nvPr/>
        </p:nvSpPr>
        <p:spPr>
          <a:xfrm>
            <a:off x="1070857" y="1746920"/>
            <a:ext cx="9675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STFT provides us with information of frequency components of the signal at each frame of the signal</a:t>
            </a:r>
          </a:p>
          <a:p>
            <a:r>
              <a:rPr lang="en-US"/>
              <a:t>The various parameters to be chosen for doing STFT are: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CA161-CC67-76CE-A0BB-F966B6BB735D}"/>
              </a:ext>
            </a:extLst>
          </p:cNvPr>
          <p:cNvSpPr txBox="1"/>
          <p:nvPr/>
        </p:nvSpPr>
        <p:spPr>
          <a:xfrm>
            <a:off x="1070857" y="2589921"/>
            <a:ext cx="1057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1.Frequency bins: The number of frequency bins refers to the number of frequency components needed</a:t>
            </a:r>
          </a:p>
          <a:p>
            <a:r>
              <a:rPr lang="en-US"/>
              <a:t>To get an idea of the magnitude of each frequency. The signal is assumed to be real. So, the magnitude response </a:t>
            </a:r>
          </a:p>
          <a:p>
            <a:r>
              <a:rPr lang="en-US"/>
              <a:t>will be symmetric.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8B97E-D0AA-1B1C-80A4-793A552295BA}"/>
              </a:ext>
            </a:extLst>
          </p:cNvPr>
          <p:cNvSpPr txBox="1"/>
          <p:nvPr/>
        </p:nvSpPr>
        <p:spPr>
          <a:xfrm>
            <a:off x="1070857" y="4402240"/>
            <a:ext cx="97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2.Frames:Number of frames depends on the number of the samples in the signal as well as window size.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5C4F20-2D55-FE76-45FB-F8314F062CFB}"/>
                  </a:ext>
                </a:extLst>
              </p:cNvPr>
              <p:cNvSpPr txBox="1"/>
              <p:nvPr/>
            </p:nvSpPr>
            <p:spPr>
              <a:xfrm>
                <a:off x="3996906" y="3602137"/>
                <a:ext cx="3553602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𝑓𝑟𝑒𝑞𝑢𝑒𝑛𝑐𝑦𝑏𝑖𝑛𝑠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𝑤𝑖𝑛𝑑𝑜𝑤𝑠𝑖𝑧𝑒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5C4F20-2D55-FE76-45FB-F8314F062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06" y="3602137"/>
                <a:ext cx="3553602" cy="616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09AA0C-F8FA-2D07-DF39-B016F338A789}"/>
                  </a:ext>
                </a:extLst>
              </p:cNvPr>
              <p:cNvSpPr txBox="1"/>
              <p:nvPr/>
            </p:nvSpPr>
            <p:spPr>
              <a:xfrm>
                <a:off x="3796979" y="5050778"/>
                <a:ext cx="3953455" cy="665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𝑓𝑟𝑎𝑚𝑒𝑠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𝑓𝑟𝑎𝑚𝑒𝑠𝑖𝑧𝑒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h𝑜𝑝𝑠𝑖𝑧𝑒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09AA0C-F8FA-2D07-DF39-B016F338A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979" y="5050778"/>
                <a:ext cx="3953455" cy="665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297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1A5DBC-ADC9-2F2B-9B6F-2DDD59028732}"/>
              </a:ext>
            </a:extLst>
          </p:cNvPr>
          <p:cNvSpPr txBox="1"/>
          <p:nvPr/>
        </p:nvSpPr>
        <p:spPr>
          <a:xfrm>
            <a:off x="1105595" y="1130173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Windowing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02419-90E5-4D86-67A8-92842260DDDA}"/>
              </a:ext>
            </a:extLst>
          </p:cNvPr>
          <p:cNvSpPr txBox="1"/>
          <p:nvPr/>
        </p:nvSpPr>
        <p:spPr>
          <a:xfrm>
            <a:off x="1272743" y="2055448"/>
            <a:ext cx="99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Before computing DFT, windowing is done in order to make the signal narrow towards the ends of the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BA4BB-2C56-FAFB-C529-8A40AEFA24F9}"/>
              </a:ext>
            </a:extLst>
          </p:cNvPr>
          <p:cNvSpPr txBox="1"/>
          <p:nvPr/>
        </p:nvSpPr>
        <p:spPr>
          <a:xfrm>
            <a:off x="1179871" y="2725683"/>
            <a:ext cx="358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So, finally STFT can be calculated as: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C4ECE-BA1B-ADB8-056C-59AF28D8D952}"/>
              </a:ext>
            </a:extLst>
          </p:cNvPr>
          <p:cNvSpPr txBox="1"/>
          <p:nvPr/>
        </p:nvSpPr>
        <p:spPr>
          <a:xfrm>
            <a:off x="1157616" y="4279402"/>
            <a:ext cx="8211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where x is the input signal. m is the frame number, H is the hop size, N is the window size</a:t>
            </a:r>
          </a:p>
          <a:p>
            <a:r>
              <a:rPr lang="en-US"/>
              <a:t>and w(n) is the windowing function.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6703B-C9E5-AE6D-0893-BC4889C3EDE0}"/>
              </a:ext>
            </a:extLst>
          </p:cNvPr>
          <p:cNvSpPr txBox="1"/>
          <p:nvPr/>
        </p:nvSpPr>
        <p:spPr>
          <a:xfrm>
            <a:off x="1179871" y="5132039"/>
            <a:ext cx="677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Typical windows used for this purpose are </a:t>
            </a:r>
            <a:r>
              <a:rPr lang="en-US" err="1"/>
              <a:t>Hanning</a:t>
            </a:r>
            <a:r>
              <a:rPr lang="en-US"/>
              <a:t> or Hamming window.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B7F9F0-34B9-811E-81C4-CB95D7EB02E6}"/>
                  </a:ext>
                </a:extLst>
              </p:cNvPr>
              <p:cNvSpPr txBox="1"/>
              <p:nvPr/>
            </p:nvSpPr>
            <p:spPr>
              <a:xfrm>
                <a:off x="3669872" y="3201639"/>
                <a:ext cx="4196470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𝑚𝐻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B7F9F0-34B9-811E-81C4-CB95D7EB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872" y="3201639"/>
                <a:ext cx="4196470" cy="8714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199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DEA6C5-7DE6-28C7-0C1A-708BE0A3741A}"/>
              </a:ext>
            </a:extLst>
          </p:cNvPr>
          <p:cNvSpPr txBox="1"/>
          <p:nvPr/>
        </p:nvSpPr>
        <p:spPr>
          <a:xfrm>
            <a:off x="1005987" y="804333"/>
            <a:ext cx="1170513" cy="36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3484">
              <a:spcAft>
                <a:spcPts val="600"/>
              </a:spcAft>
            </a:pPr>
            <a:r>
              <a:rPr lang="en-US" sz="174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ME</a:t>
            </a:r>
            <a:r>
              <a:rPr lang="en-US" sz="1746">
                <a:solidFill>
                  <a:srgbClr val="555555"/>
                </a:solidFill>
              </a:rPr>
              <a:t>L SCALE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F680C-17A9-AC5D-C41C-1C1F4A34D884}"/>
              </a:ext>
            </a:extLst>
          </p:cNvPr>
          <p:cNvSpPr txBox="1"/>
          <p:nvPr/>
        </p:nvSpPr>
        <p:spPr>
          <a:xfrm>
            <a:off x="1005987" y="1518195"/>
            <a:ext cx="10171824" cy="706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3484">
              <a:spcAft>
                <a:spcPts val="600"/>
              </a:spcAft>
            </a:pPr>
            <a:r>
              <a:rPr lang="en-US" sz="174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Frequencies are not perceptible to human ear in Hz scale. We can differentiate between 300Hz and 310Hz but</a:t>
            </a:r>
          </a:p>
          <a:p>
            <a:pPr defTabSz="443484">
              <a:spcAft>
                <a:spcPts val="600"/>
              </a:spcAft>
            </a:pPr>
            <a:r>
              <a:rPr lang="en-US" sz="174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we can’t differentiate between 2000 and 2010Hz which have the same absolute difference between them.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9E2CC-E6EB-8C1F-4F1B-D734F9D73568}"/>
              </a:ext>
            </a:extLst>
          </p:cNvPr>
          <p:cNvSpPr txBox="1"/>
          <p:nvPr/>
        </p:nvSpPr>
        <p:spPr>
          <a:xfrm>
            <a:off x="1005987" y="2393421"/>
            <a:ext cx="9723559" cy="1406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3484">
              <a:spcAft>
                <a:spcPts val="600"/>
              </a:spcAft>
            </a:pPr>
            <a:r>
              <a:rPr lang="en-US" sz="174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So, for this we convert the frequencies in Hz to a scale where we can differentiate between the frequencies</a:t>
            </a:r>
          </a:p>
          <a:p>
            <a:pPr defTabSz="443484">
              <a:spcAft>
                <a:spcPts val="600"/>
              </a:spcAft>
            </a:pPr>
            <a:r>
              <a:rPr lang="en-US" sz="174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by listening the same absolute difference of two frequencies.</a:t>
            </a:r>
          </a:p>
          <a:p>
            <a:pPr defTabSz="443484">
              <a:spcAft>
                <a:spcPts val="600"/>
              </a:spcAft>
            </a:pPr>
            <a:r>
              <a:rPr lang="en-US" sz="174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This is called MEL scale.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E428D-2551-E171-D6A2-392489058634}"/>
              </a:ext>
            </a:extLst>
          </p:cNvPr>
          <p:cNvSpPr txBox="1"/>
          <p:nvPr/>
        </p:nvSpPr>
        <p:spPr>
          <a:xfrm>
            <a:off x="979760" y="3278473"/>
            <a:ext cx="5048172" cy="36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3484">
              <a:spcAft>
                <a:spcPts val="600"/>
              </a:spcAft>
            </a:pPr>
            <a:r>
              <a:rPr lang="en-US" sz="174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The conversion between the two can be performed by: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315FC-022C-2502-4E0C-3CBE5FB928C5}"/>
              </a:ext>
            </a:extLst>
          </p:cNvPr>
          <p:cNvSpPr txBox="1"/>
          <p:nvPr/>
        </p:nvSpPr>
        <p:spPr>
          <a:xfrm>
            <a:off x="1008924" y="5158249"/>
            <a:ext cx="4750517" cy="36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3484">
              <a:spcAft>
                <a:spcPts val="600"/>
              </a:spcAft>
            </a:pPr>
            <a:r>
              <a:rPr lang="en-US" sz="174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where m is frequency in Mel and f frequency is Hz.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FE07BE-4F25-9A57-D67E-002BE5C51DDB}"/>
                  </a:ext>
                </a:extLst>
              </p:cNvPr>
              <p:cNvSpPr txBox="1"/>
              <p:nvPr/>
            </p:nvSpPr>
            <p:spPr>
              <a:xfrm>
                <a:off x="1232290" y="3614376"/>
                <a:ext cx="5953822" cy="538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4348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46" i="1" kern="1200">
                          <a:solidFill>
                            <a:srgbClr val="555555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lang="en-US" sz="1746" i="1" kern="1200">
                          <a:solidFill>
                            <a:srgbClr val="555555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=100.(</m:t>
                      </m:r>
                      <m:sSup>
                        <m:sSupPr>
                          <m:ctrlPr>
                            <a:rPr lang="en-US" sz="1746" i="1" kern="120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1746" i="1" kern="120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sz="1746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1746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746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2595</m:t>
                              </m:r>
                            </m:den>
                          </m:f>
                        </m:sup>
                      </m:sSup>
                      <m:r>
                        <a:rPr lang="en-US" sz="1746" i="1" kern="1200">
                          <a:solidFill>
                            <a:srgbClr val="555555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−1)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FE07BE-4F25-9A57-D67E-002BE5C51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290" y="3614376"/>
                <a:ext cx="5953822" cy="538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3B0C00-BDFD-7294-403C-7923BCCF49EA}"/>
                  </a:ext>
                </a:extLst>
              </p:cNvPr>
              <p:cNvSpPr txBox="1"/>
              <p:nvPr/>
            </p:nvSpPr>
            <p:spPr>
              <a:xfrm>
                <a:off x="2926428" y="4166306"/>
                <a:ext cx="2543132" cy="6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4348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46" i="1" kern="1200">
                          <a:solidFill>
                            <a:srgbClr val="555555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</m:t>
                      </m:r>
                      <m:r>
                        <a:rPr lang="en-US" sz="1746" i="1" kern="1200">
                          <a:solidFill>
                            <a:srgbClr val="555555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=2595.</m:t>
                      </m:r>
                      <m:r>
                        <m:rPr>
                          <m:sty m:val="p"/>
                        </m:rPr>
                        <a:rPr lang="en-US" sz="1746" kern="1200">
                          <a:solidFill>
                            <a:srgbClr val="555555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log</m:t>
                      </m:r>
                      <m:r>
                        <a:rPr lang="en-US" sz="1746" i="1" kern="1200">
                          <a:solidFill>
                            <a:srgbClr val="555555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⁡(1+</m:t>
                      </m:r>
                      <m:f>
                        <m:fPr>
                          <m:ctrlPr>
                            <a:rPr lang="en-US" sz="1746" i="1" kern="120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sz="1746" i="1" kern="120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num>
                        <m:den>
                          <m:r>
                            <a:rPr lang="en-US" sz="1746" i="1" kern="120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500</m:t>
                          </m:r>
                        </m:den>
                      </m:f>
                      <m:r>
                        <a:rPr lang="en-US" sz="1746" i="1" kern="1200">
                          <a:solidFill>
                            <a:srgbClr val="555555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IN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3B0C00-BDFD-7294-403C-7923BCCF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428" y="4166306"/>
                <a:ext cx="2543132" cy="679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01C2F6E6-2791-5077-BBEB-732A2BEA4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804" y="3172120"/>
            <a:ext cx="4912125" cy="288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3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BBFB7E-E44E-4AA8-4D88-AE81BCB247DB}"/>
              </a:ext>
            </a:extLst>
          </p:cNvPr>
          <p:cNvSpPr txBox="1"/>
          <p:nvPr/>
        </p:nvSpPr>
        <p:spPr>
          <a:xfrm>
            <a:off x="762001" y="714777"/>
            <a:ext cx="4053840" cy="5503143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rgbClr val="FFFFFF"/>
                </a:solidFill>
              </a:rPr>
              <a:t>	FILTER BANKS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rgbClr val="FFFFFF"/>
                </a:solidFill>
              </a:rPr>
              <a:t>While designing MEL filter banks, we have to choose the number of frequency bins we will be using. Suppose we choose K bins. Then, K equally spaced frequencies is taken in the MEL scale between the low(300Hz) and High(Sampling Frequency/2) is taken.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rgbClr val="FFFFFF"/>
                </a:solidFill>
              </a:rPr>
              <a:t>Then it is converted to Hz and then filter banks are constructed between them as shown in the diagram.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rgbClr val="FFFFFF"/>
                </a:solidFill>
              </a:rPr>
              <a:t>The Power spectrum of the signal is passed through the Mel filter bank to get the MEL bands.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rgbClr val="FFFFFF"/>
                </a:solidFill>
              </a:rPr>
              <a:t>In the Project ,the MEL bands of the signal has been compared to classify the noises by careful inspection.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66ABE-B54C-4BFF-4A03-F029255D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276" y="1249251"/>
            <a:ext cx="6637826" cy="37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56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B673EB-D68D-C65C-9368-D8452F5D7479}"/>
              </a:ext>
            </a:extLst>
          </p:cNvPr>
          <p:cNvSpPr txBox="1"/>
          <p:nvPr/>
        </p:nvSpPr>
        <p:spPr>
          <a:xfrm>
            <a:off x="3996905" y="751756"/>
            <a:ext cx="419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Pressure Cooker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E24F4-D675-C479-BCEA-627EC38E5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78" y="1214437"/>
            <a:ext cx="9086044" cy="539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72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541BF-A8B8-F0D4-FBC3-EC7F55625536}"/>
              </a:ext>
            </a:extLst>
          </p:cNvPr>
          <p:cNvSpPr txBox="1"/>
          <p:nvPr/>
        </p:nvSpPr>
        <p:spPr>
          <a:xfrm>
            <a:off x="5584705" y="866056"/>
            <a:ext cx="419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Ceiling Fan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D6A80-7740-BD06-AF98-0E897777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12" y="1318237"/>
            <a:ext cx="9088775" cy="520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9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87DED590-291C-4D46-BBE6-EE5F0C44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081EC9D6-90B6-4037-BCD1-DF32371E2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6184"/>
            <a:ext cx="3248522" cy="58856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ion from a point source sound source on a flat wall">
            <a:extLst>
              <a:ext uri="{FF2B5EF4-FFF2-40B4-BE49-F238E27FC236}">
                <a16:creationId xmlns:a16="http://schemas.microsoft.com/office/drawing/2014/main" id="{BBCD9B83-5903-B0F7-3C8E-3768E351A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8" r="1" b="7215"/>
          <a:stretch/>
        </p:blipFill>
        <p:spPr bwMode="auto">
          <a:xfrm>
            <a:off x="3897745" y="486184"/>
            <a:ext cx="7794722" cy="588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9DFC1FD-759F-47F1-B791-6DD75BB7F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86184"/>
            <a:ext cx="7794722" cy="5885631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85F2B-FDE4-D1E2-D980-C9895FDD87E5}"/>
              </a:ext>
            </a:extLst>
          </p:cNvPr>
          <p:cNvSpPr txBox="1"/>
          <p:nvPr/>
        </p:nvSpPr>
        <p:spPr>
          <a:xfrm>
            <a:off x="4299626" y="858475"/>
            <a:ext cx="6984459" cy="514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1 – ECHO CREATION</a:t>
            </a:r>
          </a:p>
        </p:txBody>
      </p:sp>
    </p:spTree>
    <p:extLst>
      <p:ext uri="{BB962C8B-B14F-4D97-AF65-F5344CB8AC3E}">
        <p14:creationId xmlns:p14="http://schemas.microsoft.com/office/powerpoint/2010/main" val="390538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DF626C-ECC5-0040-2169-A2B27D0B65CA}"/>
              </a:ext>
            </a:extLst>
          </p:cNvPr>
          <p:cNvSpPr txBox="1"/>
          <p:nvPr/>
        </p:nvSpPr>
        <p:spPr>
          <a:xfrm>
            <a:off x="5339217" y="800020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City Traffic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490DC1-1C68-8E5E-D908-D6A6BAFC6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79" y="1169352"/>
            <a:ext cx="8583842" cy="51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7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38328E-0FD9-D885-582C-172BA23C3A11}"/>
              </a:ext>
            </a:extLst>
          </p:cNvPr>
          <p:cNvSpPr txBox="1"/>
          <p:nvPr/>
        </p:nvSpPr>
        <p:spPr>
          <a:xfrm>
            <a:off x="5120142" y="712411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Water Pump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CD8EC-9D96-10C0-CFE4-A5D20D78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00" y="1081743"/>
            <a:ext cx="8944352" cy="530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18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462EF6-C6B0-61DA-9953-6F2F0A74ED11}"/>
                  </a:ext>
                </a:extLst>
              </p:cNvPr>
              <p:cNvSpPr txBox="1"/>
              <p:nvPr/>
            </p:nvSpPr>
            <p:spPr>
              <a:xfrm>
                <a:off x="557841" y="197346"/>
                <a:ext cx="9877640" cy="6740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/>
                  <a:t>CLASSIFICATION  PARAMETERS:</a:t>
                </a:r>
              </a:p>
              <a:p>
                <a:endParaRPr lang="en-I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𝑚𝑎𝑥𝑖𝑚𝑎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𝑛𝑜𝑖𝑠𝑒</m:t>
                    </m:r>
                  </m:oMath>
                </a14:m>
                <a:r>
                  <a:rPr lang="en-IN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𝑉𝑎𝑟𝑖𝑎𝑛𝑐𝑒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𝑛𝑜𝑖𝑠𝑒</m:t>
                    </m:r>
                  </m:oMath>
                </a14:m>
                <a:r>
                  <a:rPr lang="en-IN" b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/>
                  <a:t>Maxima of the noise.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/>
              </a:p>
              <a:p>
                <a:r>
                  <a:rPr lang="en-IN"/>
                  <a:t>PRESSURE COOKER:</a:t>
                </a:r>
              </a:p>
              <a:p>
                <a:r>
                  <a:rPr lang="en-IN"/>
                  <a:t>Since the noise in case of pressure cooker lies in a very small frequency range the rms error from maxima </a:t>
                </a:r>
              </a:p>
              <a:p>
                <a:r>
                  <a:rPr lang="en-IN"/>
                  <a:t>and Variance of the noise will have very small values compared to the rest.</a:t>
                </a:r>
              </a:p>
              <a:p>
                <a:endParaRPr lang="en-IN"/>
              </a:p>
              <a:p>
                <a:r>
                  <a:rPr lang="en-IN"/>
                  <a:t>WATER PUMP:</a:t>
                </a:r>
                <a:br>
                  <a:rPr lang="en-IN"/>
                </a:br>
                <a:r>
                  <a:rPr lang="en-IN"/>
                  <a:t>Since the maxima is at a very high frequency level from the general noise range in case of water pump, </a:t>
                </a:r>
              </a:p>
              <a:p>
                <a:r>
                  <a:rPr lang="en-IN"/>
                  <a:t>rms error from maxima is very high.</a:t>
                </a:r>
              </a:p>
              <a:p>
                <a:endParaRPr lang="en-IN"/>
              </a:p>
              <a:p>
                <a:r>
                  <a:rPr lang="en-IN"/>
                  <a:t>CITY TRAFFIC:</a:t>
                </a:r>
              </a:p>
              <a:p>
                <a:r>
                  <a:rPr lang="en-IN"/>
                  <a:t>For the traffic noise, there are horn noises after some delays and thus the noise level varies a lot hence</a:t>
                </a:r>
              </a:p>
              <a:p>
                <a:r>
                  <a:rPr lang="en-IN"/>
                  <a:t>The variance will be higher in comparison to ceiling fan.</a:t>
                </a:r>
              </a:p>
              <a:p>
                <a:br>
                  <a:rPr lang="en-IN"/>
                </a:br>
                <a:r>
                  <a:rPr lang="en-IN"/>
                  <a:t>CEILING FAN:</a:t>
                </a:r>
                <a:br>
                  <a:rPr lang="en-IN"/>
                </a:br>
                <a:r>
                  <a:rPr lang="en-IN"/>
                  <a:t>Since, ceiling fan noise is again restricted to a smaller frequency range than in case of city traffic noise,</a:t>
                </a:r>
              </a:p>
              <a:p>
                <a:r>
                  <a:rPr lang="en-IN"/>
                  <a:t>Thus, the variance will be lower.</a:t>
                </a:r>
              </a:p>
              <a:p>
                <a:endParaRPr lang="en-IN"/>
              </a:p>
              <a:p>
                <a:endParaRPr lang="en-IN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462EF6-C6B0-61DA-9953-6F2F0A74E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41" y="197346"/>
                <a:ext cx="9877640" cy="6740307"/>
              </a:xfrm>
              <a:prstGeom prst="rect">
                <a:avLst/>
              </a:prstGeom>
              <a:blipFill>
                <a:blip r:embed="rId2"/>
                <a:stretch>
                  <a:fillRect l="-556" t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006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6F2586-5E64-E727-C2FA-A2C2D65ED426}"/>
              </a:ext>
            </a:extLst>
          </p:cNvPr>
          <p:cNvSpPr txBox="1"/>
          <p:nvPr/>
        </p:nvSpPr>
        <p:spPr>
          <a:xfrm>
            <a:off x="884903" y="678426"/>
            <a:ext cx="1035841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ECHO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 reflection of sound waves from rigid surfaces such as walls, cliffs etc. causes echo in sound</a:t>
            </a:r>
          </a:p>
          <a:p>
            <a:r>
              <a:rPr lang="en-US" sz="2000"/>
              <a:t>Which creates sound which can be heard even after the original sound from source has died out.</a:t>
            </a:r>
          </a:p>
          <a:p>
            <a:r>
              <a:rPr lang="en-US" sz="2000"/>
              <a:t>This is due to delay in echoes due to reflection phenomenon. Since sound is a wave and is not </a:t>
            </a:r>
          </a:p>
          <a:p>
            <a:r>
              <a:rPr lang="en-US" sz="2000"/>
              <a:t>100% reflected from any surface,  the echo we hear is attenuated to a certain extent thus making</a:t>
            </a:r>
          </a:p>
          <a:p>
            <a:r>
              <a:rPr lang="en-US" sz="2000"/>
              <a:t>It sound different from original signal.</a:t>
            </a:r>
          </a:p>
          <a:p>
            <a:endParaRPr lang="en-US" sz="2000"/>
          </a:p>
          <a:p>
            <a:r>
              <a:rPr lang="en-US" sz="2000"/>
              <a:t>When echo is reflected by multiple surfaces, multiple echoes can be heard of the same signal.</a:t>
            </a:r>
          </a:p>
          <a:p>
            <a:r>
              <a:rPr lang="en-US" sz="2000"/>
              <a:t>However, on each reflection the signal is further attenuated and thus echoes are lost after some time.</a:t>
            </a:r>
          </a:p>
        </p:txBody>
      </p:sp>
    </p:spTree>
    <p:extLst>
      <p:ext uri="{BB962C8B-B14F-4D97-AF65-F5344CB8AC3E}">
        <p14:creationId xmlns:p14="http://schemas.microsoft.com/office/powerpoint/2010/main" val="1235215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CD074C-9CAB-67C9-4015-23B2E4BF6638}"/>
              </a:ext>
            </a:extLst>
          </p:cNvPr>
          <p:cNvSpPr txBox="1"/>
          <p:nvPr/>
        </p:nvSpPr>
        <p:spPr>
          <a:xfrm>
            <a:off x="1248697" y="1227066"/>
            <a:ext cx="320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ECHO CREATION USING FILTERS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3FB74-A680-F819-70E7-4E49E0827602}"/>
              </a:ext>
            </a:extLst>
          </p:cNvPr>
          <p:cNvSpPr txBox="1"/>
          <p:nvPr/>
        </p:nvSpPr>
        <p:spPr>
          <a:xfrm>
            <a:off x="1248697" y="2005781"/>
            <a:ext cx="102515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 any signal echo can be created by attenuating the original signal and then adding it with a specific delay</a:t>
            </a:r>
          </a:p>
          <a:p>
            <a:r>
              <a:rPr lang="en-US"/>
              <a:t>To the signal which will thus have same properties as the echo in a natural setting however for making sure of</a:t>
            </a:r>
          </a:p>
          <a:p>
            <a:r>
              <a:rPr lang="en-US"/>
              <a:t>Multiple echoes, the signal can be attenuated further and then delayed before adding it to above signal</a:t>
            </a:r>
          </a:p>
          <a:p>
            <a:r>
              <a:rPr lang="en-US"/>
              <a:t>to make it sound more natural.</a:t>
            </a:r>
          </a:p>
          <a:p>
            <a:endParaRPr lang="en-US"/>
          </a:p>
          <a:p>
            <a:r>
              <a:rPr lang="en-US"/>
              <a:t>The above function can be done by a simple filter consisting of some impulses whose height can be chosen</a:t>
            </a:r>
          </a:p>
          <a:p>
            <a:r>
              <a:rPr lang="en-US"/>
              <a:t>Based on the level of attenuation which are spaced as per the required delay between echoes. Applying this</a:t>
            </a:r>
          </a:p>
          <a:p>
            <a:r>
              <a:rPr lang="en-US"/>
              <a:t>Filter on given input thus gives the required echo effects. </a:t>
            </a:r>
          </a:p>
        </p:txBody>
      </p:sp>
    </p:spTree>
    <p:extLst>
      <p:ext uri="{BB962C8B-B14F-4D97-AF65-F5344CB8AC3E}">
        <p14:creationId xmlns:p14="http://schemas.microsoft.com/office/powerpoint/2010/main" val="373210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CA6D0-5B85-2B4C-B044-F6DC4D3DFB3D}"/>
              </a:ext>
            </a:extLst>
          </p:cNvPr>
          <p:cNvSpPr txBox="1"/>
          <p:nvPr/>
        </p:nvSpPr>
        <p:spPr>
          <a:xfrm>
            <a:off x="8021490" y="585216"/>
            <a:ext cx="3527043" cy="558698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>
                <a:solidFill>
                  <a:srgbClr val="FFFFFF"/>
                </a:solidFill>
              </a:rPr>
              <a:t>Now, for finding the desired filter for this purpose, attenuation is taken from user, which is the value of impulse at a fixed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>
                <a:solidFill>
                  <a:srgbClr val="FFFFFF"/>
                </a:solidFill>
              </a:rPr>
              <a:t>Delay specified by user again.(Delay = Delay Time(in seconds)*Fs)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8FD78-F610-23C3-BDB1-31A6E62D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294" y="157734"/>
            <a:ext cx="76009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4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F157F-4ECF-078F-6610-51E5AC798C0C}"/>
              </a:ext>
            </a:extLst>
          </p:cNvPr>
          <p:cNvSpPr txBox="1"/>
          <p:nvPr/>
        </p:nvSpPr>
        <p:spPr>
          <a:xfrm>
            <a:off x="634276" y="640080"/>
            <a:ext cx="420865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 – CANCEL THE ECHO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F14C05EE-447E-B49F-A11B-07FBDE3A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0566"/>
            <a:ext cx="5459470" cy="36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010943-DBD8-1F75-17F6-EA39489CECE9}"/>
              </a:ext>
            </a:extLst>
          </p:cNvPr>
          <p:cNvSpPr txBox="1"/>
          <p:nvPr/>
        </p:nvSpPr>
        <p:spPr>
          <a:xfrm>
            <a:off x="1066800" y="919843"/>
            <a:ext cx="94382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ECHO CANCELLATION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For this task, we are given the original signal and an input signal out of which echo is to be cancelled</a:t>
            </a:r>
          </a:p>
          <a:p>
            <a:r>
              <a:rPr lang="en-IN"/>
              <a:t>Based on some signal processing technique such that the output resembles original signal as much as</a:t>
            </a:r>
          </a:p>
          <a:p>
            <a:r>
              <a:rPr lang="en-IN"/>
              <a:t>Possible. The algorithm used for this part is Least mean square ADAPTIVE FILTERING where a filter is</a:t>
            </a:r>
          </a:p>
          <a:p>
            <a:r>
              <a:rPr lang="en-IN"/>
              <a:t>Made for echo cancellation based on the least mean square error between the original signal and </a:t>
            </a:r>
          </a:p>
          <a:p>
            <a:r>
              <a:rPr lang="en-IN"/>
              <a:t>Output signal at every instant and based on this value the next filter value is determined.</a:t>
            </a:r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47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EBD5C-A965-6FCC-5ECE-80A728F468DF}"/>
              </a:ext>
            </a:extLst>
          </p:cNvPr>
          <p:cNvSpPr txBox="1"/>
          <p:nvPr/>
        </p:nvSpPr>
        <p:spPr>
          <a:xfrm>
            <a:off x="1347019" y="757986"/>
            <a:ext cx="2474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FILTER IMPLEMENTATION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630F5-CBA6-64AD-EE47-A2D84CD75301}"/>
              </a:ext>
            </a:extLst>
          </p:cNvPr>
          <p:cNvSpPr txBox="1"/>
          <p:nvPr/>
        </p:nvSpPr>
        <p:spPr>
          <a:xfrm>
            <a:off x="1347019" y="1681316"/>
            <a:ext cx="10085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have an input signal x(n) which has echo. d(n) is the desired signal . w(n) is the filter coefficients of the</a:t>
            </a:r>
          </a:p>
          <a:p>
            <a:r>
              <a:rPr lang="en-US"/>
              <a:t>Adaptive filter. We wish to adapt the filter such that output y(n) of the adaptive filter resembles the desired </a:t>
            </a:r>
          </a:p>
          <a:p>
            <a:r>
              <a:rPr lang="en-US"/>
              <a:t>signal d(n) as much as possible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1B6AA-329E-4CBC-8887-871702E747E8}"/>
              </a:ext>
            </a:extLst>
          </p:cNvPr>
          <p:cNvSpPr txBox="1"/>
          <p:nvPr/>
        </p:nvSpPr>
        <p:spPr>
          <a:xfrm>
            <a:off x="1347019" y="2971520"/>
            <a:ext cx="10635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 this , as we move through signal by taking windows of length equal to that of the order of the </a:t>
            </a:r>
          </a:p>
          <a:p>
            <a:r>
              <a:rPr lang="en-US"/>
              <a:t>adaptive filter ,x’(n) which is the time delayed-input at time n , the filter coefficients are updated at each iteration.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B7CB4-8344-5319-151E-9309C6D40804}"/>
              </a:ext>
            </a:extLst>
          </p:cNvPr>
          <p:cNvSpPr txBox="1"/>
          <p:nvPr/>
        </p:nvSpPr>
        <p:spPr>
          <a:xfrm>
            <a:off x="1347019" y="3894850"/>
            <a:ext cx="693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This is updated such that mean square error of e(n)=d(n)-y(n) is minimized.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4414F-7DCE-C689-D75F-B660A86D1083}"/>
              </a:ext>
            </a:extLst>
          </p:cNvPr>
          <p:cNvSpPr txBox="1"/>
          <p:nvPr/>
        </p:nvSpPr>
        <p:spPr>
          <a:xfrm>
            <a:off x="1330432" y="4503175"/>
            <a:ext cx="101384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The LMS algorithm is applied by using this formula for calculating the coefficients of filter</a:t>
            </a:r>
          </a:p>
          <a:p>
            <a:pPr algn="ctr"/>
            <a:r>
              <a:rPr lang="pt-BR"/>
              <a:t>w(n+1)=w(n)+2µe(n)x’(n) </a:t>
            </a:r>
          </a:p>
          <a:p>
            <a:r>
              <a:rPr lang="en-IN"/>
              <a:t>Here, e(n) is the error signal,</a:t>
            </a:r>
          </a:p>
          <a:p>
            <a:r>
              <a:rPr lang="en-IN"/>
              <a:t>w(n) is the value of filter Tap weights corresponding to current iteration and w(n+1) is the value of filter Tap </a:t>
            </a:r>
          </a:p>
          <a:p>
            <a:r>
              <a:rPr lang="en-IN"/>
              <a:t>weights of the next iteration,</a:t>
            </a:r>
          </a:p>
          <a:p>
            <a:r>
              <a:rPr lang="en-IN"/>
              <a:t>x’(n) is the time-delayed signal at time n </a:t>
            </a:r>
          </a:p>
          <a:p>
            <a:r>
              <a:rPr lang="pt-BR"/>
              <a:t>µ is a constant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80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7D472E-E559-A63B-7FAE-148E4AB34BE9}"/>
              </a:ext>
            </a:extLst>
          </p:cNvPr>
          <p:cNvSpPr txBox="1"/>
          <p:nvPr/>
        </p:nvSpPr>
        <p:spPr>
          <a:xfrm>
            <a:off x="1366684" y="1160206"/>
            <a:ext cx="31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Parameters in Adaptive Filtering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3E08F-02DD-63C5-F3D2-7E913E34E46F}"/>
              </a:ext>
            </a:extLst>
          </p:cNvPr>
          <p:cNvSpPr txBox="1"/>
          <p:nvPr/>
        </p:nvSpPr>
        <p:spPr>
          <a:xfrm>
            <a:off x="1449829" y="2064775"/>
            <a:ext cx="107421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/>
              <a:t>µ(step size):If it is small,the convergence towards the optimum filter is more stable but it will be slow and</a:t>
            </a:r>
          </a:p>
          <a:p>
            <a:r>
              <a:rPr lang="pt-BR"/>
              <a:t>might take too many iterations to converge.If it is large,convergence is faster or adaptation is faster but might lead</a:t>
            </a:r>
          </a:p>
          <a:p>
            <a:r>
              <a:rPr lang="pt-BR"/>
              <a:t>to divergence if environment is unstable.</a:t>
            </a:r>
          </a:p>
          <a:p>
            <a:endParaRPr lang="pt-BR"/>
          </a:p>
          <a:p>
            <a:r>
              <a:rPr lang="pt-BR"/>
              <a:t>2.Filter order:The Filter order selected depends on the input.If the input doesn’t have rapid fluctuations,then a lower</a:t>
            </a:r>
          </a:p>
          <a:p>
            <a:r>
              <a:rPr lang="pt-BR"/>
              <a:t>filter order might be sufficient.Otherwise,a higher filter order is needed.Another factor that impacts it is the</a:t>
            </a:r>
          </a:p>
          <a:p>
            <a:r>
              <a:rPr lang="pt-BR"/>
              <a:t>computational complexity that out system can handle.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1582</Words>
  <Application>Microsoft Office PowerPoint</Application>
  <PresentationFormat>Widescreen</PresentationFormat>
  <Paragraphs>143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Tw Cen MT</vt:lpstr>
      <vt:lpstr>Tw Cen MT Condensed</vt:lpstr>
      <vt:lpstr>Wingdings 3</vt:lpstr>
      <vt:lpstr>Integral</vt:lpstr>
      <vt:lpstr>Signal Processing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 Project</dc:title>
  <dc:creator>Himanshu Yadav</dc:creator>
  <cp:lastModifiedBy>Abhinav S</cp:lastModifiedBy>
  <cp:revision>1</cp:revision>
  <dcterms:created xsi:type="dcterms:W3CDTF">2023-12-03T06:39:05Z</dcterms:created>
  <dcterms:modified xsi:type="dcterms:W3CDTF">2023-12-06T19:54:28Z</dcterms:modified>
</cp:coreProperties>
</file>