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30" r:id="rId1"/>
  </p:sldMasterIdLst>
  <p:sldIdLst>
    <p:sldId id="274" r:id="rId2"/>
    <p:sldId id="309" r:id="rId3"/>
    <p:sldId id="278" r:id="rId4"/>
    <p:sldId id="290" r:id="rId5"/>
    <p:sldId id="257" r:id="rId6"/>
    <p:sldId id="289" r:id="rId7"/>
    <p:sldId id="279" r:id="rId8"/>
    <p:sldId id="316" r:id="rId9"/>
    <p:sldId id="284" r:id="rId10"/>
    <p:sldId id="312" r:id="rId11"/>
    <p:sldId id="286" r:id="rId12"/>
    <p:sldId id="318" r:id="rId13"/>
    <p:sldId id="315" r:id="rId14"/>
    <p:sldId id="295" r:id="rId15"/>
    <p:sldId id="293" r:id="rId16"/>
    <p:sldId id="298" r:id="rId17"/>
    <p:sldId id="297" r:id="rId18"/>
    <p:sldId id="296" r:id="rId19"/>
    <p:sldId id="300" r:id="rId20"/>
    <p:sldId id="299" r:id="rId21"/>
    <p:sldId id="301" r:id="rId22"/>
    <p:sldId id="307" r:id="rId23"/>
    <p:sldId id="308" r:id="rId24"/>
    <p:sldId id="317" r:id="rId25"/>
    <p:sldId id="310" r:id="rId26"/>
    <p:sldId id="311" r:id="rId27"/>
    <p:sldId id="313" r:id="rId28"/>
    <p:sldId id="288" r:id="rId29"/>
    <p:sldId id="277" r:id="rId3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28A8DDE-E9AB-47D9-952C-E1F2D0341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6BFC3-6B79-4606-AC4D-044F93694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A1D1BB-6BA7-4686-8F41-FDDBEC7B86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8A6531-5FCE-49AA-BC06-8CC55038DD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EFAC79-A838-463D-816E-D3C5AC351F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73C933-9ECF-4C26-9D5B-C25A6F36A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35232-E065-4071-8E5C-A2FBFC1296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5EF9C-7B67-4A66-BC10-0E74AC1A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810ED7-6384-4538-B2CB-66D29BFDD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F1BA9-2D3F-4166-8B01-7634997A5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C8D7EF2-AC59-47CD-AAA4-E08E7B84B2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5AA133B-71C2-43F4-AB4F-349EC2978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ogstash.net/docs/1.2.2/" TargetMode="External"/><Relationship Id="rId2" Type="http://schemas.openxmlformats.org/officeDocument/2006/relationships/hyperlink" Target="http://www.vmware.com/pdf/esx_lun_securit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highcharts.com/docs/working-with-data" TargetMode="External"/><Relationship Id="rId4" Type="http://schemas.openxmlformats.org/officeDocument/2006/relationships/hyperlink" Target="http://www.mongodb.com/presentations/real-time-integration-between-mongodb-and-sql-database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2743200"/>
            <a:ext cx="7634288" cy="3384550"/>
          </a:xfrm>
        </p:spPr>
        <p:txBody>
          <a:bodyPr>
            <a:normAutofit/>
          </a:bodyPr>
          <a:lstStyle/>
          <a:p>
            <a:pPr marL="342900" lvl="5" indent="-342900">
              <a:buNone/>
            </a:pPr>
            <a:r>
              <a:rPr lang="en-US" altLang="zh-CN" sz="4000" dirty="0" smtClean="0">
                <a:latin typeface="Calibri" pitchFamily="34" charset="0"/>
                <a:ea typeface="宋体" charset="-122"/>
                <a:cs typeface="Calibri" pitchFamily="34" charset="0"/>
              </a:rPr>
              <a:t>			</a:t>
            </a:r>
            <a:endParaRPr lang="en-US" altLang="zh-CN" sz="3200" dirty="0" smtClean="0">
              <a:latin typeface="Calibri" pitchFamily="34" charset="0"/>
              <a:ea typeface="宋体" charset="-122"/>
              <a:cs typeface="Calibri" pitchFamily="34" charset="0"/>
            </a:endParaRPr>
          </a:p>
          <a:p>
            <a:pPr marL="342900" lvl="5" indent="-342900">
              <a:buFont typeface="Wingdings" panose="05000000000000000000" pitchFamily="2" charset="2"/>
              <a:buChar char="§"/>
            </a:pPr>
            <a:r>
              <a:rPr lang="en-US" altLang="zh-CN" sz="2400" dirty="0" err="1" smtClean="0">
                <a:latin typeface="Calibri" pitchFamily="34" charset="0"/>
                <a:ea typeface="宋体" charset="-122"/>
                <a:cs typeface="Calibri" pitchFamily="34" charset="0"/>
              </a:rPr>
              <a:t>Ameya</a:t>
            </a:r>
            <a:r>
              <a:rPr lang="en-US" altLang="zh-CN" sz="2400" dirty="0" smtClean="0">
                <a:latin typeface="Calibri" pitchFamily="34" charset="0"/>
                <a:ea typeface="宋体" charset="-122"/>
                <a:cs typeface="Calibri" pitchFamily="34" charset="0"/>
              </a:rPr>
              <a:t> </a:t>
            </a:r>
            <a:r>
              <a:rPr lang="en-US" altLang="zh-CN" sz="2400" dirty="0" err="1" smtClean="0">
                <a:latin typeface="Calibri" pitchFamily="34" charset="0"/>
                <a:ea typeface="宋体" charset="-122"/>
                <a:cs typeface="Calibri" pitchFamily="34" charset="0"/>
              </a:rPr>
              <a:t>Patil</a:t>
            </a:r>
            <a:endParaRPr lang="en-US" altLang="zh-CN" sz="2400" dirty="0" smtClean="0">
              <a:latin typeface="Calibri" pitchFamily="34" charset="0"/>
              <a:ea typeface="宋体" charset="-122"/>
              <a:cs typeface="Calibri" pitchFamily="34" charset="0"/>
            </a:endParaRPr>
          </a:p>
          <a:p>
            <a:pPr marL="342900" lvl="5" indent="-342900">
              <a:buFont typeface="Wingdings" panose="05000000000000000000" pitchFamily="2" charset="2"/>
              <a:buChar char="§"/>
            </a:pPr>
            <a:r>
              <a:rPr lang="en-US" altLang="zh-CN" sz="2400" dirty="0" err="1" smtClean="0">
                <a:latin typeface="Calibri" pitchFamily="34" charset="0"/>
                <a:ea typeface="宋体" charset="-122"/>
                <a:cs typeface="Calibri" pitchFamily="34" charset="0"/>
              </a:rPr>
              <a:t>Harishwar</a:t>
            </a:r>
            <a:r>
              <a:rPr lang="en-US" altLang="zh-CN" sz="2400" dirty="0" smtClean="0">
                <a:latin typeface="Calibri" pitchFamily="34" charset="0"/>
                <a:ea typeface="宋体" charset="-122"/>
                <a:cs typeface="Calibri" pitchFamily="34" charset="0"/>
              </a:rPr>
              <a:t> Reddy </a:t>
            </a:r>
            <a:endParaRPr lang="en-US" altLang="zh-CN" sz="2400" dirty="0" smtClean="0">
              <a:latin typeface="Calibri" pitchFamily="34" charset="0"/>
              <a:ea typeface="宋体" charset="-122"/>
              <a:cs typeface="Calibri" pitchFamily="34" charset="0"/>
            </a:endParaRPr>
          </a:p>
          <a:p>
            <a:pPr marL="342900" lvl="5" indent="-342900">
              <a:buFont typeface="Wingdings" panose="05000000000000000000" pitchFamily="2" charset="2"/>
              <a:buChar char="§"/>
            </a:pPr>
            <a:r>
              <a:rPr lang="en-US" sz="2400" dirty="0" err="1" smtClean="0"/>
              <a:t>Manjunath</a:t>
            </a:r>
            <a:r>
              <a:rPr lang="en-US" sz="2400" dirty="0" smtClean="0"/>
              <a:t> </a:t>
            </a:r>
            <a:r>
              <a:rPr lang="en-US" sz="2400" dirty="0" err="1" smtClean="0"/>
              <a:t>Shivanna</a:t>
            </a:r>
            <a:endParaRPr lang="en-US" sz="2400" dirty="0" smtClean="0"/>
          </a:p>
          <a:p>
            <a:pPr marL="342900" lvl="5" indent="-342900">
              <a:buFont typeface="Wingdings" panose="05000000000000000000" pitchFamily="2" charset="2"/>
              <a:buChar char="§"/>
            </a:pPr>
            <a:r>
              <a:rPr lang="en-US" altLang="zh-CN" sz="2400" dirty="0" smtClean="0">
                <a:latin typeface="Calibri" pitchFamily="34" charset="0"/>
                <a:ea typeface="宋体" charset="-122"/>
                <a:cs typeface="Calibri" pitchFamily="34" charset="0"/>
              </a:rPr>
              <a:t>Rohan </a:t>
            </a:r>
            <a:r>
              <a:rPr lang="en-US" altLang="zh-CN" sz="2400" dirty="0" err="1" smtClean="0">
                <a:latin typeface="Calibri" pitchFamily="34" charset="0"/>
                <a:ea typeface="宋体" charset="-122"/>
                <a:cs typeface="Calibri" pitchFamily="34" charset="0"/>
              </a:rPr>
              <a:t>Pednekar</a:t>
            </a:r>
            <a:endParaRPr lang="en-US" altLang="zh-CN" sz="2400" dirty="0" smtClean="0">
              <a:latin typeface="Calibri" pitchFamily="34" charset="0"/>
              <a:ea typeface="宋体" charset="-122"/>
              <a:cs typeface="Calibri" pitchFamily="34" charset="0"/>
            </a:endParaRPr>
          </a:p>
          <a:p>
            <a:pPr marL="342900" lvl="5" indent="-342900">
              <a:buFont typeface="Wingdings" panose="05000000000000000000" pitchFamily="2" charset="2"/>
              <a:buChar char="§"/>
            </a:pPr>
            <a:r>
              <a:rPr lang="en-US" altLang="zh-CN" sz="2400" dirty="0" err="1" smtClean="0">
                <a:latin typeface="Calibri" pitchFamily="34" charset="0"/>
                <a:ea typeface="宋体" charset="-122"/>
                <a:cs typeface="Calibri" pitchFamily="34" charset="0"/>
              </a:rPr>
              <a:t>Shriyansh</a:t>
            </a:r>
            <a:r>
              <a:rPr lang="en-US" altLang="zh-CN" sz="2400" dirty="0" smtClean="0">
                <a:latin typeface="Calibri" pitchFamily="34" charset="0"/>
                <a:ea typeface="宋体" charset="-122"/>
                <a:cs typeface="Calibri" pitchFamily="34" charset="0"/>
              </a:rPr>
              <a:t> Jain</a:t>
            </a:r>
            <a:endParaRPr lang="en-US" altLang="zh-CN" sz="2400" dirty="0" smtClean="0">
              <a:latin typeface="Calibri" pitchFamily="34" charset="0"/>
              <a:ea typeface="宋体" charset="-122"/>
              <a:cs typeface="Calibri" pitchFamily="34" charset="0"/>
            </a:endParaRPr>
          </a:p>
        </p:txBody>
      </p:sp>
      <p:sp>
        <p:nvSpPr>
          <p:cNvPr id="5122" name="标题 5"/>
          <p:cNvSpPr>
            <a:spLocks noGrp="1"/>
          </p:cNvSpPr>
          <p:nvPr>
            <p:ph type="title"/>
          </p:nvPr>
        </p:nvSpPr>
        <p:spPr>
          <a:xfrm>
            <a:off x="609704" y="609674"/>
            <a:ext cx="7634287" cy="198114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4000" i="1" dirty="0" smtClean="0">
                <a:ea typeface="宋体" charset="-122"/>
                <a:cs typeface="Calibri" pitchFamily="34" charset="0"/>
              </a:rPr>
              <a:t>CMPE 283</a:t>
            </a:r>
            <a:br>
              <a:rPr lang="en-US" altLang="zh-CN" sz="4000" i="1" dirty="0" smtClean="0">
                <a:ea typeface="宋体" charset="-122"/>
                <a:cs typeface="Calibri" pitchFamily="34" charset="0"/>
              </a:rPr>
            </a:br>
            <a:r>
              <a:rPr lang="en-US" altLang="zh-CN" sz="4000" i="1" dirty="0" smtClean="0">
                <a:ea typeface="宋体" charset="-122"/>
                <a:cs typeface="Calibri" pitchFamily="34" charset="0"/>
              </a:rPr>
              <a:t/>
            </a:r>
            <a:br>
              <a:rPr lang="en-US" altLang="zh-CN" sz="4000" i="1" dirty="0" smtClean="0">
                <a:ea typeface="宋体" charset="-122"/>
                <a:cs typeface="Calibri" pitchFamily="34" charset="0"/>
              </a:rPr>
            </a:br>
            <a:r>
              <a:rPr lang="en-US" altLang="zh-CN" sz="4000" i="1" dirty="0" smtClean="0">
                <a:ea typeface="宋体" charset="-122"/>
                <a:cs typeface="Calibri" pitchFamily="34" charset="0"/>
              </a:rPr>
              <a:t>Large Scale </a:t>
            </a:r>
            <a:r>
              <a:rPr lang="en-US" altLang="zh-CN" sz="4000" i="1" dirty="0" smtClean="0">
                <a:ea typeface="宋体" charset="-122"/>
                <a:cs typeface="Calibri" pitchFamily="34" charset="0"/>
              </a:rPr>
              <a:t>Statistics and Analysis</a:t>
            </a:r>
            <a:endParaRPr lang="zh-CN" altLang="en-US" sz="4000" i="1" dirty="0">
              <a:ea typeface="宋体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19050"/>
            <a:ext cx="7791450" cy="681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Line Charts provided by </a:t>
            </a:r>
            <a:r>
              <a:rPr lang="en-US" dirty="0" err="1" smtClean="0"/>
              <a:t>HighCharts</a:t>
            </a:r>
            <a:r>
              <a:rPr lang="en-US" dirty="0" smtClean="0"/>
              <a:t> </a:t>
            </a:r>
            <a:r>
              <a:rPr lang="en-US" dirty="0" smtClean="0"/>
              <a:t>are used for </a:t>
            </a:r>
            <a:r>
              <a:rPr lang="en-US" dirty="0" smtClean="0"/>
              <a:t>depicting the statistics of VM at certain time intervals.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line chart is represented by a series of </a:t>
            </a:r>
            <a:r>
              <a:rPr lang="en-US" dirty="0" err="1"/>
              <a:t>datapoints</a:t>
            </a:r>
            <a:r>
              <a:rPr lang="en-US" dirty="0"/>
              <a:t> connected with a straight </a:t>
            </a:r>
            <a:r>
              <a:rPr lang="en-US" dirty="0" smtClean="0"/>
              <a:t>line</a:t>
            </a:r>
            <a:r>
              <a:rPr lang="en-US" dirty="0"/>
              <a:t> </a:t>
            </a:r>
            <a:r>
              <a:rPr lang="en-US" dirty="0" smtClean="0"/>
              <a:t>and  </a:t>
            </a:r>
            <a:r>
              <a:rPr lang="en-US" dirty="0"/>
              <a:t>are most often used to visualize data that changes over </a:t>
            </a:r>
            <a:r>
              <a:rPr lang="en-US" dirty="0" smtClean="0"/>
              <a:t>time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Statistics like CPU , Network , Memory , Disk usage and number of threads are displayed.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46" y="2595381"/>
            <a:ext cx="2519391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524000"/>
            <a:ext cx="8324850" cy="44852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Charts for VMs – CPU &amp; Memory Usage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7848600" cy="44196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63428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Charts for VMs – Network &amp; System Heartbeat Usage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1" y="1447800"/>
            <a:ext cx="8553450" cy="4561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3428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Charts for </a:t>
            </a:r>
            <a:r>
              <a:rPr lang="en-US" dirty="0" err="1" smtClean="0"/>
              <a:t>VHosts</a:t>
            </a:r>
            <a:r>
              <a:rPr lang="en-US" dirty="0" smtClean="0"/>
              <a:t> – Network &amp; System </a:t>
            </a:r>
            <a:r>
              <a:rPr lang="en-US" dirty="0" err="1" smtClean="0"/>
              <a:t>HeartBeat</a:t>
            </a:r>
            <a:r>
              <a:rPr lang="en-US" dirty="0" smtClean="0"/>
              <a:t> Usage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713" y="304800"/>
            <a:ext cx="7634287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When the CPU usage increases above 450 its background becomes Red</a:t>
            </a:r>
            <a:endParaRPr lang="en-US" sz="32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758314"/>
            <a:ext cx="6629400" cy="4261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8" y="1481138"/>
            <a:ext cx="8050083" cy="4525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When the Disk usage increases above 750 its background becomes Red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8" y="1481138"/>
            <a:ext cx="8050083" cy="4525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81000"/>
            <a:ext cx="7634287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When the </a:t>
            </a:r>
            <a:r>
              <a:rPr lang="en-US" sz="3200" dirty="0" err="1" smtClean="0"/>
              <a:t>HeartBeat</a:t>
            </a:r>
            <a:r>
              <a:rPr lang="en-US" sz="3200" dirty="0" smtClean="0"/>
              <a:t> rate increases above 600 its background becomes Red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8" y="1481138"/>
            <a:ext cx="8050083" cy="4525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When the </a:t>
            </a:r>
            <a:r>
              <a:rPr lang="en-US" sz="3200" dirty="0" smtClean="0"/>
              <a:t>Network usage </a:t>
            </a:r>
            <a:r>
              <a:rPr lang="en-US" sz="3200" dirty="0"/>
              <a:t>increases above 750 its background becomes 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untal\Desktop\InfoCollector_Screensho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24000"/>
            <a:ext cx="6629400" cy="452596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InfoCollector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506" y="2819416"/>
            <a:ext cx="7772304" cy="1523960"/>
          </a:xfrm>
        </p:spPr>
        <p:txBody>
          <a:bodyPr>
            <a:normAutofit/>
          </a:bodyPr>
          <a:lstStyle/>
          <a:p>
            <a:pPr marL="342900" lvl="5" indent="-342900" algn="ctr">
              <a:buNone/>
            </a:pPr>
            <a:r>
              <a:rPr lang="en-US" altLang="zh-CN" sz="2800" dirty="0" smtClean="0">
                <a:latin typeface="Calibri" pitchFamily="34" charset="0"/>
                <a:ea typeface="宋体" charset="-122"/>
                <a:cs typeface="Calibri" pitchFamily="34" charset="0"/>
              </a:rPr>
              <a:t>Large scale statistics gathering </a:t>
            </a:r>
            <a:r>
              <a:rPr lang="en-US" altLang="zh-CN" sz="2800" dirty="0" smtClean="0">
                <a:latin typeface="Calibri" pitchFamily="34" charset="0"/>
                <a:ea typeface="宋体" charset="-122"/>
                <a:cs typeface="Calibri" pitchFamily="34" charset="0"/>
              </a:rPr>
              <a:t>and analysis tool </a:t>
            </a:r>
            <a:r>
              <a:rPr lang="en-US" altLang="zh-CN" sz="2800" dirty="0" smtClean="0">
                <a:latin typeface="Calibri" pitchFamily="34" charset="0"/>
                <a:ea typeface="宋体" charset="-122"/>
                <a:cs typeface="Calibri" pitchFamily="34" charset="0"/>
              </a:rPr>
              <a:t>in scalable </a:t>
            </a:r>
            <a:r>
              <a:rPr lang="en-US" altLang="zh-CN" sz="2800" dirty="0" smtClean="0">
                <a:latin typeface="Calibri" pitchFamily="34" charset="0"/>
                <a:ea typeface="宋体" charset="-122"/>
                <a:cs typeface="Calibri" pitchFamily="34" charset="0"/>
              </a:rPr>
              <a:t>virtualized environments</a:t>
            </a:r>
            <a:endParaRPr lang="en-US" altLang="zh-CN" sz="2800" dirty="0" smtClean="0">
              <a:latin typeface="Calibri" pitchFamily="34" charset="0"/>
              <a:ea typeface="宋体" charset="-122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00" y="762070"/>
            <a:ext cx="7634287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i="1" dirty="0" smtClean="0">
                <a:latin typeface="Calibri" pitchFamily="34" charset="0"/>
                <a:ea typeface="宋体" charset="-122"/>
                <a:cs typeface="Calibri" pitchFamily="34" charset="0"/>
              </a:rPr>
              <a:t>Goal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610599" cy="6647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Test Case for </a:t>
            </a:r>
          </a:p>
          <a:p>
            <a:r>
              <a:rPr lang="en-US" dirty="0" smtClean="0"/>
              <a:t>Connectivity to vHost and </a:t>
            </a:r>
            <a:r>
              <a:rPr lang="en-US" dirty="0" err="1" smtClean="0"/>
              <a:t>vCenter</a:t>
            </a:r>
            <a:endParaRPr lang="en-US" dirty="0" smtClean="0"/>
          </a:p>
          <a:p>
            <a:r>
              <a:rPr lang="en-US" dirty="0" smtClean="0"/>
              <a:t>VM is alive or not.</a:t>
            </a:r>
          </a:p>
          <a:p>
            <a:r>
              <a:rPr lang="en-US" dirty="0" smtClean="0"/>
              <a:t>Examine the health of the VMs.</a:t>
            </a:r>
          </a:p>
          <a:p>
            <a:r>
              <a:rPr lang="en-US" dirty="0" smtClean="0"/>
              <a:t>System Stress testing using </a:t>
            </a:r>
            <a:r>
              <a:rPr lang="en-US" dirty="0" err="1" smtClean="0"/>
              <a:t>JMeter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untal\Desktop\CMPE283_PPT\TestCase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4582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untal\Desktop\CMPE283_PPT\TestCasesSuc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304800"/>
            <a:ext cx="8248650" cy="5821363"/>
          </a:xfrm>
        </p:spPr>
        <p:txBody>
          <a:bodyPr/>
          <a:lstStyle/>
          <a:p>
            <a:r>
              <a:rPr lang="en-US" dirty="0" err="1" smtClean="0"/>
              <a:t>JMeter</a:t>
            </a:r>
            <a:r>
              <a:rPr lang="en-US" dirty="0" smtClean="0"/>
              <a:t> Graph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990600"/>
            <a:ext cx="73914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98" y="1600248"/>
            <a:ext cx="7634287" cy="4525963"/>
          </a:xfrm>
        </p:spPr>
        <p:txBody>
          <a:bodyPr/>
          <a:lstStyle/>
          <a:p>
            <a:r>
              <a:rPr lang="en-US" dirty="0" smtClean="0"/>
              <a:t>Dual Core Hosts was unable to Handle many threads for data collection.</a:t>
            </a:r>
          </a:p>
          <a:p>
            <a:r>
              <a:rPr lang="en-US" dirty="0" smtClean="0"/>
              <a:t>Choosing key metrics from wide range available performance metrics  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92" y="1600248"/>
            <a:ext cx="7634287" cy="4525963"/>
          </a:xfrm>
        </p:spPr>
        <p:txBody>
          <a:bodyPr/>
          <a:lstStyle/>
          <a:p>
            <a:r>
              <a:rPr lang="en-US" dirty="0" smtClean="0"/>
              <a:t>Load was distributed between two machines to handle data collection.</a:t>
            </a:r>
          </a:p>
          <a:p>
            <a:r>
              <a:rPr lang="en-US" dirty="0" smtClean="0"/>
              <a:t>Identified CPU, memory, network, disk and system heartbeat as key metrics.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08" y="1905040"/>
            <a:ext cx="8229600" cy="3471631"/>
          </a:xfrm>
        </p:spPr>
        <p:txBody>
          <a:bodyPr>
            <a:normAutofit/>
          </a:bodyPr>
          <a:lstStyle/>
          <a:p>
            <a:r>
              <a:rPr lang="en-US" dirty="0" smtClean="0"/>
              <a:t>The Hourly and Daily rollups metrics of the </a:t>
            </a:r>
            <a:r>
              <a:rPr lang="en-US" dirty="0" err="1" smtClean="0"/>
              <a:t>Vhosts</a:t>
            </a:r>
            <a:r>
              <a:rPr lang="en-US" dirty="0" smtClean="0"/>
              <a:t> and VM’s provide a way to constantly perform performance monitoring and based on the threshold values, load-balancing can be implemented to improve the performance.</a:t>
            </a:r>
            <a:endParaRPr lang="en-US" dirty="0"/>
          </a:p>
          <a:p>
            <a:r>
              <a:rPr lang="en-US" dirty="0" smtClean="0"/>
              <a:t>The graphical visualization provides an easy UI for centralized monitoring and maintenance.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34287" cy="452596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://www.vmware.com/pdf/esx_lun_security.pdf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logstash.net/docs/1.2.2/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http://www.mongodb.com/presentations/real-time-integration-between-mongodb-and-sql-databases</a:t>
            </a:r>
            <a:endParaRPr lang="en-US" dirty="0"/>
          </a:p>
          <a:p>
            <a:r>
              <a:rPr lang="en-US" dirty="0">
                <a:hlinkClick r:id="rId5"/>
              </a:rPr>
              <a:t>http://www.highcharts.com/docs/working-with-data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09704" y="1524050"/>
            <a:ext cx="729924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8800" b="1" i="1" dirty="0">
                <a:solidFill>
                  <a:schemeClr val="tx2"/>
                </a:solidFill>
                <a:ea typeface="微软雅黑" charset="-122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08" y="2362228"/>
            <a:ext cx="8229600" cy="3276515"/>
          </a:xfrm>
        </p:spPr>
        <p:txBody>
          <a:bodyPr/>
          <a:lstStyle/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Experiment  with the virtualized environment by  managing , monitoring and testing virtual </a:t>
            </a:r>
            <a:r>
              <a:rPr lang="en-US" dirty="0" smtClean="0"/>
              <a:t>machines.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Collecting Logs from the various Virtual machines and analyzing them.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Visualize </a:t>
            </a:r>
            <a:r>
              <a:rPr lang="en-US" dirty="0" smtClean="0"/>
              <a:t>data using </a:t>
            </a:r>
            <a:r>
              <a:rPr lang="en-US" dirty="0" smtClean="0"/>
              <a:t>tools like </a:t>
            </a:r>
            <a:r>
              <a:rPr lang="en-US" dirty="0" err="1"/>
              <a:t>H</a:t>
            </a:r>
            <a:r>
              <a:rPr lang="en-US" dirty="0" err="1" smtClean="0"/>
              <a:t>ighcharts</a:t>
            </a:r>
            <a:r>
              <a:rPr lang="en-US" dirty="0" smtClean="0"/>
              <a:t> and display it accordingly.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2257" y="786132"/>
            <a:ext cx="8229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宋体" charset="-122"/>
                <a:cs typeface="Calibri" pitchFamily="34" charset="0"/>
              </a:rPr>
              <a:t>Focus - Monitoring </a:t>
            </a:r>
            <a:r>
              <a:rPr lang="en-US" altLang="zh-CN" sz="4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宋体" charset="-122"/>
                <a:cs typeface="Calibri" pitchFamily="34" charset="0"/>
              </a:rPr>
              <a:t>vHosts</a:t>
            </a:r>
            <a:r>
              <a:rPr lang="en-US" altLang="zh-CN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宋体" charset="-122"/>
                <a:cs typeface="Calibri" pitchFamily="34" charset="0"/>
              </a:rPr>
              <a:t>’ and Virtual Machines’ Performance.</a:t>
            </a:r>
            <a:endParaRPr lang="en-US" sz="4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100" y="2332037"/>
            <a:ext cx="7634287" cy="4525963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Shell script captures VM statistics continuously.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It provides </a:t>
            </a:r>
            <a:r>
              <a:rPr lang="en-US" dirty="0" smtClean="0"/>
              <a:t>metrics such as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308" y="83826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Capturing VM Statistics.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741588"/>
              </p:ext>
            </p:extLst>
          </p:nvPr>
        </p:nvGraphicFramePr>
        <p:xfrm>
          <a:off x="1676476" y="3429000"/>
          <a:ext cx="2819326" cy="212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95366"/>
                <a:gridCol w="1523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0" dirty="0" smtClean="0"/>
                        <a:t> MHz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1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 Percent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1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124 Kbps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1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 Kbps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1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Threads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1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6"/>
          <p:cNvSpPr>
            <a:spLocks noGrp="1"/>
          </p:cNvSpPr>
          <p:nvPr>
            <p:ph idx="4294967295"/>
          </p:nvPr>
        </p:nvSpPr>
        <p:spPr>
          <a:xfrm>
            <a:off x="478695" y="1524050"/>
            <a:ext cx="7634288" cy="4414747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Calibri" panose="020F0502020204030204" pitchFamily="34" charset="0"/>
                <a:cs typeface="Calibri" pitchFamily="34" charset="0"/>
              </a:rPr>
              <a:t>The Statistics collected are written into a log file and this log file is fed into </a:t>
            </a:r>
            <a:r>
              <a:rPr lang="en-US" dirty="0" err="1" smtClean="0">
                <a:latin typeface="Calibri" panose="020F0502020204030204" pitchFamily="34" charset="0"/>
                <a:cs typeface="Calibri" pitchFamily="34" charset="0"/>
              </a:rPr>
              <a:t>Logstash</a:t>
            </a:r>
            <a:r>
              <a:rPr lang="en-US" dirty="0" smtClean="0">
                <a:latin typeface="Calibri" panose="020F0502020204030204" pitchFamily="34" charset="0"/>
                <a:cs typeface="Calibri" pitchFamily="34" charset="0"/>
              </a:rPr>
              <a:t>.</a:t>
            </a:r>
          </a:p>
          <a:p>
            <a:pPr marL="114300" indent="0">
              <a:buNone/>
            </a:pPr>
            <a:endParaRPr lang="en-US" b="1" dirty="0" smtClean="0">
              <a:latin typeface="Calibri" panose="020F0502020204030204" pitchFamily="34" charset="0"/>
              <a:cs typeface="Calibri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>
              <a:latin typeface="Calibri" panose="020F0502020204030204" pitchFamily="34" charset="0"/>
              <a:cs typeface="Calibri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  <a:cs typeface="Calibri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>
              <a:latin typeface="Calibri" panose="020F0502020204030204" pitchFamily="34" charset="0"/>
              <a:cs typeface="Calibri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Calibri" panose="020F0502020204030204" pitchFamily="34" charset="0"/>
                <a:cs typeface="Calibri" pitchFamily="34" charset="0"/>
              </a:rPr>
              <a:t>Logstash</a:t>
            </a:r>
            <a:r>
              <a:rPr lang="en-US" dirty="0" smtClean="0">
                <a:latin typeface="Calibri" panose="020F0502020204030204" pitchFamily="34" charset="0"/>
                <a:cs typeface="Calibri" pitchFamily="34" charset="0"/>
              </a:rPr>
              <a:t> keeps altering this log file for updates from bash file.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Calibri" panose="020F0502020204030204" pitchFamily="34" charset="0"/>
                <a:cs typeface="Calibri" pitchFamily="34" charset="0"/>
              </a:rPr>
              <a:t>Logstash</a:t>
            </a:r>
            <a:r>
              <a:rPr lang="en-US" dirty="0" smtClean="0">
                <a:latin typeface="Calibri" panose="020F0502020204030204" pitchFamily="34" charset="0"/>
                <a:cs typeface="Calibri" pitchFamily="34" charset="0"/>
              </a:rPr>
              <a:t> pushes the log automatically into </a:t>
            </a:r>
            <a:r>
              <a:rPr lang="en-US" dirty="0" err="1" smtClean="0">
                <a:latin typeface="Calibri" panose="020F0502020204030204" pitchFamily="34" charset="0"/>
                <a:cs typeface="Calibri" pitchFamily="34" charset="0"/>
              </a:rPr>
              <a:t>MongoDB</a:t>
            </a:r>
            <a:r>
              <a:rPr lang="en-US" dirty="0" smtClean="0">
                <a:latin typeface="Calibri" panose="020F0502020204030204" pitchFamily="34" charset="0"/>
                <a:cs typeface="Calibri" pitchFamily="34" charset="0"/>
              </a:rPr>
              <a:t> continuously.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308" y="457278"/>
            <a:ext cx="8381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VM Statistics Log File Processing</a:t>
            </a:r>
            <a:endParaRPr lang="en-US" sz="40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2" y="2667020"/>
            <a:ext cx="1147755" cy="1809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64" y="3262326"/>
            <a:ext cx="2162175" cy="61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902" y="2133634"/>
            <a:ext cx="7238810" cy="220974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Supervisor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Info Collector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Analysis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Visualization Application.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00" y="685872"/>
            <a:ext cx="7634287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Main Components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Collection</a:t>
            </a:r>
          </a:p>
          <a:p>
            <a:pPr marL="109728" indent="0">
              <a:buNone/>
            </a:pPr>
            <a:r>
              <a:rPr lang="en-US" dirty="0" smtClean="0"/>
              <a:t>        </a:t>
            </a:r>
            <a:r>
              <a:rPr lang="en-US" dirty="0" smtClean="0"/>
              <a:t>-</a:t>
            </a:r>
            <a:r>
              <a:rPr lang="en-US" dirty="0" err="1" smtClean="0"/>
              <a:t>InfoCollectors</a:t>
            </a:r>
            <a:r>
              <a:rPr lang="en-US" dirty="0" smtClean="0"/>
              <a:t> (java application/shell script)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Parsers in java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Visualization </a:t>
            </a:r>
            <a:r>
              <a:rPr lang="en-US" dirty="0" smtClean="0"/>
              <a:t>Tools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smtClean="0"/>
              <a:t>    -</a:t>
            </a:r>
            <a:r>
              <a:rPr lang="en-US" dirty="0" smtClean="0"/>
              <a:t>High Charts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-</a:t>
            </a:r>
            <a:r>
              <a:rPr lang="en-US" dirty="0" err="1" smtClean="0"/>
              <a:t>Logstash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MongoDB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MySQL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17" y="274638"/>
            <a:ext cx="8934334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 smtClean="0">
                <a:latin typeface="Calibri" pitchFamily="34" charset="0"/>
                <a:cs typeface="Calibri" pitchFamily="34" charset="0"/>
              </a:rPr>
              <a:t>TOOLS &amp; TECHNOLOGY</a:t>
            </a:r>
            <a:endParaRPr lang="en-US" sz="4000" i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100" y="304882"/>
            <a:ext cx="7634287" cy="914376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 smtClean="0">
                <a:latin typeface="Calibri" pitchFamily="34" charset="0"/>
                <a:cs typeface="Calibri" pitchFamily="34" charset="0"/>
              </a:rPr>
              <a:t>Architecture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0" y="1219259"/>
            <a:ext cx="7906805" cy="4952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MOngoDB</a:t>
            </a:r>
            <a:r>
              <a:rPr lang="en-US" dirty="0" smtClean="0"/>
              <a:t> is a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smtClean="0"/>
              <a:t>Database for storing logs and Metrics.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MongoDB</a:t>
            </a:r>
            <a:r>
              <a:rPr lang="en-US" dirty="0" smtClean="0"/>
              <a:t> is installed on one VM which is centralized and it collects statistics of every VM continuously.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The Bash script collects the data and pushes it into the </a:t>
            </a:r>
            <a:r>
              <a:rPr lang="en-US" dirty="0" err="1" smtClean="0"/>
              <a:t>MongoDB</a:t>
            </a:r>
            <a:r>
              <a:rPr lang="en-US" dirty="0" smtClean="0"/>
              <a:t> table. From here the data is loaded into the MySQL DB every 5 seconds.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Hourly slices of the statistical data is collected and so is dai</a:t>
            </a:r>
            <a:r>
              <a:rPr lang="en-US" dirty="0" smtClean="0"/>
              <a:t>ly rollup of the data done.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These slices of data is used to visualize it using the </a:t>
            </a:r>
            <a:r>
              <a:rPr lang="en-US" dirty="0" err="1" smtClean="0"/>
              <a:t>highcharts</a:t>
            </a:r>
            <a:r>
              <a:rPr lang="en-US" dirty="0" smtClean="0"/>
              <a:t> tool.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Execution Flow of the Program.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747</TotalTime>
  <Pages>0</Pages>
  <Words>549</Words>
  <Characters>0</Characters>
  <Application>Microsoft Office PowerPoint</Application>
  <DocSecurity>0</DocSecurity>
  <PresentationFormat>On-screen Show (4:3)</PresentationFormat>
  <Lines>0</Lines>
  <Paragraphs>91</Paragraphs>
  <Slides>29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CMPE 283  Large Scale Statistics and Analysis</vt:lpstr>
      <vt:lpstr>Goal</vt:lpstr>
      <vt:lpstr>PowerPoint Presentation</vt:lpstr>
      <vt:lpstr>Capturing VM Statistics.</vt:lpstr>
      <vt:lpstr>PowerPoint Presentation</vt:lpstr>
      <vt:lpstr>Main Components</vt:lpstr>
      <vt:lpstr>TOOLS &amp; TECHNOLOGY</vt:lpstr>
      <vt:lpstr>Architecture</vt:lpstr>
      <vt:lpstr>Execution Flow of the Program.</vt:lpstr>
      <vt:lpstr>PowerPoint Presentation</vt:lpstr>
      <vt:lpstr>Graphs</vt:lpstr>
      <vt:lpstr>Charts for VMs – CPU &amp; Memory Usage</vt:lpstr>
      <vt:lpstr>Charts for VMs – Network &amp; System Heartbeat Usage</vt:lpstr>
      <vt:lpstr>Charts for VHosts – Network &amp; System HeartBeat Usage</vt:lpstr>
      <vt:lpstr>When the CPU usage increases above 450 its background becomes Red</vt:lpstr>
      <vt:lpstr>When the Disk usage increases above 750 its background becomes Red</vt:lpstr>
      <vt:lpstr>When the HeartBeat rate increases above 600 its background becomes Red</vt:lpstr>
      <vt:lpstr>When the Network usage increases above 750 its background becomes Red</vt:lpstr>
      <vt:lpstr>InfoCollector</vt:lpstr>
      <vt:lpstr>PowerPoint Presentation</vt:lpstr>
      <vt:lpstr>Test Cases</vt:lpstr>
      <vt:lpstr>PowerPoint Presentation</vt:lpstr>
      <vt:lpstr>PowerPoint Presentation</vt:lpstr>
      <vt:lpstr>PowerPoint Presentation</vt:lpstr>
      <vt:lpstr>Challenges</vt:lpstr>
      <vt:lpstr>Solution</vt:lpstr>
      <vt:lpstr>CONCLUSION   </vt:lpstr>
      <vt:lpstr>References</vt:lpstr>
      <vt:lpstr>PowerPoint Presentation</vt:lpstr>
    </vt:vector>
  </TitlesOfParts>
  <Company>HillsOrient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Geetesh Bajaj</dc:creator>
  <cp:lastModifiedBy>AMEYA PATIL</cp:lastModifiedBy>
  <cp:revision>220</cp:revision>
  <cp:lastPrinted>1899-12-30T00:00:00Z</cp:lastPrinted>
  <dcterms:created xsi:type="dcterms:W3CDTF">2001-08-06T05:40:35Z</dcterms:created>
  <dcterms:modified xsi:type="dcterms:W3CDTF">2013-12-03T00:57:56Z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1033-8.1.0.3018</vt:lpwstr>
  </property>
</Properties>
</file>