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a893b333cc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a893b333cc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Kafka - Kafka is a distributed event store and stream processing platform.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Spark is used for large scale data processing and provides an interface for programming clusters with </a:t>
            </a:r>
            <a:r>
              <a:rPr lang="en"/>
              <a:t>data</a:t>
            </a:r>
            <a:r>
              <a:rPr lang="en"/>
              <a:t> </a:t>
            </a:r>
            <a:r>
              <a:rPr lang="en"/>
              <a:t>parallelism</a:t>
            </a:r>
            <a:r>
              <a:rPr lang="en"/>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a893b333cc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a893b333cc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a893b333cc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a893b333cc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a89a3eda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a89a3eda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a893b333cc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a893b333cc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a89a3eda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a89a3eda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a893b333cc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a893b333cc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a8b74b710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a8b74b710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a893b333cc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a893b333cc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a893b333cc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a893b333cc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893b333cc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893b333cc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a89a3eda2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a89a3eda2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a89a3eda2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a89a3eda2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a89a3eda2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a89a3eda2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893b333cc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893b333cc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893b333cc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a893b333cc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893b333cc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a893b333cc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893b333cc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a893b333cc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a893b333cc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a893b333cc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a893b333cc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a893b333cc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893b333cc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a893b333cc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hyperlink" Target="http://drive.google.com/file/d/1lSgzgVTXhGhf2W4r6sKMF2WrzhyhYeV6/view"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millionsongdataset.com/" TargetMode="External"/><Relationship Id="rId4" Type="http://schemas.openxmlformats.org/officeDocument/2006/relationships/hyperlink" Target="https://github.com/viirya/eventsim.git" TargetMode="External"/><Relationship Id="rId5" Type="http://schemas.openxmlformats.org/officeDocument/2006/relationships/hyperlink" Target="https://github.com/hashicorp/terraform.git" TargetMode="External"/><Relationship Id="rId6" Type="http://schemas.openxmlformats.org/officeDocument/2006/relationships/hyperlink" Target="https://lookerstudio.google.com/reporting/8f3be2eb-157b-45c5-b86b-fe1a762008d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ENGINEERING-2</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Presented by:-</a:t>
            </a:r>
            <a:endParaRPr/>
          </a:p>
          <a:p>
            <a:pPr indent="0" lvl="0" marL="0" rtl="0" algn="l">
              <a:spcBef>
                <a:spcPts val="0"/>
              </a:spcBef>
              <a:spcAft>
                <a:spcPts val="0"/>
              </a:spcAft>
              <a:buNone/>
            </a:pPr>
            <a:r>
              <a:rPr lang="en"/>
              <a:t>Eshitha Dhanaraj (11036071)</a:t>
            </a:r>
            <a:endParaRPr/>
          </a:p>
          <a:p>
            <a:pPr indent="0" lvl="0" marL="0" rtl="0" algn="l">
              <a:spcBef>
                <a:spcPts val="0"/>
              </a:spcBef>
              <a:spcAft>
                <a:spcPts val="0"/>
              </a:spcAft>
              <a:buNone/>
            </a:pPr>
            <a:r>
              <a:rPr lang="en"/>
              <a:t>Paramesh Anil (11028138)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22"/>
          <p:cNvPicPr preferRelativeResize="0"/>
          <p:nvPr/>
        </p:nvPicPr>
        <p:blipFill rotWithShape="1">
          <a:blip r:embed="rId3">
            <a:alphaModFix/>
          </a:blip>
          <a:srcRect b="24816" l="21237" r="21779" t="26274"/>
          <a:stretch/>
        </p:blipFill>
        <p:spPr>
          <a:xfrm>
            <a:off x="1303800" y="344300"/>
            <a:ext cx="7240877" cy="4452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3"/>
          <p:cNvSpPr txBox="1"/>
          <p:nvPr>
            <p:ph type="title"/>
          </p:nvPr>
        </p:nvSpPr>
        <p:spPr>
          <a:xfrm>
            <a:off x="1388625" y="886800"/>
            <a:ext cx="6366900" cy="19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500"/>
              <a:t>PROJECT DEMO</a:t>
            </a:r>
            <a:endParaRPr sz="4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24"/>
          <p:cNvPicPr preferRelativeResize="0"/>
          <p:nvPr/>
        </p:nvPicPr>
        <p:blipFill>
          <a:blip r:embed="rId3">
            <a:alphaModFix/>
          </a:blip>
          <a:stretch>
            <a:fillRect/>
          </a:stretch>
        </p:blipFill>
        <p:spPr>
          <a:xfrm>
            <a:off x="0" y="0"/>
            <a:ext cx="9144000" cy="4838701"/>
          </a:xfrm>
          <a:prstGeom prst="rect">
            <a:avLst/>
          </a:prstGeom>
          <a:noFill/>
          <a:ln>
            <a:noFill/>
          </a:ln>
        </p:spPr>
      </p:pic>
      <p:pic>
        <p:nvPicPr>
          <p:cNvPr id="338" name="Google Shape;338;p24" title="dataeng2 - Made with Clipchamp.mp4">
            <a:hlinkClick r:id="rId4"/>
          </p:cNvPr>
          <p:cNvPicPr preferRelativeResize="0"/>
          <p:nvPr/>
        </p:nvPicPr>
        <p:blipFill>
          <a:blip r:embed="rId5">
            <a:alphaModFix/>
          </a:blip>
          <a:stretch>
            <a:fillRect/>
          </a:stretch>
        </p:blipFill>
        <p:spPr>
          <a:xfrm>
            <a:off x="925475" y="1376525"/>
            <a:ext cx="5850000" cy="2567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5"/>
          <p:cNvSpPr txBox="1"/>
          <p:nvPr>
            <p:ph type="title"/>
          </p:nvPr>
        </p:nvSpPr>
        <p:spPr>
          <a:xfrm>
            <a:off x="1388625" y="772725"/>
            <a:ext cx="6366900" cy="203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500"/>
              <a:t>Business Questions</a:t>
            </a:r>
            <a:endParaRPr sz="4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6"/>
          <p:cNvSpPr txBox="1"/>
          <p:nvPr>
            <p:ph type="title"/>
          </p:nvPr>
        </p:nvSpPr>
        <p:spPr>
          <a:xfrm>
            <a:off x="1303800" y="598575"/>
            <a:ext cx="7030500" cy="74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QUESTIONS</a:t>
            </a:r>
            <a:endParaRPr/>
          </a:p>
        </p:txBody>
      </p:sp>
      <p:sp>
        <p:nvSpPr>
          <p:cNvPr id="349" name="Google Shape;349;p26"/>
          <p:cNvSpPr txBox="1"/>
          <p:nvPr>
            <p:ph idx="1" type="body"/>
          </p:nvPr>
        </p:nvSpPr>
        <p:spPr>
          <a:xfrm>
            <a:off x="1303800" y="1460625"/>
            <a:ext cx="7030500" cy="30711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Char char="●"/>
            </a:pPr>
            <a:r>
              <a:rPr lang="en" sz="1700"/>
              <a:t>As a music enthusiast, a music critic wants to generate dynamic updates on the trending songs and the artists both geologically and based on number of streams and  duration of play distinguished by cities, genders and age group of the users to provide dynamic recommendations in platforms like commerce websites, streaming platforms, or social media feeds.</a:t>
            </a:r>
            <a:endParaRPr sz="1700"/>
          </a:p>
          <a:p>
            <a:pPr indent="0" lvl="0" marL="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Based on the popularity of top artists and songs, how can the music streaming service optimize its content strategy to cater to the preferences of its diverse user base?</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7"/>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700"/>
              <a:t>Visualization</a:t>
            </a:r>
            <a:endParaRPr sz="4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28"/>
          <p:cNvPicPr preferRelativeResize="0"/>
          <p:nvPr/>
        </p:nvPicPr>
        <p:blipFill>
          <a:blip r:embed="rId3">
            <a:alphaModFix/>
          </a:blip>
          <a:stretch>
            <a:fillRect/>
          </a:stretch>
        </p:blipFill>
        <p:spPr>
          <a:xfrm>
            <a:off x="344300" y="208650"/>
            <a:ext cx="8523800" cy="471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FACED</a:t>
            </a:r>
            <a:endParaRPr/>
          </a:p>
        </p:txBody>
      </p:sp>
      <p:sp>
        <p:nvSpPr>
          <p:cNvPr id="365" name="Google Shape;365;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6" name="Google Shape;366;p29"/>
          <p:cNvPicPr preferRelativeResize="0"/>
          <p:nvPr/>
        </p:nvPicPr>
        <p:blipFill>
          <a:blip r:embed="rId3">
            <a:alphaModFix/>
          </a:blip>
          <a:stretch>
            <a:fillRect/>
          </a:stretch>
        </p:blipFill>
        <p:spPr>
          <a:xfrm>
            <a:off x="692925" y="1822875"/>
            <a:ext cx="7758151" cy="2332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0"/>
          <p:cNvSpPr txBox="1"/>
          <p:nvPr>
            <p:ph type="title"/>
          </p:nvPr>
        </p:nvSpPr>
        <p:spPr>
          <a:xfrm>
            <a:off x="1303800" y="598575"/>
            <a:ext cx="7030500" cy="70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FACED</a:t>
            </a:r>
            <a:endParaRPr/>
          </a:p>
        </p:txBody>
      </p:sp>
      <p:sp>
        <p:nvSpPr>
          <p:cNvPr id="372" name="Google Shape;372;p30"/>
          <p:cNvSpPr txBox="1"/>
          <p:nvPr>
            <p:ph idx="1" type="body"/>
          </p:nvPr>
        </p:nvSpPr>
        <p:spPr>
          <a:xfrm>
            <a:off x="1303800" y="1418900"/>
            <a:ext cx="7030500" cy="3359400"/>
          </a:xfrm>
          <a:prstGeom prst="rect">
            <a:avLst/>
          </a:prstGeom>
        </p:spPr>
        <p:txBody>
          <a:bodyPr anchorCtr="0" anchor="t" bIns="91425" lIns="91425" spcFirstLastPara="1" rIns="91425" wrap="square" tIns="91425">
            <a:noAutofit/>
          </a:bodyPr>
          <a:lstStyle/>
          <a:p>
            <a:pPr indent="-368300" lvl="0" marL="457200" rtl="0" algn="l">
              <a:lnSpc>
                <a:spcPct val="95000"/>
              </a:lnSpc>
              <a:spcBef>
                <a:spcPts val="0"/>
              </a:spcBef>
              <a:spcAft>
                <a:spcPts val="0"/>
              </a:spcAft>
              <a:buSzPts val="2200"/>
              <a:buAutoNum type="arabicPeriod"/>
            </a:pPr>
            <a:r>
              <a:rPr lang="en" sz="2200"/>
              <a:t>GCP Credits</a:t>
            </a:r>
            <a:endParaRPr sz="2200"/>
          </a:p>
          <a:p>
            <a:pPr indent="-368300" lvl="0" marL="457200" rtl="0" algn="l">
              <a:lnSpc>
                <a:spcPct val="95000"/>
              </a:lnSpc>
              <a:spcBef>
                <a:spcPts val="0"/>
              </a:spcBef>
              <a:spcAft>
                <a:spcPts val="0"/>
              </a:spcAft>
              <a:buSzPts val="2200"/>
              <a:buAutoNum type="arabicPeriod"/>
            </a:pPr>
            <a:r>
              <a:rPr lang="en" sz="2200"/>
              <a:t>Setting up the </a:t>
            </a:r>
            <a:r>
              <a:rPr lang="en" sz="2200"/>
              <a:t>instances/Google Console manually.</a:t>
            </a:r>
            <a:endParaRPr sz="2200"/>
          </a:p>
          <a:p>
            <a:pPr indent="-368300" lvl="0" marL="457200" rtl="0" algn="l">
              <a:lnSpc>
                <a:spcPct val="95000"/>
              </a:lnSpc>
              <a:spcBef>
                <a:spcPts val="0"/>
              </a:spcBef>
              <a:spcAft>
                <a:spcPts val="0"/>
              </a:spcAft>
              <a:buSzPts val="2200"/>
              <a:buAutoNum type="arabicPeriod"/>
            </a:pPr>
            <a:r>
              <a:rPr lang="en" sz="2200"/>
              <a:t>Not sending messages to our Kafka broker with Eventsim.</a:t>
            </a:r>
            <a:endParaRPr sz="2200"/>
          </a:p>
          <a:p>
            <a:pPr indent="-368300" lvl="0" marL="457200" rtl="0" algn="l">
              <a:lnSpc>
                <a:spcPct val="95000"/>
              </a:lnSpc>
              <a:spcBef>
                <a:spcPts val="0"/>
              </a:spcBef>
              <a:spcAft>
                <a:spcPts val="0"/>
              </a:spcAft>
              <a:buSzPts val="2200"/>
              <a:buAutoNum type="arabicPeriod"/>
            </a:pPr>
            <a:r>
              <a:rPr lang="en" sz="2200"/>
              <a:t>Creating DAG for the dataset</a:t>
            </a:r>
            <a:endParaRPr sz="2200"/>
          </a:p>
          <a:p>
            <a:pPr indent="-368300" lvl="0" marL="457200" rtl="0" algn="l">
              <a:lnSpc>
                <a:spcPct val="95000"/>
              </a:lnSpc>
              <a:spcBef>
                <a:spcPts val="0"/>
              </a:spcBef>
              <a:spcAft>
                <a:spcPts val="0"/>
              </a:spcAft>
              <a:buSzPts val="2200"/>
              <a:buAutoNum type="arabicPeriod"/>
            </a:pPr>
            <a:r>
              <a:rPr lang="en" sz="2200"/>
              <a:t>Credits end up soon when we simulate more users and vice versa if the users are less there are no insights.</a:t>
            </a:r>
            <a:endParaRPr sz="2200"/>
          </a:p>
          <a:p>
            <a:pPr indent="0" lvl="0" marL="457200" rtl="0" algn="l">
              <a:lnSpc>
                <a:spcPct val="95000"/>
              </a:lnSpc>
              <a:spcBef>
                <a:spcPts val="1200"/>
              </a:spcBef>
              <a:spcAft>
                <a:spcPts val="0"/>
              </a:spcAft>
              <a:buSzPts val="275"/>
              <a:buNone/>
            </a:pPr>
            <a:r>
              <a:t/>
            </a:r>
            <a:endParaRPr sz="2200"/>
          </a:p>
          <a:p>
            <a:pPr indent="0" lvl="0" marL="0" rtl="0" algn="l">
              <a:lnSpc>
                <a:spcPct val="95000"/>
              </a:lnSpc>
              <a:spcBef>
                <a:spcPts val="1200"/>
              </a:spcBef>
              <a:spcAft>
                <a:spcPts val="0"/>
              </a:spcAft>
              <a:buSzPts val="275"/>
              <a:buNone/>
            </a:pPr>
            <a:r>
              <a:t/>
            </a:r>
            <a:endParaRPr sz="2200"/>
          </a:p>
          <a:p>
            <a:pPr indent="0" lvl="0" marL="0" rtl="0" algn="l">
              <a:lnSpc>
                <a:spcPct val="95000"/>
              </a:lnSpc>
              <a:spcBef>
                <a:spcPts val="1200"/>
              </a:spcBef>
              <a:spcAft>
                <a:spcPts val="0"/>
              </a:spcAft>
              <a:buSzPts val="275"/>
              <a:buNone/>
            </a:pPr>
            <a:r>
              <a:t/>
            </a:r>
            <a:endParaRPr sz="2200"/>
          </a:p>
          <a:p>
            <a:pPr indent="0" lvl="0" marL="0" rtl="0" algn="l">
              <a:lnSpc>
                <a:spcPct val="95000"/>
              </a:lnSpc>
              <a:spcBef>
                <a:spcPts val="1200"/>
              </a:spcBef>
              <a:spcAft>
                <a:spcPts val="0"/>
              </a:spcAft>
              <a:buSzPts val="275"/>
              <a:buNone/>
            </a:pPr>
            <a:r>
              <a:t/>
            </a:r>
            <a:endParaRPr sz="2200"/>
          </a:p>
          <a:p>
            <a:pPr indent="0" lvl="0" marL="0" rtl="0" algn="l">
              <a:lnSpc>
                <a:spcPct val="95000"/>
              </a:lnSpc>
              <a:spcBef>
                <a:spcPts val="1200"/>
              </a:spcBef>
              <a:spcAft>
                <a:spcPts val="1200"/>
              </a:spcAft>
              <a:buSzPts val="275"/>
              <a:buNone/>
            </a:pPr>
            <a:r>
              <a:t/>
            </a:r>
            <a:endParaRPr sz="2200"/>
          </a:p>
        </p:txBody>
      </p:sp>
      <p:pic>
        <p:nvPicPr>
          <p:cNvPr id="373" name="Google Shape;373;p30"/>
          <p:cNvPicPr preferRelativeResize="0"/>
          <p:nvPr/>
        </p:nvPicPr>
        <p:blipFill>
          <a:blip r:embed="rId3">
            <a:alphaModFix/>
          </a:blip>
          <a:stretch>
            <a:fillRect/>
          </a:stretch>
        </p:blipFill>
        <p:spPr>
          <a:xfrm>
            <a:off x="4946506" y="510574"/>
            <a:ext cx="4197488" cy="126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1"/>
          <p:cNvSpPr txBox="1"/>
          <p:nvPr>
            <p:ph type="title"/>
          </p:nvPr>
        </p:nvSpPr>
        <p:spPr>
          <a:xfrm>
            <a:off x="1276575" y="408075"/>
            <a:ext cx="7030500" cy="6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79" name="Google Shape;379;p31"/>
          <p:cNvSpPr txBox="1"/>
          <p:nvPr>
            <p:ph idx="1" type="body"/>
          </p:nvPr>
        </p:nvSpPr>
        <p:spPr>
          <a:xfrm>
            <a:off x="480775" y="1315350"/>
            <a:ext cx="8445600" cy="3583200"/>
          </a:xfrm>
          <a:prstGeom prst="rect">
            <a:avLst/>
          </a:prstGeom>
        </p:spPr>
        <p:txBody>
          <a:bodyPr anchorCtr="0" anchor="t" bIns="91425" lIns="91425" spcFirstLastPara="1" rIns="91425" wrap="square" tIns="91425">
            <a:noAutofit/>
          </a:bodyPr>
          <a:lstStyle/>
          <a:p>
            <a:pPr indent="-328362" lvl="0" marL="457200" rtl="0" algn="l">
              <a:lnSpc>
                <a:spcPct val="105000"/>
              </a:lnSpc>
              <a:spcBef>
                <a:spcPts val="0"/>
              </a:spcBef>
              <a:spcAft>
                <a:spcPts val="0"/>
              </a:spcAft>
              <a:buSzPts val="1571"/>
              <a:buChar char="●"/>
            </a:pPr>
            <a:r>
              <a:rPr b="1" lang="en" sz="1571"/>
              <a:t>Efficient Data Pipeline:</a:t>
            </a:r>
            <a:r>
              <a:rPr lang="en" sz="1571"/>
              <a:t> Million Songs establishes a robust data pipeline, seamlessly integrating event generation, real-time processing with GCP, and insightful visualization with Looker.</a:t>
            </a:r>
            <a:endParaRPr sz="1571"/>
          </a:p>
          <a:p>
            <a:pPr indent="0" lvl="0" marL="0" rtl="0" algn="l">
              <a:lnSpc>
                <a:spcPct val="105000"/>
              </a:lnSpc>
              <a:spcBef>
                <a:spcPts val="1200"/>
              </a:spcBef>
              <a:spcAft>
                <a:spcPts val="0"/>
              </a:spcAft>
              <a:buNone/>
            </a:pPr>
            <a:r>
              <a:t/>
            </a:r>
            <a:endParaRPr sz="1571"/>
          </a:p>
          <a:p>
            <a:pPr indent="-328362" lvl="0" marL="457200" rtl="0" algn="l">
              <a:lnSpc>
                <a:spcPct val="105000"/>
              </a:lnSpc>
              <a:spcBef>
                <a:spcPts val="1200"/>
              </a:spcBef>
              <a:spcAft>
                <a:spcPts val="0"/>
              </a:spcAft>
              <a:buSzPts val="1571"/>
              <a:buChar char="●"/>
            </a:pPr>
            <a:r>
              <a:rPr b="1" lang="en" sz="1571"/>
              <a:t>Real-Time Insights:</a:t>
            </a:r>
            <a:r>
              <a:rPr lang="en" sz="1571"/>
              <a:t> Leveraging Spark Streaming and Airflow, the project delivers real-time analytics, unveiling valuable insights into user behaviors, popular songs, and user demographics.</a:t>
            </a:r>
            <a:endParaRPr sz="1571"/>
          </a:p>
          <a:p>
            <a:pPr indent="0" lvl="0" marL="0" rtl="0" algn="l">
              <a:lnSpc>
                <a:spcPct val="105000"/>
              </a:lnSpc>
              <a:spcBef>
                <a:spcPts val="1200"/>
              </a:spcBef>
              <a:spcAft>
                <a:spcPts val="0"/>
              </a:spcAft>
              <a:buNone/>
            </a:pPr>
            <a:r>
              <a:t/>
            </a:r>
            <a:endParaRPr sz="1571"/>
          </a:p>
          <a:p>
            <a:pPr indent="-328362" lvl="0" marL="457200" rtl="0" algn="l">
              <a:lnSpc>
                <a:spcPct val="105000"/>
              </a:lnSpc>
              <a:spcBef>
                <a:spcPts val="1200"/>
              </a:spcBef>
              <a:spcAft>
                <a:spcPts val="0"/>
              </a:spcAft>
              <a:buSzPts val="1571"/>
              <a:buChar char="●"/>
            </a:pPr>
            <a:r>
              <a:rPr b="1" lang="en" sz="1571"/>
              <a:t>Scalability and Flexibility:</a:t>
            </a:r>
            <a:r>
              <a:rPr lang="en" sz="1571"/>
              <a:t> Google Cloud Platform's scalability ensures adaptability to evolving project needs, and Looker's modern analytics platform provides a flexible and user-friendly environment for data exploration.</a:t>
            </a:r>
            <a:endParaRPr sz="1571"/>
          </a:p>
          <a:p>
            <a:pPr indent="0" lvl="0" marL="457200" rtl="0" algn="l">
              <a:lnSpc>
                <a:spcPct val="105000"/>
              </a:lnSpc>
              <a:spcBef>
                <a:spcPts val="1200"/>
              </a:spcBef>
              <a:spcAft>
                <a:spcPts val="0"/>
              </a:spcAft>
              <a:buNone/>
            </a:pPr>
            <a:r>
              <a:t/>
            </a:r>
            <a:endParaRPr sz="1571"/>
          </a:p>
          <a:p>
            <a:pPr indent="0" lvl="0" marL="0" rtl="0" algn="l">
              <a:lnSpc>
                <a:spcPct val="105000"/>
              </a:lnSpc>
              <a:spcBef>
                <a:spcPts val="1200"/>
              </a:spcBef>
              <a:spcAft>
                <a:spcPts val="0"/>
              </a:spcAft>
              <a:buSzPts val="605"/>
              <a:buNone/>
            </a:pPr>
            <a:r>
              <a:t/>
            </a:r>
            <a:endParaRPr sz="1571"/>
          </a:p>
          <a:p>
            <a:pPr indent="0" lvl="0" marL="0" rtl="0" algn="l">
              <a:lnSpc>
                <a:spcPct val="105000"/>
              </a:lnSpc>
              <a:spcBef>
                <a:spcPts val="1200"/>
              </a:spcBef>
              <a:spcAft>
                <a:spcPts val="1200"/>
              </a:spcAft>
              <a:buSzPts val="605"/>
              <a:buNone/>
            </a:pPr>
            <a:r>
              <a:t/>
            </a:r>
            <a:endParaRPr sz="814"/>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284" name="Google Shape;284;p14"/>
          <p:cNvSpPr txBox="1"/>
          <p:nvPr>
            <p:ph idx="1" type="body"/>
          </p:nvPr>
        </p:nvSpPr>
        <p:spPr>
          <a:xfrm>
            <a:off x="1303800" y="1507175"/>
            <a:ext cx="7030500" cy="2926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Objective</a:t>
            </a:r>
            <a:endParaRPr sz="1600"/>
          </a:p>
          <a:p>
            <a:pPr indent="-330200" lvl="0" marL="457200" rtl="0" algn="l">
              <a:spcBef>
                <a:spcPts val="0"/>
              </a:spcBef>
              <a:spcAft>
                <a:spcPts val="0"/>
              </a:spcAft>
              <a:buSzPts val="1600"/>
              <a:buChar char="●"/>
            </a:pPr>
            <a:r>
              <a:rPr lang="en" sz="1600"/>
              <a:t>Dataset Description</a:t>
            </a:r>
            <a:endParaRPr sz="1600"/>
          </a:p>
          <a:p>
            <a:pPr indent="-330200" lvl="0" marL="457200" rtl="0" algn="l">
              <a:spcBef>
                <a:spcPts val="0"/>
              </a:spcBef>
              <a:spcAft>
                <a:spcPts val="0"/>
              </a:spcAft>
              <a:buSzPts val="1600"/>
              <a:buChar char="●"/>
            </a:pPr>
            <a:r>
              <a:rPr lang="en" sz="1600"/>
              <a:t>Tools and Technologies</a:t>
            </a:r>
            <a:endParaRPr sz="1600"/>
          </a:p>
          <a:p>
            <a:pPr indent="-330200" lvl="0" marL="457200" rtl="0" algn="l">
              <a:spcBef>
                <a:spcPts val="0"/>
              </a:spcBef>
              <a:spcAft>
                <a:spcPts val="0"/>
              </a:spcAft>
              <a:buSzPts val="1600"/>
              <a:buChar char="●"/>
            </a:pPr>
            <a:r>
              <a:rPr lang="en" sz="1600"/>
              <a:t>Architecture</a:t>
            </a:r>
            <a:endParaRPr sz="1600"/>
          </a:p>
          <a:p>
            <a:pPr indent="-330200" lvl="0" marL="457200" rtl="0" algn="l">
              <a:spcBef>
                <a:spcPts val="0"/>
              </a:spcBef>
              <a:spcAft>
                <a:spcPts val="0"/>
              </a:spcAft>
              <a:buSzPts val="1600"/>
              <a:buChar char="●"/>
            </a:pPr>
            <a:r>
              <a:rPr lang="en" sz="1600"/>
              <a:t>Project Demo</a:t>
            </a:r>
            <a:endParaRPr sz="1600"/>
          </a:p>
          <a:p>
            <a:pPr indent="-330200" lvl="0" marL="457200" rtl="0" algn="l">
              <a:spcBef>
                <a:spcPts val="0"/>
              </a:spcBef>
              <a:spcAft>
                <a:spcPts val="0"/>
              </a:spcAft>
              <a:buSzPts val="1600"/>
              <a:buChar char="●"/>
            </a:pPr>
            <a:r>
              <a:rPr lang="en" sz="1600"/>
              <a:t>Business Questions</a:t>
            </a:r>
            <a:endParaRPr sz="1600"/>
          </a:p>
          <a:p>
            <a:pPr indent="-330200" lvl="0" marL="457200" rtl="0" algn="l">
              <a:spcBef>
                <a:spcPts val="0"/>
              </a:spcBef>
              <a:spcAft>
                <a:spcPts val="0"/>
              </a:spcAft>
              <a:buSzPts val="1600"/>
              <a:buChar char="●"/>
            </a:pPr>
            <a:r>
              <a:rPr lang="en" sz="1600"/>
              <a:t>Visualization</a:t>
            </a:r>
            <a:endParaRPr sz="1600"/>
          </a:p>
          <a:p>
            <a:pPr indent="-330200" lvl="0" marL="457200" rtl="0" algn="l">
              <a:spcBef>
                <a:spcPts val="0"/>
              </a:spcBef>
              <a:spcAft>
                <a:spcPts val="0"/>
              </a:spcAft>
              <a:buSzPts val="1600"/>
              <a:buChar char="●"/>
            </a:pPr>
            <a:r>
              <a:rPr lang="en" sz="1600"/>
              <a:t>Challenges Faced</a:t>
            </a:r>
            <a:endParaRPr sz="1600"/>
          </a:p>
          <a:p>
            <a:pPr indent="-330200" lvl="0" marL="457200" rtl="0" algn="l">
              <a:spcBef>
                <a:spcPts val="0"/>
              </a:spcBef>
              <a:spcAft>
                <a:spcPts val="0"/>
              </a:spcAft>
              <a:buSzPts val="1600"/>
              <a:buChar char="●"/>
            </a:pPr>
            <a:r>
              <a:rPr lang="en" sz="1600"/>
              <a:t>Conclusions</a:t>
            </a:r>
            <a:endParaRPr sz="1600"/>
          </a:p>
          <a:p>
            <a:pPr indent="-330200" lvl="0" marL="457200" rtl="0" algn="l">
              <a:spcBef>
                <a:spcPts val="0"/>
              </a:spcBef>
              <a:spcAft>
                <a:spcPts val="0"/>
              </a:spcAft>
              <a:buSzPts val="1600"/>
              <a:buChar char="●"/>
            </a:pPr>
            <a:r>
              <a:rPr lang="en" sz="1600"/>
              <a:t>Q&amp;A</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1000"/>
                                        <p:tgtEl>
                                          <p:spTgt spid="28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2"/>
          <p:cNvSpPr txBox="1"/>
          <p:nvPr>
            <p:ph type="ctrTitle"/>
          </p:nvPr>
        </p:nvSpPr>
        <p:spPr>
          <a:xfrm>
            <a:off x="2444250" y="1635288"/>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 &amp; 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3"/>
          <p:cNvSpPr txBox="1"/>
          <p:nvPr>
            <p:ph type="ctrTitle"/>
          </p:nvPr>
        </p:nvSpPr>
        <p:spPr>
          <a:xfrm>
            <a:off x="2444250" y="1635288"/>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4"/>
          <p:cNvSpPr txBox="1"/>
          <p:nvPr>
            <p:ph type="title"/>
          </p:nvPr>
        </p:nvSpPr>
        <p:spPr>
          <a:xfrm>
            <a:off x="1303800" y="598575"/>
            <a:ext cx="7030500" cy="75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95" name="Google Shape;395;p34"/>
          <p:cNvSpPr txBox="1"/>
          <p:nvPr/>
        </p:nvSpPr>
        <p:spPr>
          <a:xfrm>
            <a:off x="1351650" y="1768925"/>
            <a:ext cx="7148400" cy="28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Nunito"/>
                <a:ea typeface="Nunito"/>
                <a:cs typeface="Nunito"/>
                <a:sym typeface="Nunito"/>
              </a:rPr>
              <a:t>Dataset link:</a:t>
            </a:r>
            <a:r>
              <a:rPr lang="en" sz="1300">
                <a:solidFill>
                  <a:schemeClr val="dk2"/>
                </a:solidFill>
                <a:latin typeface="Nunito"/>
                <a:ea typeface="Nunito"/>
                <a:cs typeface="Nunito"/>
                <a:sym typeface="Nunito"/>
              </a:rPr>
              <a:t> </a:t>
            </a:r>
            <a:r>
              <a:rPr lang="en" sz="1300" u="sng">
                <a:solidFill>
                  <a:schemeClr val="hlink"/>
                </a:solidFill>
                <a:latin typeface="Nunito"/>
                <a:ea typeface="Nunito"/>
                <a:cs typeface="Nunito"/>
                <a:sym typeface="Nunito"/>
                <a:hlinkClick r:id="rId3"/>
              </a:rPr>
              <a:t>http://millionsongdataset.com/</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Eventsim:</a:t>
            </a:r>
            <a:r>
              <a:rPr lang="en" sz="1300">
                <a:solidFill>
                  <a:schemeClr val="dk2"/>
                </a:solidFill>
                <a:latin typeface="Nunito"/>
                <a:ea typeface="Nunito"/>
                <a:cs typeface="Nunito"/>
                <a:sym typeface="Nunito"/>
              </a:rPr>
              <a:t> viirya/eventsim: Event data simulator. Generates a stream of pseudo-random events from a set of users, designed to simulate web traffic. (</a:t>
            </a:r>
            <a:r>
              <a:rPr lang="en" sz="1300" u="sng">
                <a:solidFill>
                  <a:schemeClr val="hlink"/>
                </a:solidFill>
                <a:latin typeface="Nunito"/>
                <a:ea typeface="Nunito"/>
                <a:cs typeface="Nunito"/>
                <a:sym typeface="Nunito"/>
                <a:hlinkClick r:id="rId4"/>
              </a:rPr>
              <a:t>github.com</a:t>
            </a:r>
            <a:r>
              <a:rPr lang="en" sz="1300">
                <a:solidFill>
                  <a:schemeClr val="dk2"/>
                </a:solidFill>
                <a:latin typeface="Nunito"/>
                <a:ea typeface="Nunito"/>
                <a:cs typeface="Nunito"/>
                <a:sym typeface="Nunito"/>
              </a:rPr>
              <a:t>)</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Terraform:</a:t>
            </a:r>
            <a:r>
              <a:rPr lang="en" sz="1300">
                <a:solidFill>
                  <a:schemeClr val="dk2"/>
                </a:solidFill>
                <a:latin typeface="Nunito"/>
                <a:ea typeface="Nunito"/>
                <a:cs typeface="Nunito"/>
                <a:sym typeface="Nunito"/>
              </a:rPr>
              <a:t> hashicorp/terraform: Terraform enables you to safely and predictably create, change, and improve infrastructure. It is a source-available tool that codifies APIs into declarative configuration files that can be shared amongst team members, treated as code, edited, reviewed, and versioned. (</a:t>
            </a:r>
            <a:r>
              <a:rPr lang="en" sz="1300" u="sng">
                <a:solidFill>
                  <a:schemeClr val="hlink"/>
                </a:solidFill>
                <a:latin typeface="Nunito"/>
                <a:ea typeface="Nunito"/>
                <a:cs typeface="Nunito"/>
                <a:sym typeface="Nunito"/>
                <a:hlinkClick r:id="rId5"/>
              </a:rPr>
              <a:t>github.com</a:t>
            </a:r>
            <a:r>
              <a:rPr lang="en" sz="1300">
                <a:solidFill>
                  <a:schemeClr val="dk2"/>
                </a:solidFill>
                <a:latin typeface="Nunito"/>
                <a:ea typeface="Nunito"/>
                <a:cs typeface="Nunito"/>
                <a:sym typeface="Nunito"/>
              </a:rPr>
              <a:t>)</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Looker Studio Visualization Link: </a:t>
            </a:r>
            <a:r>
              <a:rPr lang="en" sz="1300" u="sng">
                <a:solidFill>
                  <a:schemeClr val="hlink"/>
                </a:solidFill>
                <a:latin typeface="Nunito"/>
                <a:ea typeface="Nunito"/>
                <a:cs typeface="Nunito"/>
                <a:sym typeface="Nunito"/>
                <a:hlinkClick r:id="rId6"/>
              </a:rPr>
              <a:t>https://lookerstudio.google.com/reporting/8f3be2eb-157b-45c5-b86b-fe1a762008d3</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88550" y="134655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500"/>
              <a:t>OBJECTIVE</a:t>
            </a:r>
            <a:endParaRPr sz="4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295" name="Google Shape;295;p16"/>
          <p:cNvSpPr txBox="1"/>
          <p:nvPr>
            <p:ph idx="1" type="body"/>
          </p:nvPr>
        </p:nvSpPr>
        <p:spPr>
          <a:xfrm>
            <a:off x="1303800" y="1324425"/>
            <a:ext cx="7030500" cy="3292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t/>
            </a:r>
            <a:endParaRPr sz="1502"/>
          </a:p>
          <a:p>
            <a:pPr indent="-324008" lvl="0" marL="457200" rtl="0" algn="l">
              <a:lnSpc>
                <a:spcPct val="95000"/>
              </a:lnSpc>
              <a:spcBef>
                <a:spcPts val="1200"/>
              </a:spcBef>
              <a:spcAft>
                <a:spcPts val="0"/>
              </a:spcAft>
              <a:buSzPts val="1503"/>
              <a:buChar char="●"/>
            </a:pPr>
            <a:r>
              <a:rPr lang="en" sz="1502"/>
              <a:t>The Million Songs project </a:t>
            </a:r>
            <a:r>
              <a:rPr lang="en" sz="702"/>
              <a:t>#1</a:t>
            </a:r>
            <a:r>
              <a:rPr lang="en" sz="1502"/>
              <a:t>  is a simulation of a music streaming service designed to demonstrate a data engineering pipeline using real-time data streaming.</a:t>
            </a:r>
            <a:endParaRPr sz="1502"/>
          </a:p>
          <a:p>
            <a:pPr indent="0" lvl="0" marL="457200" rtl="0" algn="l">
              <a:lnSpc>
                <a:spcPct val="95000"/>
              </a:lnSpc>
              <a:spcBef>
                <a:spcPts val="1200"/>
              </a:spcBef>
              <a:spcAft>
                <a:spcPts val="0"/>
              </a:spcAft>
              <a:buSzPts val="1018"/>
              <a:buNone/>
            </a:pPr>
            <a:r>
              <a:t/>
            </a:r>
            <a:endParaRPr sz="1502"/>
          </a:p>
          <a:p>
            <a:pPr indent="-324008" lvl="0" marL="457200" rtl="0" algn="l">
              <a:lnSpc>
                <a:spcPct val="95000"/>
              </a:lnSpc>
              <a:spcBef>
                <a:spcPts val="1200"/>
              </a:spcBef>
              <a:spcAft>
                <a:spcPts val="0"/>
              </a:spcAft>
              <a:buSzPts val="1503"/>
              <a:buChar char="●"/>
            </a:pPr>
            <a:r>
              <a:rPr lang="en" sz="1502"/>
              <a:t>It employs technologies like Kafka for data ingestion and Spark Streaming for processing, focusing on analyzing song popularity and user behavior. </a:t>
            </a:r>
            <a:endParaRPr sz="1502"/>
          </a:p>
          <a:p>
            <a:pPr indent="0" lvl="0" marL="0" rtl="0" algn="l">
              <a:lnSpc>
                <a:spcPct val="95000"/>
              </a:lnSpc>
              <a:spcBef>
                <a:spcPts val="1200"/>
              </a:spcBef>
              <a:spcAft>
                <a:spcPts val="0"/>
              </a:spcAft>
              <a:buSzPts val="1018"/>
              <a:buNone/>
            </a:pPr>
            <a:r>
              <a:t/>
            </a:r>
            <a:endParaRPr sz="1502"/>
          </a:p>
          <a:p>
            <a:pPr indent="-324008" lvl="0" marL="457200" rtl="0" algn="l">
              <a:lnSpc>
                <a:spcPct val="95000"/>
              </a:lnSpc>
              <a:spcBef>
                <a:spcPts val="1200"/>
              </a:spcBef>
              <a:spcAft>
                <a:spcPts val="0"/>
              </a:spcAft>
              <a:buSzPts val="1503"/>
              <a:buChar char="●"/>
            </a:pPr>
            <a:r>
              <a:rPr lang="en" sz="1502"/>
              <a:t>The project aims to showcase the integration of these technologies in a realistic data engineering environment.</a:t>
            </a:r>
            <a:endParaRPr sz="1502"/>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500"/>
              <a:t>DATASET DESCRIPTION</a:t>
            </a:r>
            <a:endParaRPr sz="4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type="title"/>
          </p:nvPr>
        </p:nvSpPr>
        <p:spPr>
          <a:xfrm>
            <a:off x="1303800" y="598575"/>
            <a:ext cx="7030500" cy="58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DESCRIPTION</a:t>
            </a:r>
            <a:endParaRPr/>
          </a:p>
        </p:txBody>
      </p:sp>
      <p:sp>
        <p:nvSpPr>
          <p:cNvPr id="306" name="Google Shape;306;p18"/>
          <p:cNvSpPr txBox="1"/>
          <p:nvPr>
            <p:ph idx="1" type="body"/>
          </p:nvPr>
        </p:nvSpPr>
        <p:spPr>
          <a:xfrm>
            <a:off x="1303800" y="1313100"/>
            <a:ext cx="7030500" cy="32073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Source of Data: Our</a:t>
            </a:r>
            <a:r>
              <a:rPr lang="en"/>
              <a:t> project uses Eventsim </a:t>
            </a:r>
            <a:r>
              <a:rPr lang="en" sz="800"/>
              <a:t>#2</a:t>
            </a:r>
            <a:r>
              <a:rPr lang="en"/>
              <a:t>, a program that simulates event data for a fake music streaming service which uses Million Songs Dataset.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Data Characteristics: Eventsim generates data resembling real user activity, including song plays, user interactions, and system logs.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Data Structure: The dataset includes various fields like user ID, song ID, artist name, user location, and user agent (web browser).</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Use in Project: This simulated dataset is used to mimic real-time streaming data, providing a realistic environment for data processing and analysis.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ph type="title"/>
          </p:nvPr>
        </p:nvSpPr>
        <p:spPr>
          <a:xfrm>
            <a:off x="1388625" y="772725"/>
            <a:ext cx="6366900" cy="234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500"/>
              <a:t>TOOLS AND TECHNOLOGIES</a:t>
            </a:r>
            <a:endParaRPr sz="4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0"/>
          <p:cNvSpPr txBox="1"/>
          <p:nvPr>
            <p:ph type="title"/>
          </p:nvPr>
        </p:nvSpPr>
        <p:spPr>
          <a:xfrm>
            <a:off x="1303800" y="598575"/>
            <a:ext cx="7030500" cy="71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&amp; Technologies</a:t>
            </a:r>
            <a:endParaRPr/>
          </a:p>
        </p:txBody>
      </p:sp>
      <p:sp>
        <p:nvSpPr>
          <p:cNvPr id="317" name="Google Shape;317;p20"/>
          <p:cNvSpPr txBox="1"/>
          <p:nvPr>
            <p:ph idx="1" type="body"/>
          </p:nvPr>
        </p:nvSpPr>
        <p:spPr>
          <a:xfrm>
            <a:off x="1303800" y="1442350"/>
            <a:ext cx="7030500" cy="3598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Cloud - Google Cloud Platform</a:t>
            </a:r>
            <a:endParaRPr sz="1700"/>
          </a:p>
          <a:p>
            <a:pPr indent="-336550" lvl="0" marL="457200" rtl="0" algn="l">
              <a:spcBef>
                <a:spcPts val="0"/>
              </a:spcBef>
              <a:spcAft>
                <a:spcPts val="0"/>
              </a:spcAft>
              <a:buSzPts val="1700"/>
              <a:buChar char="●"/>
            </a:pPr>
            <a:r>
              <a:rPr lang="en" sz="1700"/>
              <a:t>Infrastructure as Code software - Terraform </a:t>
            </a:r>
            <a:r>
              <a:rPr lang="en" sz="700"/>
              <a:t>#3</a:t>
            </a:r>
            <a:endParaRPr sz="700"/>
          </a:p>
          <a:p>
            <a:pPr indent="-336550" lvl="0" marL="457200" rtl="0" algn="l">
              <a:spcBef>
                <a:spcPts val="0"/>
              </a:spcBef>
              <a:spcAft>
                <a:spcPts val="0"/>
              </a:spcAft>
              <a:buSzPts val="1700"/>
              <a:buChar char="●"/>
            </a:pPr>
            <a:r>
              <a:rPr lang="en" sz="1700"/>
              <a:t>Containerization - Docker, Docker Compose</a:t>
            </a:r>
            <a:endParaRPr sz="1700"/>
          </a:p>
          <a:p>
            <a:pPr indent="-336550" lvl="0" marL="457200" rtl="0" algn="l">
              <a:spcBef>
                <a:spcPts val="0"/>
              </a:spcBef>
              <a:spcAft>
                <a:spcPts val="0"/>
              </a:spcAft>
              <a:buSzPts val="1700"/>
              <a:buChar char="●"/>
            </a:pPr>
            <a:r>
              <a:rPr lang="en" sz="1700"/>
              <a:t>Stream Processing - Kafka, Spark Streaming</a:t>
            </a:r>
            <a:endParaRPr sz="1700"/>
          </a:p>
          <a:p>
            <a:pPr indent="-336550" lvl="0" marL="457200" rtl="0" algn="l">
              <a:spcBef>
                <a:spcPts val="0"/>
              </a:spcBef>
              <a:spcAft>
                <a:spcPts val="0"/>
              </a:spcAft>
              <a:buSzPts val="1700"/>
              <a:buChar char="●"/>
            </a:pPr>
            <a:r>
              <a:rPr lang="en" sz="1700"/>
              <a:t>Orchestration - Airflow</a:t>
            </a:r>
            <a:endParaRPr sz="1700"/>
          </a:p>
          <a:p>
            <a:pPr indent="-336550" lvl="0" marL="457200" rtl="0" algn="l">
              <a:spcBef>
                <a:spcPts val="0"/>
              </a:spcBef>
              <a:spcAft>
                <a:spcPts val="0"/>
              </a:spcAft>
              <a:buSzPts val="1700"/>
              <a:buChar char="●"/>
            </a:pPr>
            <a:r>
              <a:rPr lang="en" sz="1700"/>
              <a:t>Transformation - dbt</a:t>
            </a:r>
            <a:endParaRPr sz="1700"/>
          </a:p>
          <a:p>
            <a:pPr indent="-336550" lvl="0" marL="457200" rtl="0" algn="l">
              <a:spcBef>
                <a:spcPts val="0"/>
              </a:spcBef>
              <a:spcAft>
                <a:spcPts val="0"/>
              </a:spcAft>
              <a:buSzPts val="1700"/>
              <a:buChar char="●"/>
            </a:pPr>
            <a:r>
              <a:rPr lang="en" sz="1700"/>
              <a:t>Data Lake - Google Cloud Storage</a:t>
            </a:r>
            <a:endParaRPr sz="1700"/>
          </a:p>
          <a:p>
            <a:pPr indent="-336550" lvl="0" marL="457200" rtl="0" algn="l">
              <a:spcBef>
                <a:spcPts val="0"/>
              </a:spcBef>
              <a:spcAft>
                <a:spcPts val="0"/>
              </a:spcAft>
              <a:buSzPts val="1700"/>
              <a:buChar char="●"/>
            </a:pPr>
            <a:r>
              <a:rPr lang="en" sz="1700"/>
              <a:t>Data Warehouse - BigQuery</a:t>
            </a:r>
            <a:endParaRPr sz="1700"/>
          </a:p>
          <a:p>
            <a:pPr indent="-336550" lvl="0" marL="457200" rtl="0" algn="l">
              <a:spcBef>
                <a:spcPts val="0"/>
              </a:spcBef>
              <a:spcAft>
                <a:spcPts val="0"/>
              </a:spcAft>
              <a:buSzPts val="1700"/>
              <a:buChar char="●"/>
            </a:pPr>
            <a:r>
              <a:rPr lang="en" sz="1700"/>
              <a:t>Data Visualization - Data Studio</a:t>
            </a:r>
            <a:endParaRPr sz="1700"/>
          </a:p>
          <a:p>
            <a:pPr indent="-336550" lvl="0" marL="457200" rtl="0" algn="l">
              <a:spcBef>
                <a:spcPts val="0"/>
              </a:spcBef>
              <a:spcAft>
                <a:spcPts val="0"/>
              </a:spcAft>
              <a:buSzPts val="1700"/>
              <a:buChar char="●"/>
            </a:pPr>
            <a:r>
              <a:rPr lang="en" sz="1700"/>
              <a:t>Language - Python</a:t>
            </a:r>
            <a:endParaRPr sz="1700"/>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1"/>
          <p:cNvSpPr txBox="1"/>
          <p:nvPr>
            <p:ph type="title"/>
          </p:nvPr>
        </p:nvSpPr>
        <p:spPr>
          <a:xfrm>
            <a:off x="1388625" y="772725"/>
            <a:ext cx="6366900" cy="22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500"/>
              <a:t>ARCHITECTURE</a:t>
            </a:r>
            <a:endParaRPr sz="45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