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8" r:id="rId3"/>
    <p:sldId id="267" r:id="rId4"/>
    <p:sldId id="269" r:id="rId5"/>
    <p:sldId id="270" r:id="rId6"/>
    <p:sldId id="271" r:id="rId7"/>
    <p:sldId id="274" r:id="rId8"/>
    <p:sldId id="275" r:id="rId9"/>
    <p:sldId id="276" r:id="rId10"/>
    <p:sldId id="272" r:id="rId11"/>
    <p:sldId id="273"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D90"/>
    <a:srgbClr val="5BFD05"/>
    <a:srgbClr val="FFAD4F"/>
    <a:srgbClr val="767171"/>
    <a:srgbClr val="92D050"/>
    <a:srgbClr val="A6A6A6"/>
    <a:srgbClr val="D9D9D9"/>
    <a:srgbClr val="FFFFFF"/>
    <a:srgbClr val="68CAD7"/>
    <a:srgbClr val="BA8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6374" autoAdjust="0"/>
  </p:normalViewPr>
  <p:slideViewPr>
    <p:cSldViewPr snapToGrid="0">
      <p:cViewPr varScale="1">
        <p:scale>
          <a:sx n="107" d="100"/>
          <a:sy n="107" d="100"/>
        </p:scale>
        <p:origin x="1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528D9-5EC4-471D-8DDC-908F205DEF6D}" type="datetimeFigureOut">
              <a:rPr lang="tr-TR" smtClean="0"/>
              <a:t>29.01.2022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3480-C612-41D5-A9CA-641A84CDCACF}" type="slidenum">
              <a:rPr lang="tr-TR" smtClean="0"/>
              <a:t>‹#›</a:t>
            </a:fld>
            <a:endParaRPr lang="tr-TR"/>
          </a:p>
        </p:txBody>
      </p:sp>
    </p:spTree>
    <p:extLst>
      <p:ext uri="{BB962C8B-B14F-4D97-AF65-F5344CB8AC3E}">
        <p14:creationId xmlns:p14="http://schemas.microsoft.com/office/powerpoint/2010/main" val="233235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Web 1.0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1990 </a:t>
            </a:r>
            <a:r>
              <a:rPr lang="tr-TR" sz="1200" u="none" strike="noStrike" baseline="0" dirty="0" err="1">
                <a:solidFill>
                  <a:srgbClr val="333333"/>
                </a:solidFill>
              </a:rPr>
              <a:t>ların</a:t>
            </a:r>
            <a:r>
              <a:rPr lang="tr-TR" sz="1200" u="none" strike="noStrike" baseline="0" dirty="0">
                <a:solidFill>
                  <a:srgbClr val="333333"/>
                </a:solidFill>
              </a:rPr>
              <a:t> başında adını </a:t>
            </a:r>
            <a:r>
              <a:rPr lang="tr-TR" sz="1200" u="none" strike="noStrike" baseline="0" dirty="0" err="1">
                <a:solidFill>
                  <a:srgbClr val="333333"/>
                </a:solidFill>
              </a:rPr>
              <a:t>duyuruan</a:t>
            </a:r>
            <a:r>
              <a:rPr lang="tr-TR" sz="1200" u="none" strike="noStrike" baseline="0" dirty="0">
                <a:solidFill>
                  <a:srgbClr val="333333"/>
                </a:solidFill>
              </a:rPr>
              <a:t> internetin hayatımıza girdiği ve yaygınlaştığı yıllarda sadece tek yönlü iletişimin olduğu bir ortamdı web. Sadece web sitelerine girip bilgi aldığımız, gözlemlediğimiz ancak katkı sunamadığımız tek yönlü bir iletişim bir ortamıydı. Aslında sanal bir kütüphaneydi. Bu dönem için «</a:t>
            </a:r>
            <a:r>
              <a:rPr lang="tr-TR" sz="1200" u="none" strike="noStrike" baseline="0" dirty="0" err="1">
                <a:solidFill>
                  <a:srgbClr val="333333"/>
                </a:solidFill>
              </a:rPr>
              <a:t>read-only</a:t>
            </a:r>
            <a:r>
              <a:rPr lang="tr-TR" sz="1200" u="none" strike="noStrike" baseline="0" dirty="0">
                <a:solidFill>
                  <a:srgbClr val="333333"/>
                </a:solidFill>
              </a:rPr>
              <a:t> web» kavramı da kullanılır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2004 yılında adını duyuran, kullanıcıların içerik üretimine katkı sundukları ve paylaşım yapabildikleri çift yönlü bir iletişim ortamıydı. Kullanıcılar bu dönemde sadece gözlemlemekle kalmadı, paylaşımlar yaparak karşılıklı iletişim kurdular. Bu sebeple ismi sosyal web olarak anılmaktadır. User-</a:t>
            </a:r>
            <a:r>
              <a:rPr lang="tr-TR" sz="1200" u="none" strike="noStrike" baseline="0" dirty="0" err="1">
                <a:solidFill>
                  <a:srgbClr val="333333"/>
                </a:solidFill>
              </a:rPr>
              <a:t>generated</a:t>
            </a:r>
            <a:r>
              <a:rPr lang="tr-TR" sz="1200" u="none" strike="noStrike" baseline="0" dirty="0">
                <a:solidFill>
                  <a:srgbClr val="333333"/>
                </a:solidFill>
              </a:rPr>
              <a:t> </a:t>
            </a:r>
            <a:r>
              <a:rPr lang="tr-TR" sz="1200" u="none" strike="noStrike" baseline="0" dirty="0" err="1">
                <a:solidFill>
                  <a:srgbClr val="333333"/>
                </a:solidFill>
              </a:rPr>
              <a:t>content</a:t>
            </a:r>
            <a:r>
              <a:rPr lang="tr-TR" sz="1200" u="none" strike="noStrike" baseline="0" dirty="0">
                <a:solidFill>
                  <a:srgbClr val="333333"/>
                </a:solidFill>
              </a:rPr>
              <a:t>. Bu dönemde sosyal medya da öne çıkmış, Facebook, Youtube, </a:t>
            </a:r>
            <a:r>
              <a:rPr lang="tr-TR" sz="1200" u="none" strike="noStrike" baseline="0" dirty="0" err="1">
                <a:solidFill>
                  <a:srgbClr val="333333"/>
                </a:solidFill>
              </a:rPr>
              <a:t>Instagram</a:t>
            </a:r>
            <a:r>
              <a:rPr lang="tr-TR" sz="1200" u="none" strike="noStrike" baseline="0" dirty="0">
                <a:solidFill>
                  <a:srgbClr val="333333"/>
                </a:solidFill>
              </a:rPr>
              <a:t> uygulamaları bu dönemde doğmuştur. Bu dönem aynı zamanda kullanıcının «ürün» olduğu bir dönemdir.  «</a:t>
            </a:r>
            <a:r>
              <a:rPr lang="tr-TR" sz="1200" u="none" strike="noStrike" baseline="0" dirty="0" err="1">
                <a:solidFill>
                  <a:srgbClr val="333333"/>
                </a:solidFill>
              </a:rPr>
              <a:t>If</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don’t</a:t>
            </a:r>
            <a:r>
              <a:rPr lang="tr-TR" sz="1200" u="none" strike="noStrike" baseline="0" dirty="0">
                <a:solidFill>
                  <a:srgbClr val="333333"/>
                </a:solidFill>
              </a:rPr>
              <a:t> pay </a:t>
            </a:r>
            <a:r>
              <a:rPr lang="tr-TR" sz="1200" u="none" strike="noStrike" baseline="0" dirty="0" err="1">
                <a:solidFill>
                  <a:srgbClr val="333333"/>
                </a:solidFill>
              </a:rPr>
              <a:t>the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are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Bu dönemin başında elde edilen </a:t>
            </a:r>
            <a:r>
              <a:rPr lang="tr-TR" sz="1200" u="none" strike="noStrike" baseline="0" dirty="0" err="1">
                <a:solidFill>
                  <a:srgbClr val="333333"/>
                </a:solidFill>
              </a:rPr>
              <a:t>big</a:t>
            </a:r>
            <a:r>
              <a:rPr lang="tr-TR" sz="1200" u="none" strike="noStrike" baseline="0" dirty="0">
                <a:solidFill>
                  <a:srgbClr val="333333"/>
                </a:solidFill>
              </a:rPr>
              <a:t> data </a:t>
            </a:r>
            <a:r>
              <a:rPr lang="tr-TR" sz="1200" u="none" strike="noStrike" baseline="0" dirty="0" err="1">
                <a:solidFill>
                  <a:srgbClr val="333333"/>
                </a:solidFill>
              </a:rPr>
              <a:t>nın</a:t>
            </a:r>
            <a:r>
              <a:rPr lang="tr-TR" sz="1200" u="none" strike="noStrike" baseline="0" dirty="0">
                <a:solidFill>
                  <a:srgbClr val="333333"/>
                </a:solidFill>
              </a:rPr>
              <a:t>, veri madenciliği, makine öğrenmesi i ve yapay zeka yaklaşımları ile analiz edilebildiği ve anlamlandırılabildiği bir dönemdir.  Kullanıcının eğilimleri ve istekleri doğrultusunda yapılan çıkarımlarla kişiye özel içerik oluşturulmuştur. Özellikle arama platformlarında farklı kullanıcıların yaptığı aynı aramalarda sonuçlar bile kişiye özel gelmektedir. Sosyal medya platformları kişinin eğilimlerini tespit edip ona uygun önermeler yapmaktadır.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Reklam ve pazarlama dünyasında da devrim yaşadığı bir dönemdir. Kullanıcılardan alınan hassas bilgiler sayesinde kişiye özel hazırlanan reklamlar gösterilmeye başlanmıştır.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3.0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 da özellikle sosyal ağlarda merkeziyetçi bir yapı bulunmaktadır. Bu yapıya bağlı tüm kullanıcıların bilgileri merkezi sunuculardan geçer. Bu sunucular kendilerini gelen datayı saklarlar. Kullanıcı sözleşmeleri gereği bu datanın kullanımı konusunda neredeyse sınırsız hakları bulunmaktadır. Bu bilgilerin saklanmasından dolayı ortaya hem güvenlik hem de etik sorunlar çıkmaktadır. Web3.0 bu merkeziyetçi yapıya bir son vererek </a:t>
            </a:r>
            <a:r>
              <a:rPr lang="tr-TR" sz="1200" u="none" strike="noStrike" baseline="0" dirty="0" err="1">
                <a:solidFill>
                  <a:srgbClr val="333333"/>
                </a:solidFill>
              </a:rPr>
              <a:t>pear-to-pear</a:t>
            </a:r>
            <a:r>
              <a:rPr lang="tr-TR" sz="1200" u="none" strike="noStrike" baseline="0" dirty="0">
                <a:solidFill>
                  <a:srgbClr val="333333"/>
                </a:solidFill>
              </a:rPr>
              <a:t> iletişimi esas almaktadır. Bu yapı daha fazla mahremiyet ve güvenlik anlamına gelmektedir. Tekelleşmeyi büyük ölçüde bitireceği düşünülmektedir.  </a:t>
            </a:r>
            <a:endParaRPr lang="tr-TR" sz="1200" b="0" i="0" dirty="0">
              <a:solidFill>
                <a:srgbClr val="333333"/>
              </a:solidFill>
            </a:endParaRPr>
          </a:p>
          <a:p>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Tavsiye kaynak:</a:t>
            </a:r>
            <a:br>
              <a:rPr lang="tr-TR" sz="1200" u="none" strike="noStrike" baseline="0" dirty="0">
                <a:solidFill>
                  <a:srgbClr val="333333"/>
                </a:solidFill>
              </a:rPr>
            </a:br>
            <a:r>
              <a:rPr lang="tr-TR" sz="1200" u="none" strike="noStrike" baseline="0" dirty="0">
                <a:solidFill>
                  <a:srgbClr val="333333"/>
                </a:solidFill>
              </a:rPr>
              <a:t>Sosyal İkilem https://www.netflix.com/tr/title/81254224</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Barış Özcan Web 3.0 https://www.youtube.com/watch?v=YuIQQ6Ce08Y</a:t>
            </a:r>
          </a:p>
          <a:p>
            <a:endParaRPr lang="tr-TR" sz="1200" b="0" i="0" u="none" strike="noStrike" baseline="0" dirty="0">
              <a:solidFill>
                <a:srgbClr val="211D1E"/>
              </a:solidFill>
            </a:endParaRPr>
          </a:p>
          <a:p>
            <a:endParaRPr lang="tr-TR" sz="1200" dirty="0">
              <a:solidFill>
                <a:schemeClr val="tx1"/>
              </a:solidFill>
            </a:endParaRPr>
          </a:p>
          <a:p>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C3C63480-C612-41D5-A9CA-641A84CDCACF}" type="slidenum">
              <a:rPr lang="tr-TR" smtClean="0"/>
              <a:t>8</a:t>
            </a:fld>
            <a:endParaRPr lang="tr-TR"/>
          </a:p>
        </p:txBody>
      </p:sp>
    </p:spTree>
    <p:extLst>
      <p:ext uri="{BB962C8B-B14F-4D97-AF65-F5344CB8AC3E}">
        <p14:creationId xmlns:p14="http://schemas.microsoft.com/office/powerpoint/2010/main" val="56555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717F-79F6-443C-B5D0-E1FA50085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6CBF2A3-DF14-4833-9E32-E093AD7D7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0D0082-BA24-41B4-A95B-8F69CE23026A}"/>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498EE6E3-3180-4D5D-B03E-707C154614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675471C-F805-4505-9E26-6E259405DF30}"/>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0458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81F5-7575-4B12-9254-65AEAB55F86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3D88928-A3D8-4DEC-B8C2-D67371B99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18AB0F-2C3B-4CC4-951D-139A511BC963}"/>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1F523D81-7760-46B7-B4A3-A04CB9C8E0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E4E555-7B8B-477B-AB8B-19074208965E}"/>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0514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6ADA-1720-43B4-A9F2-7E4C605CA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B498AEF-7DA5-4FA1-A8DD-23260499D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5B7DA3-7C59-470C-B66F-3E418A5AAC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93BE0A98-E8BD-4797-B5A6-BE0D2EBCD7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1B8A1BB-3CEF-4B72-8B34-24AC9BD0598C}"/>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2175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9A9-604A-4FF4-8E26-17D3EFC1E20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39BC9B-2138-48C8-B92F-24DA6601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44D516C-778B-49A1-9369-5B4839BFEF9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5CBF2E9E-6428-4AAB-98BD-F624C47F291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DEBBB2D-9B68-4623-8040-999A4A52E989}"/>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7407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4E1D-EDEC-4FB4-B1D7-BA6F52AC8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BAFC64C-D632-4FFC-8991-98B894676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55195-F10F-4D05-90E0-45F3066B51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2ADA6302-0F91-4618-BD44-080A98662D7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EE9010-48B1-469F-AC69-9A508479951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7360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E8CF-C442-4D60-8E59-2F7BCFAB8DC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CDECD5-912B-47A2-ACB1-E3FF24248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236D1E-6924-4341-BB69-AEFD542F7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4C321AE-3994-4A99-B25D-83759C2E3DC5}"/>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64B50937-6A88-489A-9B49-C3D5AF0A33F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4E822E0-748D-41B0-89A6-5C42A9F829C5}"/>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407786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8488-2ADC-477C-8B05-E1B8D29532EA}"/>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37D8EC1-9207-46CA-BBA3-7A0099E98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1201-B39E-49C5-BEE6-20104905CD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E23CFA2-35D1-40F8-B4DC-C0F62566F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F3D9A-F0DA-45C5-9904-263F65940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C452015-ECF3-410F-9C9E-2C0197910A3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8" name="Footer Placeholder 7">
            <a:extLst>
              <a:ext uri="{FF2B5EF4-FFF2-40B4-BE49-F238E27FC236}">
                <a16:creationId xmlns:a16="http://schemas.microsoft.com/office/drawing/2014/main" id="{DDC6F3A4-08E5-4A88-922B-ADD128A6493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CE86E6A-E788-4500-9815-2DE5C08F4E2D}"/>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624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62E-298C-46DF-9B1A-1F041C9ACFDD}"/>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8B08B7-691C-4BDD-8A70-022A2511A164}"/>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4" name="Footer Placeholder 3">
            <a:extLst>
              <a:ext uri="{FF2B5EF4-FFF2-40B4-BE49-F238E27FC236}">
                <a16:creationId xmlns:a16="http://schemas.microsoft.com/office/drawing/2014/main" id="{8C0BC71C-5942-415D-B833-25527F040546}"/>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000C1204-E300-408D-BA91-D6BDD88F6817}"/>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851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5F92F-4975-4CCC-B005-27F08B560C1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3" name="Footer Placeholder 2">
            <a:extLst>
              <a:ext uri="{FF2B5EF4-FFF2-40B4-BE49-F238E27FC236}">
                <a16:creationId xmlns:a16="http://schemas.microsoft.com/office/drawing/2014/main" id="{AC4E46C0-D76B-4AFD-A089-4F50C5CFC13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C758651-F217-4B60-8A22-C8DAEA98674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775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0188-62BC-4622-AF26-40EFF305B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062DB13A-5F21-4CEE-BFD5-DFF665DAD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CAE315E-8EAE-4B16-9F41-4DFC0C24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78EE9-FB74-4D5F-999C-3AC57736E18E}"/>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2DC1B29E-DFAD-49CE-8226-DF373104CB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2431318-66CA-4131-A6E0-C7DF5D9F05F1}"/>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2570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8DCE-D05D-4588-849D-5F1DF849C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DDAB378-9F75-4871-860B-D8393F65F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C60B405C-FD9D-4832-B402-7D1D4F2DB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3EAD9-788F-468A-AF91-E242C6EC5D5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A3097C37-516A-4A04-AC5A-50E1F2F0964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EE9949A-291C-4CC6-B238-54E509DC88AF}"/>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194807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270C5-F6BF-49D1-9039-C23D50A5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2E3A0AE-E3D1-4F6C-B94A-C277AC5D5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5669C0-9B24-4974-87F8-8F9EB6B3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E7848AFC-D20D-43C2-BB08-9A89A414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80274D5-A1A7-4853-B766-C21BDC3EB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9BB40-1CB2-464E-8E32-2CC05B3D84E2}" type="slidenum">
              <a:rPr lang="tr-TR" smtClean="0"/>
              <a:t>‹#›</a:t>
            </a:fld>
            <a:endParaRPr lang="tr-TR"/>
          </a:p>
        </p:txBody>
      </p:sp>
    </p:spTree>
    <p:extLst>
      <p:ext uri="{BB962C8B-B14F-4D97-AF65-F5344CB8AC3E}">
        <p14:creationId xmlns:p14="http://schemas.microsoft.com/office/powerpoint/2010/main" val="82219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svg"/><Relationship Id="rId7" Type="http://schemas.openxmlformats.org/officeDocument/2006/relationships/image" Target="../media/image3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3.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4.sv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A9DB-800D-46FC-B625-1E4BA3312233}"/>
              </a:ext>
            </a:extLst>
          </p:cNvPr>
          <p:cNvSpPr>
            <a:spLocks noGrp="1"/>
          </p:cNvSpPr>
          <p:nvPr>
            <p:ph type="ctrTitle"/>
          </p:nvPr>
        </p:nvSpPr>
        <p:spPr>
          <a:xfrm>
            <a:off x="4223656" y="2372804"/>
            <a:ext cx="6444343" cy="1652135"/>
          </a:xfrm>
        </p:spPr>
        <p:txBody>
          <a:bodyPr>
            <a:normAutofit/>
          </a:bodyPr>
          <a:lstStyle/>
          <a:p>
            <a:pPr algn="l"/>
            <a:r>
              <a:rPr lang="tr-TR" sz="6600" dirty="0">
                <a:latin typeface="Montserrat SemiBold" panose="00000700000000000000" pitchFamily="2" charset="-94"/>
              </a:rPr>
              <a:t>Sunum</a:t>
            </a:r>
            <a:r>
              <a:rPr lang="tr-TR" dirty="0">
                <a:latin typeface="Montserrat SemiBold" panose="00000700000000000000" pitchFamily="2" charset="-94"/>
              </a:rPr>
              <a:t> </a:t>
            </a:r>
            <a:br>
              <a:rPr lang="tr-TR" dirty="0">
                <a:latin typeface="Montserrat SemiBold" panose="00000700000000000000" pitchFamily="2" charset="-94"/>
              </a:rPr>
            </a:br>
            <a:r>
              <a:rPr lang="tr-TR" sz="4000" dirty="0">
                <a:latin typeface="Montserrat SemiBold" panose="00000700000000000000" pitchFamily="2" charset="-94"/>
              </a:rPr>
              <a:t>Hazırlama Teknikleri</a:t>
            </a:r>
            <a:endParaRPr lang="tr-TR" dirty="0">
              <a:latin typeface="Montserrat SemiBold" panose="00000700000000000000" pitchFamily="2" charset="-94"/>
            </a:endParaRPr>
          </a:p>
        </p:txBody>
      </p:sp>
      <p:sp>
        <p:nvSpPr>
          <p:cNvPr id="3" name="Subtitle 2">
            <a:extLst>
              <a:ext uri="{FF2B5EF4-FFF2-40B4-BE49-F238E27FC236}">
                <a16:creationId xmlns:a16="http://schemas.microsoft.com/office/drawing/2014/main" id="{DE577CBC-6723-4D35-B47F-545056B0DD3B}"/>
              </a:ext>
            </a:extLst>
          </p:cNvPr>
          <p:cNvSpPr>
            <a:spLocks noGrp="1"/>
          </p:cNvSpPr>
          <p:nvPr>
            <p:ph type="subTitle" idx="1"/>
          </p:nvPr>
        </p:nvSpPr>
        <p:spPr>
          <a:xfrm>
            <a:off x="4387558" y="5140796"/>
            <a:ext cx="5631543" cy="478972"/>
          </a:xfrm>
        </p:spPr>
        <p:txBody>
          <a:bodyPr>
            <a:normAutofit/>
          </a:bodyPr>
          <a:lstStyle/>
          <a:p>
            <a:pPr algn="l"/>
            <a:r>
              <a:rPr lang="tr-TR" i="1" dirty="0">
                <a:solidFill>
                  <a:srgbClr val="ED7D31"/>
                </a:solidFill>
                <a:latin typeface="Montserrat SemiBold" panose="00000700000000000000" pitchFamily="2" charset="-94"/>
              </a:rPr>
              <a:t>DERS3: Animasyon ve Geçişler</a:t>
            </a:r>
          </a:p>
        </p:txBody>
      </p:sp>
      <p:sp>
        <p:nvSpPr>
          <p:cNvPr id="4" name="TextBox 3">
            <a:extLst>
              <a:ext uri="{FF2B5EF4-FFF2-40B4-BE49-F238E27FC236}">
                <a16:creationId xmlns:a16="http://schemas.microsoft.com/office/drawing/2014/main" id="{F5F759AA-C46D-4317-A9F5-D3C260D830CE}"/>
              </a:ext>
            </a:extLst>
          </p:cNvPr>
          <p:cNvSpPr txBox="1"/>
          <p:nvPr/>
        </p:nvSpPr>
        <p:spPr>
          <a:xfrm>
            <a:off x="4223656" y="2080416"/>
            <a:ext cx="2339102" cy="584775"/>
          </a:xfrm>
          <a:prstGeom prst="rect">
            <a:avLst/>
          </a:prstGeom>
          <a:noFill/>
        </p:spPr>
        <p:txBody>
          <a:bodyPr wrap="none" rtlCol="0">
            <a:spAutoFit/>
          </a:bodyPr>
          <a:lstStyle/>
          <a:p>
            <a:r>
              <a:rPr lang="tr-TR" sz="3200" dirty="0">
                <a:solidFill>
                  <a:schemeClr val="accent2"/>
                </a:solidFill>
                <a:latin typeface="Rage Italic" panose="03070502040507070304" pitchFamily="66" charset="0"/>
              </a:rPr>
              <a:t>Powerpoint ile</a:t>
            </a:r>
          </a:p>
        </p:txBody>
      </p:sp>
      <p:sp>
        <p:nvSpPr>
          <p:cNvPr id="5" name="Rectangle 4">
            <a:extLst>
              <a:ext uri="{FF2B5EF4-FFF2-40B4-BE49-F238E27FC236}">
                <a16:creationId xmlns:a16="http://schemas.microsoft.com/office/drawing/2014/main" id="{B0555F80-8769-4B92-A0E2-443476B97F63}"/>
              </a:ext>
            </a:extLst>
          </p:cNvPr>
          <p:cNvSpPr/>
          <p:nvPr/>
        </p:nvSpPr>
        <p:spPr>
          <a:xfrm>
            <a:off x="0" y="0"/>
            <a:ext cx="3309257"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phic 7">
            <a:extLst>
              <a:ext uri="{FF2B5EF4-FFF2-40B4-BE49-F238E27FC236}">
                <a16:creationId xmlns:a16="http://schemas.microsoft.com/office/drawing/2014/main" id="{3099CB5A-588E-432B-8E31-88E1E23C819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36599" y="2280842"/>
            <a:ext cx="1836057" cy="1836057"/>
          </a:xfrm>
          <a:prstGeom prst="rect">
            <a:avLst/>
          </a:prstGeom>
          <a:effectLst>
            <a:outerShdw blurRad="203200" dist="38100" dir="2700000" sx="105000" sy="105000" algn="tl" rotWithShape="0">
              <a:prstClr val="black">
                <a:alpha val="40000"/>
              </a:prstClr>
            </a:outerShdw>
          </a:effectLst>
        </p:spPr>
      </p:pic>
    </p:spTree>
    <p:extLst>
      <p:ext uri="{BB962C8B-B14F-4D97-AF65-F5344CB8AC3E}">
        <p14:creationId xmlns:p14="http://schemas.microsoft.com/office/powerpoint/2010/main" val="173765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EDEAA42-A74F-4FA0-AF3F-5DD011198F77}"/>
              </a:ext>
            </a:extLst>
          </p:cNvPr>
          <p:cNvGrpSpPr/>
          <p:nvPr/>
        </p:nvGrpSpPr>
        <p:grpSpPr>
          <a:xfrm>
            <a:off x="217147" y="202019"/>
            <a:ext cx="3623610" cy="1007188"/>
            <a:chOff x="217147" y="202019"/>
            <a:chExt cx="3623610"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16422" cy="707886"/>
            </a:xfrm>
            <a:prstGeom prst="rect">
              <a:avLst/>
            </a:prstGeom>
            <a:noFill/>
          </p:spPr>
          <p:txBody>
            <a:bodyPr wrap="none" rtlCol="0">
              <a:spAutoFit/>
            </a:bodyPr>
            <a:lstStyle/>
            <a:p>
              <a:r>
                <a:rPr lang="tr-TR" sz="4000" dirty="0">
                  <a:solidFill>
                    <a:schemeClr val="tx1">
                      <a:lumMod val="75000"/>
                      <a:lumOff val="25000"/>
                    </a:schemeClr>
                  </a:solidFill>
                  <a:latin typeface="+mj-lt"/>
                </a:rPr>
                <a:t>Network</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6" name="Group 15">
            <a:extLst>
              <a:ext uri="{FF2B5EF4-FFF2-40B4-BE49-F238E27FC236}">
                <a16:creationId xmlns:a16="http://schemas.microsoft.com/office/drawing/2014/main" id="{C46959AC-13DF-4119-B51F-C60ED5761493}"/>
              </a:ext>
            </a:extLst>
          </p:cNvPr>
          <p:cNvGrpSpPr/>
          <p:nvPr/>
        </p:nvGrpSpPr>
        <p:grpSpPr>
          <a:xfrm>
            <a:off x="381000" y="1465188"/>
            <a:ext cx="5217705" cy="5001739"/>
            <a:chOff x="0" y="1306949"/>
            <a:chExt cx="5217705" cy="5001739"/>
          </a:xfrm>
          <a:blipFill dpi="0" rotWithShape="1">
            <a:blip r:embed="rId4"/>
            <a:srcRect/>
            <a:stretch>
              <a:fillRect/>
            </a:stretch>
          </a:blipFill>
        </p:grpSpPr>
        <p:sp>
          <p:nvSpPr>
            <p:cNvPr id="6" name="Oval 5">
              <a:extLst>
                <a:ext uri="{FF2B5EF4-FFF2-40B4-BE49-F238E27FC236}">
                  <a16:creationId xmlns:a16="http://schemas.microsoft.com/office/drawing/2014/main" id="{3B7AC607-0C0B-4305-9285-6D832441BD50}"/>
                </a:ext>
              </a:extLst>
            </p:cNvPr>
            <p:cNvSpPr/>
            <p:nvPr/>
          </p:nvSpPr>
          <p:spPr>
            <a:xfrm>
              <a:off x="1224335" y="2423301"/>
              <a:ext cx="2769035" cy="27690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3BB2DAF8-8625-4321-93B0-06B8FFFE8634}"/>
                </a:ext>
              </a:extLst>
            </p:cNvPr>
            <p:cNvSpPr/>
            <p:nvPr/>
          </p:nvSpPr>
          <p:spPr>
            <a:xfrm>
              <a:off x="2194515" y="1306949"/>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05125579-2C35-4FCB-8FB7-BA709FFE69B1}"/>
                </a:ext>
              </a:extLst>
            </p:cNvPr>
            <p:cNvSpPr/>
            <p:nvPr/>
          </p:nvSpPr>
          <p:spPr>
            <a:xfrm>
              <a:off x="2194515" y="5480013"/>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CA76780F-7FE9-4BD2-8648-78A87E55A373}"/>
                </a:ext>
              </a:extLst>
            </p:cNvPr>
            <p:cNvSpPr/>
            <p:nvPr/>
          </p:nvSpPr>
          <p:spPr>
            <a:xfrm>
              <a:off x="438903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CB2FBD4-22FB-4694-A098-1180C1F6589D}"/>
                </a:ext>
              </a:extLst>
            </p:cNvPr>
            <p:cNvSpPr/>
            <p:nvPr/>
          </p:nvSpPr>
          <p:spPr>
            <a:xfrm>
              <a:off x="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03AECC20-EB39-430B-9184-E0C452593F19}"/>
                </a:ext>
              </a:extLst>
            </p:cNvPr>
            <p:cNvSpPr/>
            <p:nvPr/>
          </p:nvSpPr>
          <p:spPr>
            <a:xfrm>
              <a:off x="3693331" y="1969821"/>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0A164500-1C75-44D3-A5BE-5000EBB5421F}"/>
                </a:ext>
              </a:extLst>
            </p:cNvPr>
            <p:cNvSpPr/>
            <p:nvPr/>
          </p:nvSpPr>
          <p:spPr>
            <a:xfrm>
              <a:off x="3693332"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5906B706-A894-4D48-B902-B1F9091D63CA}"/>
                </a:ext>
              </a:extLst>
            </p:cNvPr>
            <p:cNvSpPr/>
            <p:nvPr/>
          </p:nvSpPr>
          <p:spPr>
            <a:xfrm>
              <a:off x="602829"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2DD41697-A441-4D5E-B524-B79AD3F71D7F}"/>
                </a:ext>
              </a:extLst>
            </p:cNvPr>
            <p:cNvSpPr/>
            <p:nvPr/>
          </p:nvSpPr>
          <p:spPr>
            <a:xfrm>
              <a:off x="602828" y="201136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7" name="TextBox 16">
            <a:extLst>
              <a:ext uri="{FF2B5EF4-FFF2-40B4-BE49-F238E27FC236}">
                <a16:creationId xmlns:a16="http://schemas.microsoft.com/office/drawing/2014/main" id="{6863A9C1-C458-4EA7-BA2F-929308CD488B}"/>
              </a:ext>
            </a:extLst>
          </p:cNvPr>
          <p:cNvSpPr txBox="1"/>
          <p:nvPr/>
        </p:nvSpPr>
        <p:spPr>
          <a:xfrm>
            <a:off x="5962650" y="1879525"/>
            <a:ext cx="5785430" cy="1200329"/>
          </a:xfrm>
          <a:prstGeom prst="rect">
            <a:avLst/>
          </a:prstGeom>
          <a:noFill/>
        </p:spPr>
        <p:txBody>
          <a:bodyPr wrap="square" rtlCol="0">
            <a:spAutoFit/>
          </a:bodyPr>
          <a:lstStyle/>
          <a:p>
            <a:pPr algn="r"/>
            <a:r>
              <a:rPr lang="tr-TR" sz="2400" dirty="0">
                <a:solidFill>
                  <a:schemeClr val="tx1">
                    <a:lumMod val="65000"/>
                    <a:lumOff val="35000"/>
                  </a:schemeClr>
                </a:solidFill>
              </a:rPr>
              <a:t>Elektronik cihazların haberleşmesi için oluşturulan iletişim ortamına </a:t>
            </a:r>
            <a:r>
              <a:rPr lang="tr-TR" sz="2400" b="1" dirty="0">
                <a:solidFill>
                  <a:schemeClr val="tx1">
                    <a:lumMod val="65000"/>
                    <a:lumOff val="35000"/>
                  </a:schemeClr>
                </a:solidFill>
              </a:rPr>
              <a:t>network</a:t>
            </a:r>
            <a:r>
              <a:rPr lang="tr-TR" sz="2400" dirty="0">
                <a:solidFill>
                  <a:schemeClr val="tx1">
                    <a:lumMod val="65000"/>
                    <a:lumOff val="35000"/>
                  </a:schemeClr>
                </a:solidFill>
              </a:rPr>
              <a:t> denir.</a:t>
            </a:r>
          </a:p>
        </p:txBody>
      </p:sp>
      <p:grpSp>
        <p:nvGrpSpPr>
          <p:cNvPr id="15" name="Group 14">
            <a:extLst>
              <a:ext uri="{FF2B5EF4-FFF2-40B4-BE49-F238E27FC236}">
                <a16:creationId xmlns:a16="http://schemas.microsoft.com/office/drawing/2014/main" id="{4D8C7B43-DE68-4BB2-923D-B00D9AD812E4}"/>
              </a:ext>
            </a:extLst>
          </p:cNvPr>
          <p:cNvGrpSpPr/>
          <p:nvPr/>
        </p:nvGrpSpPr>
        <p:grpSpPr>
          <a:xfrm>
            <a:off x="6766133" y="3844414"/>
            <a:ext cx="4075529" cy="495227"/>
            <a:chOff x="6766133" y="3844414"/>
            <a:chExt cx="4075529" cy="495227"/>
          </a:xfrm>
        </p:grpSpPr>
        <p:sp>
          <p:nvSpPr>
            <p:cNvPr id="18" name="TextBox 17">
              <a:extLst>
                <a:ext uri="{FF2B5EF4-FFF2-40B4-BE49-F238E27FC236}">
                  <a16:creationId xmlns:a16="http://schemas.microsoft.com/office/drawing/2014/main" id="{2134FBD4-8BC9-4D5D-BCFF-2C0B962EB348}"/>
                </a:ext>
              </a:extLst>
            </p:cNvPr>
            <p:cNvSpPr txBox="1"/>
            <p:nvPr/>
          </p:nvSpPr>
          <p:spPr>
            <a:xfrm>
              <a:off x="7362825" y="3876675"/>
              <a:ext cx="3478837" cy="400110"/>
            </a:xfrm>
            <a:prstGeom prst="rect">
              <a:avLst/>
            </a:prstGeom>
            <a:noFill/>
          </p:spPr>
          <p:txBody>
            <a:bodyPr wrap="none" rtlCol="0">
              <a:spAutoFit/>
            </a:bodyPr>
            <a:lstStyle/>
            <a:p>
              <a:r>
                <a:rPr lang="tr-TR" sz="2000" dirty="0"/>
                <a:t>LAN (</a:t>
              </a:r>
              <a:r>
                <a:rPr lang="tr-TR" sz="2000" dirty="0" err="1"/>
                <a:t>Local</a:t>
              </a:r>
              <a:r>
                <a:rPr lang="tr-TR" sz="2000" dirty="0"/>
                <a:t> </a:t>
              </a:r>
              <a:r>
                <a:rPr lang="tr-TR" sz="2000" dirty="0" err="1"/>
                <a:t>Area</a:t>
              </a:r>
              <a:r>
                <a:rPr lang="tr-TR" sz="2000" dirty="0"/>
                <a:t> Network)</a:t>
              </a:r>
            </a:p>
          </p:txBody>
        </p:sp>
        <p:sp>
          <p:nvSpPr>
            <p:cNvPr id="26" name="Freeform: Shape 25">
              <a:extLst>
                <a:ext uri="{FF2B5EF4-FFF2-40B4-BE49-F238E27FC236}">
                  <a16:creationId xmlns:a16="http://schemas.microsoft.com/office/drawing/2014/main" id="{59A7CF38-B3EE-46A3-B811-6DA9BAADBE7F}"/>
                </a:ext>
              </a:extLst>
            </p:cNvPr>
            <p:cNvSpPr/>
            <p:nvPr/>
          </p:nvSpPr>
          <p:spPr>
            <a:xfrm rot="2427387">
              <a:off x="6766133" y="3844414"/>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FFAD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1" name="Group 20">
            <a:extLst>
              <a:ext uri="{FF2B5EF4-FFF2-40B4-BE49-F238E27FC236}">
                <a16:creationId xmlns:a16="http://schemas.microsoft.com/office/drawing/2014/main" id="{9E1F0957-421A-4979-9D38-82D45F565506}"/>
              </a:ext>
            </a:extLst>
          </p:cNvPr>
          <p:cNvGrpSpPr/>
          <p:nvPr/>
        </p:nvGrpSpPr>
        <p:grpSpPr>
          <a:xfrm>
            <a:off x="6766134" y="4552123"/>
            <a:ext cx="5162364" cy="495227"/>
            <a:chOff x="6766134" y="4552123"/>
            <a:chExt cx="5162364" cy="495227"/>
          </a:xfrm>
        </p:grpSpPr>
        <p:sp>
          <p:nvSpPr>
            <p:cNvPr id="19" name="TextBox 18">
              <a:extLst>
                <a:ext uri="{FF2B5EF4-FFF2-40B4-BE49-F238E27FC236}">
                  <a16:creationId xmlns:a16="http://schemas.microsoft.com/office/drawing/2014/main" id="{42D2F350-216E-47FD-B4F8-47DD514FFEC4}"/>
                </a:ext>
              </a:extLst>
            </p:cNvPr>
            <p:cNvSpPr txBox="1"/>
            <p:nvPr/>
          </p:nvSpPr>
          <p:spPr>
            <a:xfrm>
              <a:off x="7362825" y="4590127"/>
              <a:ext cx="4565673" cy="400110"/>
            </a:xfrm>
            <a:prstGeom prst="rect">
              <a:avLst/>
            </a:prstGeom>
            <a:noFill/>
          </p:spPr>
          <p:txBody>
            <a:bodyPr wrap="none" rtlCol="0">
              <a:spAutoFit/>
            </a:bodyPr>
            <a:lstStyle/>
            <a:p>
              <a:r>
                <a:rPr lang="tr-TR" sz="2000" dirty="0"/>
                <a:t>MAN (</a:t>
              </a:r>
              <a:r>
                <a:rPr lang="tr-TR" sz="2000" dirty="0" err="1"/>
                <a:t>Metropolitan</a:t>
              </a:r>
              <a:r>
                <a:rPr lang="tr-TR" sz="2000" dirty="0"/>
                <a:t> </a:t>
              </a:r>
              <a:r>
                <a:rPr lang="tr-TR" sz="2000" dirty="0" err="1"/>
                <a:t>Area</a:t>
              </a:r>
              <a:r>
                <a:rPr lang="tr-TR" sz="2000" dirty="0"/>
                <a:t> Network)</a:t>
              </a:r>
            </a:p>
          </p:txBody>
        </p:sp>
        <p:sp>
          <p:nvSpPr>
            <p:cNvPr id="27" name="Freeform: Shape 26">
              <a:extLst>
                <a:ext uri="{FF2B5EF4-FFF2-40B4-BE49-F238E27FC236}">
                  <a16:creationId xmlns:a16="http://schemas.microsoft.com/office/drawing/2014/main" id="{1E42A0AD-7199-4143-9423-826DEBEEF5DA}"/>
                </a:ext>
              </a:extLst>
            </p:cNvPr>
            <p:cNvSpPr/>
            <p:nvPr/>
          </p:nvSpPr>
          <p:spPr>
            <a:xfrm rot="2427387">
              <a:off x="6766134" y="4552123"/>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5BFD0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2" name="Group 21">
            <a:extLst>
              <a:ext uri="{FF2B5EF4-FFF2-40B4-BE49-F238E27FC236}">
                <a16:creationId xmlns:a16="http://schemas.microsoft.com/office/drawing/2014/main" id="{6F89628D-CE2E-4D32-A31A-ADD8693A354B}"/>
              </a:ext>
            </a:extLst>
          </p:cNvPr>
          <p:cNvGrpSpPr/>
          <p:nvPr/>
        </p:nvGrpSpPr>
        <p:grpSpPr>
          <a:xfrm>
            <a:off x="6766132" y="5259831"/>
            <a:ext cx="4218196" cy="495227"/>
            <a:chOff x="6766132" y="5259831"/>
            <a:chExt cx="4218196" cy="495227"/>
          </a:xfrm>
        </p:grpSpPr>
        <p:sp>
          <p:nvSpPr>
            <p:cNvPr id="20" name="TextBox 19">
              <a:extLst>
                <a:ext uri="{FF2B5EF4-FFF2-40B4-BE49-F238E27FC236}">
                  <a16:creationId xmlns:a16="http://schemas.microsoft.com/office/drawing/2014/main" id="{1B17BF00-3191-4495-9EB4-5B62B1127228}"/>
                </a:ext>
              </a:extLst>
            </p:cNvPr>
            <p:cNvSpPr txBox="1"/>
            <p:nvPr/>
          </p:nvSpPr>
          <p:spPr>
            <a:xfrm>
              <a:off x="7362824" y="5303579"/>
              <a:ext cx="3621504" cy="400110"/>
            </a:xfrm>
            <a:prstGeom prst="rect">
              <a:avLst/>
            </a:prstGeom>
            <a:noFill/>
          </p:spPr>
          <p:txBody>
            <a:bodyPr wrap="none" rtlCol="0">
              <a:spAutoFit/>
            </a:bodyPr>
            <a:lstStyle/>
            <a:p>
              <a:r>
                <a:rPr lang="tr-TR" sz="2000" dirty="0"/>
                <a:t>WAN (</a:t>
              </a:r>
              <a:r>
                <a:rPr lang="tr-TR" sz="2000" dirty="0" err="1"/>
                <a:t>Wide</a:t>
              </a:r>
              <a:r>
                <a:rPr lang="tr-TR" sz="2000" dirty="0"/>
                <a:t> </a:t>
              </a:r>
              <a:r>
                <a:rPr lang="tr-TR" sz="2000" dirty="0" err="1"/>
                <a:t>Area</a:t>
              </a:r>
              <a:r>
                <a:rPr lang="tr-TR" sz="2000" dirty="0"/>
                <a:t> Network)</a:t>
              </a:r>
            </a:p>
          </p:txBody>
        </p:sp>
        <p:sp>
          <p:nvSpPr>
            <p:cNvPr id="28" name="Freeform: Shape 27">
              <a:extLst>
                <a:ext uri="{FF2B5EF4-FFF2-40B4-BE49-F238E27FC236}">
                  <a16:creationId xmlns:a16="http://schemas.microsoft.com/office/drawing/2014/main" id="{8A67A17D-7B30-4B40-BE1A-4BDA289721C6}"/>
                </a:ext>
              </a:extLst>
            </p:cNvPr>
            <p:cNvSpPr/>
            <p:nvPr/>
          </p:nvSpPr>
          <p:spPr>
            <a:xfrm rot="2427387">
              <a:off x="6766132" y="5259831"/>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818D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spTree>
    <p:extLst>
      <p:ext uri="{BB962C8B-B14F-4D97-AF65-F5344CB8AC3E}">
        <p14:creationId xmlns:p14="http://schemas.microsoft.com/office/powerpoint/2010/main" val="13245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067A6-45CB-4AD1-9FB4-5FEBFF0314BD}"/>
              </a:ext>
            </a:extLst>
          </p:cNvPr>
          <p:cNvPicPr>
            <a:picLocks noChangeAspect="1"/>
          </p:cNvPicPr>
          <p:nvPr/>
        </p:nvPicPr>
        <p:blipFill rotWithShape="1">
          <a:blip r:embed="rId2" cstate="email">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5069"/>
                    </a14:imgEffect>
                    <a14:imgEffect>
                      <a14:saturation sat="51000"/>
                    </a14:imgEffect>
                    <a14:imgEffect>
                      <a14:brightnessContrast bright="-24000" contrast="-48000"/>
                    </a14:imgEffect>
                  </a14:imgLayer>
                </a14:imgProps>
              </a:ext>
              <a:ext uri="{28A0092B-C50C-407E-A947-70E740481C1C}">
                <a14:useLocalDpi xmlns:a14="http://schemas.microsoft.com/office/drawing/2010/main"/>
              </a:ext>
            </a:extLst>
          </a:blip>
          <a:srcRect/>
          <a:stretch/>
        </p:blipFill>
        <p:spPr>
          <a:xfrm>
            <a:off x="7181850" y="992459"/>
            <a:ext cx="5010150" cy="5865541"/>
          </a:xfrm>
          <a:prstGeom prst="rect">
            <a:avLst/>
          </a:prstGeom>
        </p:spPr>
      </p:pic>
      <p:sp>
        <p:nvSpPr>
          <p:cNvPr id="6" name="Rectangle: Rounded Corners 5">
            <a:extLst>
              <a:ext uri="{FF2B5EF4-FFF2-40B4-BE49-F238E27FC236}">
                <a16:creationId xmlns:a16="http://schemas.microsoft.com/office/drawing/2014/main" id="{487C38BD-F1BA-4E70-8312-D23B6AA9E2C2}"/>
              </a:ext>
            </a:extLst>
          </p:cNvPr>
          <p:cNvSpPr/>
          <p:nvPr/>
        </p:nvSpPr>
        <p:spPr>
          <a:xfrm>
            <a:off x="711200" y="1689100"/>
            <a:ext cx="9626600" cy="4432300"/>
          </a:xfrm>
          <a:prstGeom prst="roundRect">
            <a:avLst>
              <a:gd name="adj" fmla="val 7498"/>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0" name="Group 9">
            <a:extLst>
              <a:ext uri="{FF2B5EF4-FFF2-40B4-BE49-F238E27FC236}">
                <a16:creationId xmlns:a16="http://schemas.microsoft.com/office/drawing/2014/main" id="{99EBAC65-3DB2-4B61-A851-999FEC2E1B34}"/>
              </a:ext>
            </a:extLst>
          </p:cNvPr>
          <p:cNvGrpSpPr/>
          <p:nvPr/>
        </p:nvGrpSpPr>
        <p:grpSpPr>
          <a:xfrm>
            <a:off x="217147" y="202019"/>
            <a:ext cx="4125349" cy="1007188"/>
            <a:chOff x="217147" y="202019"/>
            <a:chExt cx="4125349"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3118161" cy="707886"/>
            </a:xfrm>
            <a:prstGeom prst="rect">
              <a:avLst/>
            </a:prstGeom>
            <a:noFill/>
          </p:spPr>
          <p:txBody>
            <a:bodyPr wrap="none" rtlCol="0">
              <a:spAutoFit/>
            </a:bodyPr>
            <a:lstStyle/>
            <a:p>
              <a:r>
                <a:rPr lang="tr-TR" sz="4000" dirty="0">
                  <a:solidFill>
                    <a:schemeClr val="tx1">
                      <a:lumMod val="75000"/>
                      <a:lumOff val="25000"/>
                    </a:schemeClr>
                  </a:solidFill>
                  <a:latin typeface="+mj-lt"/>
                </a:rPr>
                <a:t>CAT </a:t>
              </a:r>
              <a:r>
                <a:rPr lang="tr-TR" sz="4000" dirty="0" err="1">
                  <a:solidFill>
                    <a:schemeClr val="tx1">
                      <a:lumMod val="75000"/>
                      <a:lumOff val="25000"/>
                    </a:schemeClr>
                  </a:solidFill>
                  <a:latin typeface="+mj-lt"/>
                </a:rPr>
                <a:t>Types</a:t>
              </a:r>
              <a:endParaRPr lang="tr-TR" sz="4000" dirty="0">
                <a:solidFill>
                  <a:schemeClr val="tx1">
                    <a:lumMod val="75000"/>
                    <a:lumOff val="25000"/>
                  </a:schemeClr>
                </a:solidFill>
                <a:latin typeface="+mj-lt"/>
              </a:endParaRP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4452000" y="950172"/>
            <a:ext cx="774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3D491D3C-A195-48C3-B2AE-987C02535E8B}"/>
              </a:ext>
            </a:extLst>
          </p:cNvPr>
          <p:cNvSpPr/>
          <p:nvPr/>
        </p:nvSpPr>
        <p:spPr>
          <a:xfrm>
            <a:off x="1000125" y="1962150"/>
            <a:ext cx="2038350" cy="390525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4BA9079B-BC6C-43B8-9823-E0C3ED281267}"/>
              </a:ext>
            </a:extLst>
          </p:cNvPr>
          <p:cNvSpPr/>
          <p:nvPr/>
        </p:nvSpPr>
        <p:spPr>
          <a:xfrm>
            <a:off x="1000125" y="3019425"/>
            <a:ext cx="9124950" cy="561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5" name="Table 5">
            <a:extLst>
              <a:ext uri="{FF2B5EF4-FFF2-40B4-BE49-F238E27FC236}">
                <a16:creationId xmlns:a16="http://schemas.microsoft.com/office/drawing/2014/main" id="{73A7622A-E413-4265-8953-5AF8B8C9B3C6}"/>
              </a:ext>
            </a:extLst>
          </p:cNvPr>
          <p:cNvGraphicFramePr>
            <a:graphicFrameLocks noGrp="1"/>
          </p:cNvGraphicFramePr>
          <p:nvPr>
            <p:extLst>
              <p:ext uri="{D42A27DB-BD31-4B8C-83A1-F6EECF244321}">
                <p14:modId xmlns:p14="http://schemas.microsoft.com/office/powerpoint/2010/main" val="3149243374"/>
              </p:ext>
            </p:extLst>
          </p:nvPr>
        </p:nvGraphicFramePr>
        <p:xfrm>
          <a:off x="1308099" y="2076449"/>
          <a:ext cx="8626476" cy="3686177"/>
        </p:xfrm>
        <a:graphic>
          <a:graphicData uri="http://schemas.openxmlformats.org/drawingml/2006/table">
            <a:tbl>
              <a:tblPr firstRow="1" bandRow="1">
                <a:tableStyleId>{2D5ABB26-0587-4C30-8999-92F81FD0307C}</a:tableStyleId>
              </a:tblPr>
              <a:tblGrid>
                <a:gridCol w="2156619">
                  <a:extLst>
                    <a:ext uri="{9D8B030D-6E8A-4147-A177-3AD203B41FA5}">
                      <a16:colId xmlns:a16="http://schemas.microsoft.com/office/drawing/2014/main" val="3385035514"/>
                    </a:ext>
                  </a:extLst>
                </a:gridCol>
                <a:gridCol w="2126457">
                  <a:extLst>
                    <a:ext uri="{9D8B030D-6E8A-4147-A177-3AD203B41FA5}">
                      <a16:colId xmlns:a16="http://schemas.microsoft.com/office/drawing/2014/main" val="2642616826"/>
                    </a:ext>
                  </a:extLst>
                </a:gridCol>
                <a:gridCol w="2186781">
                  <a:extLst>
                    <a:ext uri="{9D8B030D-6E8A-4147-A177-3AD203B41FA5}">
                      <a16:colId xmlns:a16="http://schemas.microsoft.com/office/drawing/2014/main" val="491165016"/>
                    </a:ext>
                  </a:extLst>
                </a:gridCol>
                <a:gridCol w="2156619">
                  <a:extLst>
                    <a:ext uri="{9D8B030D-6E8A-4147-A177-3AD203B41FA5}">
                      <a16:colId xmlns:a16="http://schemas.microsoft.com/office/drawing/2014/main" val="1885993202"/>
                    </a:ext>
                  </a:extLst>
                </a:gridCol>
              </a:tblGrid>
              <a:tr h="951382">
                <a:tc>
                  <a:txBody>
                    <a:bodyPr/>
                    <a:lstStyle/>
                    <a:p>
                      <a:pPr algn="l"/>
                      <a:r>
                        <a:rPr lang="tr-TR" sz="1600" dirty="0"/>
                        <a:t>Kablo Tipi</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En Yüksek Frekans (MHz)</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Veri Taşıma Kapasitesi (</a:t>
                      </a:r>
                      <a:r>
                        <a:rPr lang="tr-TR" sz="1400" b="1" dirty="0" err="1">
                          <a:solidFill>
                            <a:schemeClr val="tx1">
                              <a:lumMod val="65000"/>
                              <a:lumOff val="35000"/>
                            </a:schemeClr>
                          </a:solidFill>
                        </a:rPr>
                        <a:t>Gbit</a:t>
                      </a:r>
                      <a:r>
                        <a:rPr lang="tr-TR" sz="1400" b="1" dirty="0">
                          <a:solidFill>
                            <a:schemeClr val="tx1">
                              <a:lumMod val="65000"/>
                              <a:lumOff val="35000"/>
                            </a:schemeClr>
                          </a:solidFill>
                        </a:rPr>
                        <a:t>/</a:t>
                      </a:r>
                      <a:r>
                        <a:rPr lang="tr-TR" sz="1400" b="1" dirty="0" err="1">
                          <a:solidFill>
                            <a:schemeClr val="tx1">
                              <a:lumMod val="65000"/>
                              <a:lumOff val="35000"/>
                            </a:schemeClr>
                          </a:solidFill>
                        </a:rPr>
                        <a:t>sn</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err="1">
                          <a:solidFill>
                            <a:schemeClr val="tx1">
                              <a:lumMod val="65000"/>
                              <a:lumOff val="35000"/>
                            </a:schemeClr>
                          </a:solidFill>
                        </a:rPr>
                        <a:t>Max</a:t>
                      </a:r>
                      <a:r>
                        <a:rPr lang="tr-TR" sz="1400" b="1" dirty="0">
                          <a:solidFill>
                            <a:schemeClr val="tx1">
                              <a:lumMod val="65000"/>
                              <a:lumOff val="35000"/>
                            </a:schemeClr>
                          </a:solidFill>
                        </a:rPr>
                        <a:t>. Uzunluk (</a:t>
                      </a:r>
                      <a:r>
                        <a:rPr lang="tr-TR" sz="1400" b="1" dirty="0" err="1">
                          <a:solidFill>
                            <a:schemeClr val="tx1">
                              <a:lumMod val="65000"/>
                              <a:lumOff val="35000"/>
                            </a:schemeClr>
                          </a:solidFill>
                        </a:rPr>
                        <a:t>mt</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7103166"/>
                  </a:ext>
                </a:extLst>
              </a:tr>
              <a:tr h="546959">
                <a:tc>
                  <a:txBody>
                    <a:bodyPr/>
                    <a:lstStyle/>
                    <a:p>
                      <a:pPr algn="l"/>
                      <a:r>
                        <a:rPr lang="tr-TR" sz="1600" dirty="0"/>
                        <a:t>Kategori 5</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2625909"/>
                  </a:ext>
                </a:extLst>
              </a:tr>
              <a:tr h="546959">
                <a:tc>
                  <a:txBody>
                    <a:bodyPr/>
                    <a:lstStyle/>
                    <a:p>
                      <a:pPr algn="l"/>
                      <a:r>
                        <a:rPr lang="tr-TR" sz="1600" dirty="0"/>
                        <a:t>Kategori 6</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200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1029764"/>
                  </a:ext>
                </a:extLst>
              </a:tr>
              <a:tr h="546959">
                <a:tc>
                  <a:txBody>
                    <a:bodyPr/>
                    <a:lstStyle/>
                    <a:p>
                      <a:pPr algn="l"/>
                      <a:r>
                        <a:rPr lang="tr-TR" sz="1600" dirty="0"/>
                        <a:t>Kategori 6A</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500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248348"/>
                  </a:ext>
                </a:extLst>
              </a:tr>
              <a:tr h="546959">
                <a:tc>
                  <a:txBody>
                    <a:bodyPr/>
                    <a:lstStyle/>
                    <a:p>
                      <a:pPr algn="l"/>
                      <a:r>
                        <a:rPr lang="tr-TR" sz="1600" dirty="0"/>
                        <a:t>Kategori 7</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600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269991"/>
                  </a:ext>
                </a:extLst>
              </a:tr>
              <a:tr h="546959">
                <a:tc>
                  <a:txBody>
                    <a:bodyPr/>
                    <a:lstStyle/>
                    <a:p>
                      <a:pPr algn="l"/>
                      <a:r>
                        <a:rPr lang="tr-TR" sz="1600" dirty="0" err="1"/>
                        <a:t>Kateogri</a:t>
                      </a:r>
                      <a:r>
                        <a:rPr lang="tr-TR" sz="1600" dirty="0"/>
                        <a:t> 7A</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4281443"/>
                  </a:ext>
                </a:extLst>
              </a:tr>
            </a:tbl>
          </a:graphicData>
        </a:graphic>
      </p:graphicFrame>
    </p:spTree>
    <p:extLst>
      <p:ext uri="{BB962C8B-B14F-4D97-AF65-F5344CB8AC3E}">
        <p14:creationId xmlns:p14="http://schemas.microsoft.com/office/powerpoint/2010/main" val="291923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2B4E"/>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2C06A3-695F-4B39-A1DF-5B4E80490E9E}"/>
              </a:ext>
            </a:extLst>
          </p:cNvPr>
          <p:cNvGrpSpPr/>
          <p:nvPr/>
        </p:nvGrpSpPr>
        <p:grpSpPr>
          <a:xfrm>
            <a:off x="244549" y="-648588"/>
            <a:ext cx="6414976" cy="6666615"/>
            <a:chOff x="244549" y="-648588"/>
            <a:chExt cx="6414976" cy="6666615"/>
          </a:xfrm>
          <a:blipFill dpi="0" rotWithShape="1">
            <a:blip r:embed="rId2" cstate="email">
              <a:extLst>
                <a:ext uri="{28A0092B-C50C-407E-A947-70E740481C1C}">
                  <a14:useLocalDpi xmlns:a14="http://schemas.microsoft.com/office/drawing/2010/main"/>
                </a:ext>
              </a:extLst>
            </a:blip>
            <a:srcRect/>
            <a:tile tx="-895350" ty="0" sx="100000" sy="100000" flip="y" algn="tl"/>
          </a:blipFill>
        </p:grpSpPr>
        <p:sp>
          <p:nvSpPr>
            <p:cNvPr id="3" name="Rectangle: Rounded Corners 2">
              <a:extLst>
                <a:ext uri="{FF2B5EF4-FFF2-40B4-BE49-F238E27FC236}">
                  <a16:creationId xmlns:a16="http://schemas.microsoft.com/office/drawing/2014/main" id="{EC231304-928C-4F8E-A893-8ACC932BCDED}"/>
                </a:ext>
              </a:extLst>
            </p:cNvPr>
            <p:cNvSpPr/>
            <p:nvPr/>
          </p:nvSpPr>
          <p:spPr>
            <a:xfrm>
              <a:off x="244549"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Rectangle: Rounded Corners 3">
              <a:extLst>
                <a:ext uri="{FF2B5EF4-FFF2-40B4-BE49-F238E27FC236}">
                  <a16:creationId xmlns:a16="http://schemas.microsoft.com/office/drawing/2014/main" id="{4CF3E2BA-0E2B-42A8-A7F0-D6DEF726E0E8}"/>
                </a:ext>
              </a:extLst>
            </p:cNvPr>
            <p:cNvSpPr/>
            <p:nvPr/>
          </p:nvSpPr>
          <p:spPr>
            <a:xfrm>
              <a:off x="1545265"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Rounded Corners 4">
              <a:extLst>
                <a:ext uri="{FF2B5EF4-FFF2-40B4-BE49-F238E27FC236}">
                  <a16:creationId xmlns:a16="http://schemas.microsoft.com/office/drawing/2014/main" id="{1F91D9FF-9547-4A13-AA73-DCFFCBC92018}"/>
                </a:ext>
              </a:extLst>
            </p:cNvPr>
            <p:cNvSpPr/>
            <p:nvPr/>
          </p:nvSpPr>
          <p:spPr>
            <a:xfrm>
              <a:off x="2845981" y="-648588"/>
              <a:ext cx="1212112" cy="66666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Rounded Corners 5">
              <a:extLst>
                <a:ext uri="{FF2B5EF4-FFF2-40B4-BE49-F238E27FC236}">
                  <a16:creationId xmlns:a16="http://schemas.microsoft.com/office/drawing/2014/main" id="{53E85A1B-E08F-4D2B-82FA-646D9E30C2EB}"/>
                </a:ext>
              </a:extLst>
            </p:cNvPr>
            <p:cNvSpPr/>
            <p:nvPr/>
          </p:nvSpPr>
          <p:spPr>
            <a:xfrm>
              <a:off x="4146697"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06A4DB75-9FE2-460D-9CF7-BE62E120CC27}"/>
                </a:ext>
              </a:extLst>
            </p:cNvPr>
            <p:cNvSpPr/>
            <p:nvPr/>
          </p:nvSpPr>
          <p:spPr>
            <a:xfrm>
              <a:off x="5447413"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1" name="Graphic 10" descr="Apple">
            <a:extLst>
              <a:ext uri="{FF2B5EF4-FFF2-40B4-BE49-F238E27FC236}">
                <a16:creationId xmlns:a16="http://schemas.microsoft.com/office/drawing/2014/main" id="{D92F919D-D81E-4F82-B025-C98E85D621F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57427" y="1260725"/>
            <a:ext cx="2481936" cy="2481936"/>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D06AE288-01FB-401D-AB91-E15FA090DFF8}"/>
              </a:ext>
            </a:extLst>
          </p:cNvPr>
          <p:cNvSpPr txBox="1"/>
          <p:nvPr/>
        </p:nvSpPr>
        <p:spPr>
          <a:xfrm>
            <a:off x="6921357" y="4093535"/>
            <a:ext cx="4354076" cy="1661993"/>
          </a:xfrm>
          <a:prstGeom prst="rect">
            <a:avLst/>
          </a:prstGeom>
          <a:noFill/>
        </p:spPr>
        <p:txBody>
          <a:bodyPr wrap="none" rtlCol="0">
            <a:spAutoFit/>
          </a:bodyPr>
          <a:lstStyle/>
          <a:p>
            <a:pPr algn="ctr"/>
            <a:r>
              <a:rPr lang="tr-TR" sz="6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IT</a:t>
            </a:r>
            <a:r>
              <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 </a:t>
            </a:r>
          </a:p>
          <a:p>
            <a:pPr algn="ctr"/>
            <a:r>
              <a:rPr lang="tr-TR" sz="3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FUNDAMENTALS</a:t>
            </a:r>
            <a:endPar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endParaRPr>
          </a:p>
        </p:txBody>
      </p:sp>
    </p:spTree>
    <p:extLst>
      <p:ext uri="{BB962C8B-B14F-4D97-AF65-F5344CB8AC3E}">
        <p14:creationId xmlns:p14="http://schemas.microsoft.com/office/powerpoint/2010/main" val="38400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658A0E-4459-41CE-9839-197D8E20F826}"/>
              </a:ext>
            </a:extLst>
          </p:cNvPr>
          <p:cNvPicPr>
            <a:picLocks noChangeAspect="1"/>
          </p:cNvPicPr>
          <p:nvPr/>
        </p:nvPicPr>
        <p:blipFill rotWithShape="1">
          <a:blip r:embed="rId2" cstate="email">
            <a:duotone>
              <a:prstClr val="black"/>
              <a:schemeClr val="accent6">
                <a:tint val="45000"/>
                <a:satMod val="400000"/>
              </a:schemeClr>
            </a:duotone>
            <a:extLst>
              <a:ext uri="{28A0092B-C50C-407E-A947-70E740481C1C}">
                <a14:useLocalDpi xmlns:a14="http://schemas.microsoft.com/office/drawing/2010/main"/>
              </a:ext>
            </a:extLst>
          </a:blip>
          <a:srcRect/>
          <a:stretch/>
        </p:blipFill>
        <p:spPr>
          <a:xfrm>
            <a:off x="0" y="0"/>
            <a:ext cx="12192000" cy="4361688"/>
          </a:xfrm>
          <a:prstGeom prst="rect">
            <a:avLst/>
          </a:prstGeom>
        </p:spPr>
      </p:pic>
      <p:grpSp>
        <p:nvGrpSpPr>
          <p:cNvPr id="2" name="Group 1">
            <a:extLst>
              <a:ext uri="{FF2B5EF4-FFF2-40B4-BE49-F238E27FC236}">
                <a16:creationId xmlns:a16="http://schemas.microsoft.com/office/drawing/2014/main" id="{75B9E578-3EDA-4F45-A3ED-0EDBB9648251}"/>
              </a:ext>
            </a:extLst>
          </p:cNvPr>
          <p:cNvGrpSpPr/>
          <p:nvPr/>
        </p:nvGrpSpPr>
        <p:grpSpPr>
          <a:xfrm>
            <a:off x="1656272" y="3886200"/>
            <a:ext cx="8879456" cy="950976"/>
            <a:chOff x="1656272" y="3886200"/>
            <a:chExt cx="8879456" cy="950976"/>
          </a:xfrm>
        </p:grpSpPr>
        <p:sp>
          <p:nvSpPr>
            <p:cNvPr id="5" name="Rectangle: Rounded Corners 4">
              <a:extLst>
                <a:ext uri="{FF2B5EF4-FFF2-40B4-BE49-F238E27FC236}">
                  <a16:creationId xmlns:a16="http://schemas.microsoft.com/office/drawing/2014/main" id="{C918FE9D-8C19-4473-A89C-E6310294D1DB}"/>
                </a:ext>
              </a:extLst>
            </p:cNvPr>
            <p:cNvSpPr/>
            <p:nvPr/>
          </p:nvSpPr>
          <p:spPr>
            <a:xfrm>
              <a:off x="1656272" y="3886200"/>
              <a:ext cx="8879456" cy="950976"/>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pic>
          <p:nvPicPr>
            <p:cNvPr id="7" name="Graphic 6" descr="Apple">
              <a:extLst>
                <a:ext uri="{FF2B5EF4-FFF2-40B4-BE49-F238E27FC236}">
                  <a16:creationId xmlns:a16="http://schemas.microsoft.com/office/drawing/2014/main" id="{163F625E-4C24-452F-9F44-A885064A7B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04205" y="3946582"/>
              <a:ext cx="833886" cy="83388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380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B43B563C-E973-4AD7-BBB3-2C0F9E084197}"/>
              </a:ext>
            </a:extLst>
          </p:cNvPr>
          <p:cNvGrpSpPr/>
          <p:nvPr/>
        </p:nvGrpSpPr>
        <p:grpSpPr>
          <a:xfrm>
            <a:off x="574159" y="1273100"/>
            <a:ext cx="4529469" cy="1077218"/>
            <a:chOff x="574159" y="1273100"/>
            <a:chExt cx="4529469" cy="1077218"/>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707886"/>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INTRODUCTION</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1490270"/>
            <a:ext cx="4348716" cy="1425262"/>
          </a:xfrm>
          <a:prstGeom prst="rect">
            <a:avLst/>
          </a:prstGeom>
          <a:noFill/>
        </p:spPr>
        <p:txBody>
          <a:bodyPr wrap="square" rtlCol="0">
            <a:spAutoFit/>
          </a:bodyPr>
          <a:lstStyle/>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IT Nedir?</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Sanayi Devrimleri</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153403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5303818-0157-4C94-9850-751EAF8AB530}"/>
              </a:ext>
            </a:extLst>
          </p:cNvPr>
          <p:cNvGrpSpPr/>
          <p:nvPr/>
        </p:nvGrpSpPr>
        <p:grpSpPr>
          <a:xfrm>
            <a:off x="217147" y="202019"/>
            <a:ext cx="3681318" cy="1007188"/>
            <a:chOff x="217147" y="202019"/>
            <a:chExt cx="3681318"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74130" cy="707886"/>
            </a:xfrm>
            <a:prstGeom prst="rect">
              <a:avLst/>
            </a:prstGeom>
            <a:noFill/>
          </p:spPr>
          <p:txBody>
            <a:bodyPr wrap="none" rtlCol="0">
              <a:spAutoFit/>
            </a:bodyPr>
            <a:lstStyle/>
            <a:p>
              <a:r>
                <a:rPr lang="tr-TR" sz="4000" dirty="0">
                  <a:solidFill>
                    <a:schemeClr val="tx1">
                      <a:lumMod val="75000"/>
                      <a:lumOff val="25000"/>
                    </a:schemeClr>
                  </a:solidFill>
                  <a:latin typeface="+mj-lt"/>
                </a:rPr>
                <a:t>IT Nedir?</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91362A46-EE5C-4489-BD3C-E9FD4E8DBDE8}"/>
              </a:ext>
            </a:extLst>
          </p:cNvPr>
          <p:cNvSpPr txBox="1"/>
          <p:nvPr/>
        </p:nvSpPr>
        <p:spPr>
          <a:xfrm>
            <a:off x="1657926" y="2041451"/>
            <a:ext cx="8876148" cy="369332"/>
          </a:xfrm>
          <a:prstGeom prst="rect">
            <a:avLst/>
          </a:prstGeom>
          <a:noFill/>
        </p:spPr>
        <p:txBody>
          <a:bodyPr wrap="none" rtlCol="0">
            <a:spAutoFit/>
          </a:bodyPr>
          <a:lstStyle/>
          <a:p>
            <a:r>
              <a:rPr lang="tr-TR" dirty="0"/>
              <a:t>IT aşağıdaki </a:t>
            </a:r>
            <a:r>
              <a:rPr lang="tr-TR" b="1" dirty="0"/>
              <a:t>veri ile ilgili </a:t>
            </a:r>
            <a:r>
              <a:rPr lang="tr-TR" dirty="0"/>
              <a:t>işlemlere olanak sağlayan disiplinlerin genel adıdır</a:t>
            </a:r>
          </a:p>
        </p:txBody>
      </p:sp>
      <p:grpSp>
        <p:nvGrpSpPr>
          <p:cNvPr id="21" name="Group 20">
            <a:extLst>
              <a:ext uri="{FF2B5EF4-FFF2-40B4-BE49-F238E27FC236}">
                <a16:creationId xmlns:a16="http://schemas.microsoft.com/office/drawing/2014/main" id="{E6730F8D-BD5C-47A8-9876-D14F8291B7A4}"/>
              </a:ext>
            </a:extLst>
          </p:cNvPr>
          <p:cNvGrpSpPr/>
          <p:nvPr/>
        </p:nvGrpSpPr>
        <p:grpSpPr>
          <a:xfrm>
            <a:off x="1259138" y="3429000"/>
            <a:ext cx="2639328" cy="664535"/>
            <a:chOff x="1259138" y="3429000"/>
            <a:chExt cx="2639328" cy="664535"/>
          </a:xfrm>
        </p:grpSpPr>
        <p:sp>
          <p:nvSpPr>
            <p:cNvPr id="6" name="Rectangle: Rounded Corners 5">
              <a:extLst>
                <a:ext uri="{FF2B5EF4-FFF2-40B4-BE49-F238E27FC236}">
                  <a16:creationId xmlns:a16="http://schemas.microsoft.com/office/drawing/2014/main" id="{5386849E-8715-40DD-87CE-EA1988D562AE}"/>
                </a:ext>
              </a:extLst>
            </p:cNvPr>
            <p:cNvSpPr/>
            <p:nvPr/>
          </p:nvSpPr>
          <p:spPr>
            <a:xfrm>
              <a:off x="1259138" y="342900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İşleme</a:t>
              </a:r>
            </a:p>
          </p:txBody>
        </p:sp>
        <p:pic>
          <p:nvPicPr>
            <p:cNvPr id="12" name="Graphic 11" descr="Gears">
              <a:extLst>
                <a:ext uri="{FF2B5EF4-FFF2-40B4-BE49-F238E27FC236}">
                  <a16:creationId xmlns:a16="http://schemas.microsoft.com/office/drawing/2014/main" id="{24DE79CF-9380-4B98-BC58-6A119BE75D1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85378" y="3480796"/>
              <a:ext cx="545095" cy="545095"/>
            </a:xfrm>
            <a:prstGeom prst="rect">
              <a:avLst/>
            </a:prstGeom>
          </p:spPr>
        </p:pic>
      </p:grpSp>
      <p:grpSp>
        <p:nvGrpSpPr>
          <p:cNvPr id="22" name="Group 21">
            <a:extLst>
              <a:ext uri="{FF2B5EF4-FFF2-40B4-BE49-F238E27FC236}">
                <a16:creationId xmlns:a16="http://schemas.microsoft.com/office/drawing/2014/main" id="{71FF94A9-B916-4F2A-9F43-3DBEABD4DC45}"/>
              </a:ext>
            </a:extLst>
          </p:cNvPr>
          <p:cNvGrpSpPr/>
          <p:nvPr/>
        </p:nvGrpSpPr>
        <p:grpSpPr>
          <a:xfrm>
            <a:off x="4776336" y="3428999"/>
            <a:ext cx="2639328" cy="664535"/>
            <a:chOff x="4776336" y="3428999"/>
            <a:chExt cx="2639328" cy="664535"/>
          </a:xfrm>
        </p:grpSpPr>
        <p:sp>
          <p:nvSpPr>
            <p:cNvPr id="7" name="Rectangle: Rounded Corners 6">
              <a:extLst>
                <a:ext uri="{FF2B5EF4-FFF2-40B4-BE49-F238E27FC236}">
                  <a16:creationId xmlns:a16="http://schemas.microsoft.com/office/drawing/2014/main" id="{FE18DDD7-A6C4-409B-84F6-24123331AC8E}"/>
                </a:ext>
              </a:extLst>
            </p:cNvPr>
            <p:cNvSpPr/>
            <p:nvPr/>
          </p:nvSpPr>
          <p:spPr>
            <a:xfrm>
              <a:off x="4776336" y="3428999"/>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Dönüştürme</a:t>
              </a:r>
            </a:p>
          </p:txBody>
        </p:sp>
        <p:pic>
          <p:nvPicPr>
            <p:cNvPr id="13" name="Graphic 12" descr="Recycle sign">
              <a:extLst>
                <a:ext uri="{FF2B5EF4-FFF2-40B4-BE49-F238E27FC236}">
                  <a16:creationId xmlns:a16="http://schemas.microsoft.com/office/drawing/2014/main" id="{9B8F365A-8203-4C18-8EF8-8BB5C66B3C04}"/>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867189" y="3488717"/>
              <a:ext cx="545095" cy="545095"/>
            </a:xfrm>
            <a:prstGeom prst="rect">
              <a:avLst/>
            </a:prstGeom>
          </p:spPr>
        </p:pic>
      </p:grpSp>
      <p:grpSp>
        <p:nvGrpSpPr>
          <p:cNvPr id="23" name="Group 22">
            <a:extLst>
              <a:ext uri="{FF2B5EF4-FFF2-40B4-BE49-F238E27FC236}">
                <a16:creationId xmlns:a16="http://schemas.microsoft.com/office/drawing/2014/main" id="{D31A501F-42B7-4CD7-941B-FBF5D83BE732}"/>
              </a:ext>
            </a:extLst>
          </p:cNvPr>
          <p:cNvGrpSpPr/>
          <p:nvPr/>
        </p:nvGrpSpPr>
        <p:grpSpPr>
          <a:xfrm>
            <a:off x="8293534" y="3428998"/>
            <a:ext cx="2639328" cy="664535"/>
            <a:chOff x="8293534" y="3428998"/>
            <a:chExt cx="2639328" cy="664535"/>
          </a:xfrm>
        </p:grpSpPr>
        <p:sp>
          <p:nvSpPr>
            <p:cNvPr id="8" name="Rectangle: Rounded Corners 7">
              <a:extLst>
                <a:ext uri="{FF2B5EF4-FFF2-40B4-BE49-F238E27FC236}">
                  <a16:creationId xmlns:a16="http://schemas.microsoft.com/office/drawing/2014/main" id="{7B079DC2-BD88-4296-BA5F-12F8333D07DD}"/>
                </a:ext>
              </a:extLst>
            </p:cNvPr>
            <p:cNvSpPr/>
            <p:nvPr/>
          </p:nvSpPr>
          <p:spPr>
            <a:xfrm>
              <a:off x="8293534" y="3428998"/>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Saklama</a:t>
              </a:r>
            </a:p>
          </p:txBody>
        </p:sp>
        <p:pic>
          <p:nvPicPr>
            <p:cNvPr id="14" name="Graphic 13" descr="Disk">
              <a:extLst>
                <a:ext uri="{FF2B5EF4-FFF2-40B4-BE49-F238E27FC236}">
                  <a16:creationId xmlns:a16="http://schemas.microsoft.com/office/drawing/2014/main" id="{E596DE5F-7CC4-4E8C-A151-718210F0817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405518" y="3488716"/>
              <a:ext cx="545095" cy="545095"/>
            </a:xfrm>
            <a:prstGeom prst="rect">
              <a:avLst/>
            </a:prstGeom>
          </p:spPr>
        </p:pic>
      </p:grpSp>
      <p:grpSp>
        <p:nvGrpSpPr>
          <p:cNvPr id="24" name="Group 23">
            <a:extLst>
              <a:ext uri="{FF2B5EF4-FFF2-40B4-BE49-F238E27FC236}">
                <a16:creationId xmlns:a16="http://schemas.microsoft.com/office/drawing/2014/main" id="{2B26966D-E79F-4803-858F-E63D14478315}"/>
              </a:ext>
            </a:extLst>
          </p:cNvPr>
          <p:cNvGrpSpPr/>
          <p:nvPr/>
        </p:nvGrpSpPr>
        <p:grpSpPr>
          <a:xfrm>
            <a:off x="1259138" y="4503342"/>
            <a:ext cx="2639328" cy="664535"/>
            <a:chOff x="1259138" y="4503342"/>
            <a:chExt cx="2639328" cy="664535"/>
          </a:xfrm>
        </p:grpSpPr>
        <p:sp>
          <p:nvSpPr>
            <p:cNvPr id="9" name="Rectangle: Rounded Corners 8">
              <a:extLst>
                <a:ext uri="{FF2B5EF4-FFF2-40B4-BE49-F238E27FC236}">
                  <a16:creationId xmlns:a16="http://schemas.microsoft.com/office/drawing/2014/main" id="{4C0B6A6D-FFD8-4827-9E5B-91007C3895D6}"/>
                </a:ext>
              </a:extLst>
            </p:cNvPr>
            <p:cNvSpPr/>
            <p:nvPr/>
          </p:nvSpPr>
          <p:spPr>
            <a:xfrm>
              <a:off x="1259138" y="4503342"/>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Koruma</a:t>
              </a:r>
            </a:p>
          </p:txBody>
        </p:sp>
        <p:pic>
          <p:nvPicPr>
            <p:cNvPr id="15" name="Graphic 14" descr="Key">
              <a:extLst>
                <a:ext uri="{FF2B5EF4-FFF2-40B4-BE49-F238E27FC236}">
                  <a16:creationId xmlns:a16="http://schemas.microsoft.com/office/drawing/2014/main" id="{CA52D5F8-5705-46DD-B10D-0B177C248B1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385378" y="4566657"/>
              <a:ext cx="545095" cy="545095"/>
            </a:xfrm>
            <a:prstGeom prst="rect">
              <a:avLst/>
            </a:prstGeom>
          </p:spPr>
        </p:pic>
      </p:grpSp>
      <p:grpSp>
        <p:nvGrpSpPr>
          <p:cNvPr id="25" name="Group 24">
            <a:extLst>
              <a:ext uri="{FF2B5EF4-FFF2-40B4-BE49-F238E27FC236}">
                <a16:creationId xmlns:a16="http://schemas.microsoft.com/office/drawing/2014/main" id="{0E468FA6-6336-43AD-8120-7EE00C9C9CA9}"/>
              </a:ext>
            </a:extLst>
          </p:cNvPr>
          <p:cNvGrpSpPr/>
          <p:nvPr/>
        </p:nvGrpSpPr>
        <p:grpSpPr>
          <a:xfrm>
            <a:off x="4776336" y="4503341"/>
            <a:ext cx="2639328" cy="664535"/>
            <a:chOff x="4776336" y="4503341"/>
            <a:chExt cx="2639328" cy="664535"/>
          </a:xfrm>
        </p:grpSpPr>
        <p:sp>
          <p:nvSpPr>
            <p:cNvPr id="10" name="Rectangle: Rounded Corners 9">
              <a:extLst>
                <a:ext uri="{FF2B5EF4-FFF2-40B4-BE49-F238E27FC236}">
                  <a16:creationId xmlns:a16="http://schemas.microsoft.com/office/drawing/2014/main" id="{8D3A2A7E-B91D-4ABF-BA58-171F89BE181C}"/>
                </a:ext>
              </a:extLst>
            </p:cNvPr>
            <p:cNvSpPr/>
            <p:nvPr/>
          </p:nvSpPr>
          <p:spPr>
            <a:xfrm>
              <a:off x="4776336" y="4503341"/>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Aktarma</a:t>
              </a:r>
            </a:p>
          </p:txBody>
        </p:sp>
        <p:pic>
          <p:nvPicPr>
            <p:cNvPr id="16" name="Graphic 15" descr="Send">
              <a:extLst>
                <a:ext uri="{FF2B5EF4-FFF2-40B4-BE49-F238E27FC236}">
                  <a16:creationId xmlns:a16="http://schemas.microsoft.com/office/drawing/2014/main" id="{AC159C26-2C85-4FCF-918A-A2DFE502D14F}"/>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867188" y="4545414"/>
              <a:ext cx="545095" cy="545095"/>
            </a:xfrm>
            <a:prstGeom prst="rect">
              <a:avLst/>
            </a:prstGeom>
          </p:spPr>
        </p:pic>
      </p:grpSp>
      <p:grpSp>
        <p:nvGrpSpPr>
          <p:cNvPr id="26" name="Group 25">
            <a:extLst>
              <a:ext uri="{FF2B5EF4-FFF2-40B4-BE49-F238E27FC236}">
                <a16:creationId xmlns:a16="http://schemas.microsoft.com/office/drawing/2014/main" id="{55B5197A-BE28-44AA-A729-4496C14EB294}"/>
              </a:ext>
            </a:extLst>
          </p:cNvPr>
          <p:cNvGrpSpPr/>
          <p:nvPr/>
        </p:nvGrpSpPr>
        <p:grpSpPr>
          <a:xfrm>
            <a:off x="8293534" y="4503340"/>
            <a:ext cx="2639328" cy="664535"/>
            <a:chOff x="8293534" y="4503340"/>
            <a:chExt cx="2639328" cy="664535"/>
          </a:xfrm>
        </p:grpSpPr>
        <p:sp>
          <p:nvSpPr>
            <p:cNvPr id="11" name="Rectangle: Rounded Corners 10">
              <a:extLst>
                <a:ext uri="{FF2B5EF4-FFF2-40B4-BE49-F238E27FC236}">
                  <a16:creationId xmlns:a16="http://schemas.microsoft.com/office/drawing/2014/main" id="{454088B4-67AF-45FF-BD07-6F8CC5239DFF}"/>
                </a:ext>
              </a:extLst>
            </p:cNvPr>
            <p:cNvSpPr/>
            <p:nvPr/>
          </p:nvSpPr>
          <p:spPr>
            <a:xfrm>
              <a:off x="8293534" y="450334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Erişme</a:t>
              </a:r>
            </a:p>
          </p:txBody>
        </p:sp>
        <p:pic>
          <p:nvPicPr>
            <p:cNvPr id="17" name="Graphic 16" descr="Sign Language">
              <a:extLst>
                <a:ext uri="{FF2B5EF4-FFF2-40B4-BE49-F238E27FC236}">
                  <a16:creationId xmlns:a16="http://schemas.microsoft.com/office/drawing/2014/main" id="{FDB69A3A-A086-4662-ABE6-00F1CE036B05}"/>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8390050" y="4540977"/>
              <a:ext cx="545095" cy="545095"/>
            </a:xfrm>
            <a:prstGeom prst="rect">
              <a:avLst/>
            </a:prstGeom>
          </p:spPr>
        </p:pic>
      </p:grpSp>
    </p:spTree>
    <p:extLst>
      <p:ext uri="{BB962C8B-B14F-4D97-AF65-F5344CB8AC3E}">
        <p14:creationId xmlns:p14="http://schemas.microsoft.com/office/powerpoint/2010/main" val="287288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5E2031F-07EA-4BFD-B326-0CFB612E33ED}"/>
              </a:ext>
            </a:extLst>
          </p:cNvPr>
          <p:cNvGrpSpPr/>
          <p:nvPr/>
        </p:nvGrpSpPr>
        <p:grpSpPr>
          <a:xfrm>
            <a:off x="217147" y="202019"/>
            <a:ext cx="6119485" cy="1007188"/>
            <a:chOff x="217147" y="202019"/>
            <a:chExt cx="6119485"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a:extLst>
              <a:ext uri="{FF2B5EF4-FFF2-40B4-BE49-F238E27FC236}">
                <a16:creationId xmlns:a16="http://schemas.microsoft.com/office/drawing/2014/main" id="{9C4EA0EA-D879-4FD6-A977-34C3BA8B66F9}"/>
              </a:ext>
            </a:extLst>
          </p:cNvPr>
          <p:cNvSpPr txBox="1"/>
          <p:nvPr/>
        </p:nvSpPr>
        <p:spPr>
          <a:xfrm>
            <a:off x="1338766" y="1885950"/>
            <a:ext cx="2161169" cy="584775"/>
          </a:xfrm>
          <a:prstGeom prst="rect">
            <a:avLst/>
          </a:prstGeom>
          <a:noFill/>
        </p:spPr>
        <p:txBody>
          <a:bodyPr wrap="none" rtlCol="0">
            <a:spAutoFit/>
          </a:bodyPr>
          <a:lstStyle/>
          <a:p>
            <a:pPr algn="ctr"/>
            <a:r>
              <a:rPr lang="tr-TR" b="1" dirty="0">
                <a:solidFill>
                  <a:schemeClr val="tx1">
                    <a:lumMod val="75000"/>
                    <a:lumOff val="25000"/>
                  </a:schemeClr>
                </a:solidFill>
              </a:rPr>
              <a:t>Endüstri 1.0</a:t>
            </a:r>
          </a:p>
          <a:p>
            <a:pPr algn="ctr"/>
            <a:r>
              <a:rPr lang="tr-TR" sz="1400" dirty="0">
                <a:solidFill>
                  <a:schemeClr val="tx1">
                    <a:lumMod val="50000"/>
                    <a:lumOff val="50000"/>
                  </a:schemeClr>
                </a:solidFill>
              </a:rPr>
              <a:t>Kömür ve buhar gücü</a:t>
            </a:r>
          </a:p>
        </p:txBody>
      </p:sp>
      <p:sp>
        <p:nvSpPr>
          <p:cNvPr id="7" name="TextBox 6">
            <a:extLst>
              <a:ext uri="{FF2B5EF4-FFF2-40B4-BE49-F238E27FC236}">
                <a16:creationId xmlns:a16="http://schemas.microsoft.com/office/drawing/2014/main" id="{F4D604C5-24C0-499D-BADC-E92BBE96FF0A}"/>
              </a:ext>
            </a:extLst>
          </p:cNvPr>
          <p:cNvSpPr txBox="1"/>
          <p:nvPr/>
        </p:nvSpPr>
        <p:spPr>
          <a:xfrm>
            <a:off x="1842910" y="4787327"/>
            <a:ext cx="1152880" cy="584775"/>
          </a:xfrm>
          <a:prstGeom prst="rect">
            <a:avLst/>
          </a:prstGeom>
          <a:noFill/>
        </p:spPr>
        <p:txBody>
          <a:bodyPr wrap="none" rtlCol="0">
            <a:spAutoFit/>
          </a:bodyPr>
          <a:lstStyle/>
          <a:p>
            <a:r>
              <a:rPr lang="tr-TR" sz="3200" b="1" dirty="0">
                <a:solidFill>
                  <a:srgbClr val="92D050"/>
                </a:solidFill>
              </a:rPr>
              <a:t>1784</a:t>
            </a:r>
          </a:p>
        </p:txBody>
      </p:sp>
      <p:grpSp>
        <p:nvGrpSpPr>
          <p:cNvPr id="12" name="Group 11">
            <a:extLst>
              <a:ext uri="{FF2B5EF4-FFF2-40B4-BE49-F238E27FC236}">
                <a16:creationId xmlns:a16="http://schemas.microsoft.com/office/drawing/2014/main" id="{AA97697F-C9F1-44E8-8A1E-7A951E2F3E02}"/>
              </a:ext>
            </a:extLst>
          </p:cNvPr>
          <p:cNvGrpSpPr/>
          <p:nvPr/>
        </p:nvGrpSpPr>
        <p:grpSpPr>
          <a:xfrm>
            <a:off x="1609726" y="2895601"/>
            <a:ext cx="1619250" cy="1619250"/>
            <a:chOff x="1609726" y="2895601"/>
            <a:chExt cx="1619250" cy="1619250"/>
          </a:xfrm>
        </p:grpSpPr>
        <p:sp>
          <p:nvSpPr>
            <p:cNvPr id="5" name="Oval 4">
              <a:extLst>
                <a:ext uri="{FF2B5EF4-FFF2-40B4-BE49-F238E27FC236}">
                  <a16:creationId xmlns:a16="http://schemas.microsoft.com/office/drawing/2014/main" id="{972E2CA7-B0A4-440D-AEF8-7EA7B35D2553}"/>
                </a:ext>
              </a:extLst>
            </p:cNvPr>
            <p:cNvSpPr/>
            <p:nvPr/>
          </p:nvSpPr>
          <p:spPr>
            <a:xfrm>
              <a:off x="160972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fik 52">
              <a:extLst>
                <a:ext uri="{FF2B5EF4-FFF2-40B4-BE49-F238E27FC236}">
                  <a16:creationId xmlns:a16="http://schemas.microsoft.com/office/drawing/2014/main" id="{C662CFFB-CEAB-4943-822C-1DE5BBA9BF0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43958" y="3329834"/>
              <a:ext cx="750784" cy="750784"/>
            </a:xfrm>
            <a:prstGeom prst="rect">
              <a:avLst/>
            </a:prstGeom>
          </p:spPr>
        </p:pic>
      </p:grpSp>
      <p:sp>
        <p:nvSpPr>
          <p:cNvPr id="10" name="TextBox 9">
            <a:extLst>
              <a:ext uri="{FF2B5EF4-FFF2-40B4-BE49-F238E27FC236}">
                <a16:creationId xmlns:a16="http://schemas.microsoft.com/office/drawing/2014/main" id="{C4FE36A1-907F-431D-A7AE-72531650FF74}"/>
              </a:ext>
            </a:extLst>
          </p:cNvPr>
          <p:cNvSpPr txBox="1"/>
          <p:nvPr/>
        </p:nvSpPr>
        <p:spPr>
          <a:xfrm>
            <a:off x="4791073" y="4787327"/>
            <a:ext cx="2438402" cy="1015663"/>
          </a:xfrm>
          <a:prstGeom prst="rect">
            <a:avLst/>
          </a:prstGeom>
          <a:noFill/>
        </p:spPr>
        <p:txBody>
          <a:bodyPr wrap="square" rtlCol="0">
            <a:spAutoFit/>
          </a:bodyPr>
          <a:lstStyle/>
          <a:p>
            <a:pPr algn="ctr"/>
            <a:r>
              <a:rPr lang="tr-TR" b="1" dirty="0">
                <a:solidFill>
                  <a:schemeClr val="tx1">
                    <a:lumMod val="75000"/>
                    <a:lumOff val="25000"/>
                  </a:schemeClr>
                </a:solidFill>
              </a:rPr>
              <a:t>Endüstri 2.0</a:t>
            </a:r>
          </a:p>
          <a:p>
            <a:pPr algn="ctr"/>
            <a:r>
              <a:rPr lang="tr-TR" sz="1400" dirty="0">
                <a:solidFill>
                  <a:schemeClr val="tx1">
                    <a:lumMod val="50000"/>
                    <a:lumOff val="50000"/>
                  </a:schemeClr>
                </a:solidFill>
              </a:rPr>
              <a:t>Elektrik, çelik, petrol, montaj hatları, seri üretim</a:t>
            </a:r>
          </a:p>
        </p:txBody>
      </p:sp>
      <p:sp>
        <p:nvSpPr>
          <p:cNvPr id="11" name="TextBox 10">
            <a:extLst>
              <a:ext uri="{FF2B5EF4-FFF2-40B4-BE49-F238E27FC236}">
                <a16:creationId xmlns:a16="http://schemas.microsoft.com/office/drawing/2014/main" id="{FD408F46-CBFE-4B5F-A739-6FA1425FD195}"/>
              </a:ext>
            </a:extLst>
          </p:cNvPr>
          <p:cNvSpPr txBox="1"/>
          <p:nvPr/>
        </p:nvSpPr>
        <p:spPr>
          <a:xfrm>
            <a:off x="5433834" y="2141915"/>
            <a:ext cx="1149674" cy="584775"/>
          </a:xfrm>
          <a:prstGeom prst="rect">
            <a:avLst/>
          </a:prstGeom>
          <a:noFill/>
        </p:spPr>
        <p:txBody>
          <a:bodyPr wrap="none" rtlCol="0">
            <a:spAutoFit/>
          </a:bodyPr>
          <a:lstStyle/>
          <a:p>
            <a:r>
              <a:rPr lang="tr-TR" sz="3200" b="1" dirty="0">
                <a:solidFill>
                  <a:schemeClr val="accent1"/>
                </a:solidFill>
              </a:rPr>
              <a:t>1870</a:t>
            </a:r>
          </a:p>
        </p:txBody>
      </p:sp>
      <p:sp>
        <p:nvSpPr>
          <p:cNvPr id="14" name="TextBox 13">
            <a:extLst>
              <a:ext uri="{FF2B5EF4-FFF2-40B4-BE49-F238E27FC236}">
                <a16:creationId xmlns:a16="http://schemas.microsoft.com/office/drawing/2014/main" id="{FE3896AC-B271-4090-8C4E-AC3B7FD67233}"/>
              </a:ext>
            </a:extLst>
          </p:cNvPr>
          <p:cNvSpPr txBox="1"/>
          <p:nvPr/>
        </p:nvSpPr>
        <p:spPr>
          <a:xfrm>
            <a:off x="7306682"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3.0</a:t>
            </a:r>
          </a:p>
          <a:p>
            <a:pPr algn="ctr"/>
            <a:r>
              <a:rPr lang="tr-TR" sz="1400" dirty="0">
                <a:solidFill>
                  <a:schemeClr val="tx1">
                    <a:lumMod val="50000"/>
                    <a:lumOff val="50000"/>
                  </a:schemeClr>
                </a:solidFill>
              </a:rPr>
              <a:t>Hesap makinesi, yarı iletkenler, bilgisayar, telefon, </a:t>
            </a:r>
            <a:r>
              <a:rPr lang="tr-TR" sz="1400" dirty="0" err="1">
                <a:solidFill>
                  <a:schemeClr val="tx1">
                    <a:lumMod val="50000"/>
                    <a:lumOff val="50000"/>
                  </a:schemeClr>
                </a:solidFill>
              </a:rPr>
              <a:t>tv</a:t>
            </a:r>
            <a:r>
              <a:rPr lang="tr-TR" sz="1400" dirty="0">
                <a:solidFill>
                  <a:schemeClr val="tx1">
                    <a:lumMod val="50000"/>
                    <a:lumOff val="50000"/>
                  </a:schemeClr>
                </a:solidFill>
              </a:rPr>
              <a:t>, otomasyon, internet, robotik</a:t>
            </a:r>
          </a:p>
        </p:txBody>
      </p:sp>
      <p:sp>
        <p:nvSpPr>
          <p:cNvPr id="15" name="TextBox 14">
            <a:extLst>
              <a:ext uri="{FF2B5EF4-FFF2-40B4-BE49-F238E27FC236}">
                <a16:creationId xmlns:a16="http://schemas.microsoft.com/office/drawing/2014/main" id="{B5B34C69-0300-4E18-919F-FA32CA5BC4B5}"/>
              </a:ext>
            </a:extLst>
          </p:cNvPr>
          <p:cNvSpPr txBox="1"/>
          <p:nvPr/>
        </p:nvSpPr>
        <p:spPr>
          <a:xfrm>
            <a:off x="8753800" y="4787327"/>
            <a:ext cx="1128835" cy="584775"/>
          </a:xfrm>
          <a:prstGeom prst="rect">
            <a:avLst/>
          </a:prstGeom>
          <a:noFill/>
        </p:spPr>
        <p:txBody>
          <a:bodyPr wrap="none" rtlCol="0">
            <a:spAutoFit/>
          </a:bodyPr>
          <a:lstStyle/>
          <a:p>
            <a:r>
              <a:rPr lang="tr-TR" sz="3200" b="1" dirty="0">
                <a:solidFill>
                  <a:srgbClr val="92D050"/>
                </a:solidFill>
              </a:rPr>
              <a:t>1969</a:t>
            </a:r>
          </a:p>
        </p:txBody>
      </p:sp>
      <p:grpSp>
        <p:nvGrpSpPr>
          <p:cNvPr id="16" name="Group 15">
            <a:extLst>
              <a:ext uri="{FF2B5EF4-FFF2-40B4-BE49-F238E27FC236}">
                <a16:creationId xmlns:a16="http://schemas.microsoft.com/office/drawing/2014/main" id="{FEE66E6F-989F-44C9-9958-02A50266EBA3}"/>
              </a:ext>
            </a:extLst>
          </p:cNvPr>
          <p:cNvGrpSpPr/>
          <p:nvPr/>
        </p:nvGrpSpPr>
        <p:grpSpPr>
          <a:xfrm>
            <a:off x="5200651" y="2895601"/>
            <a:ext cx="1619250" cy="1619250"/>
            <a:chOff x="5200651"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5200651"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55">
              <a:extLst>
                <a:ext uri="{FF2B5EF4-FFF2-40B4-BE49-F238E27FC236}">
                  <a16:creationId xmlns:a16="http://schemas.microsoft.com/office/drawing/2014/main" id="{1F4AE555-CC17-470E-AE2E-4A47E281C3EF}"/>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532668" y="3223083"/>
              <a:ext cx="952006" cy="952004"/>
            </a:xfrm>
            <a:prstGeom prst="rect">
              <a:avLst/>
            </a:prstGeom>
          </p:spPr>
        </p:pic>
      </p:grpSp>
      <p:grpSp>
        <p:nvGrpSpPr>
          <p:cNvPr id="19" name="Group 18">
            <a:extLst>
              <a:ext uri="{FF2B5EF4-FFF2-40B4-BE49-F238E27FC236}">
                <a16:creationId xmlns:a16="http://schemas.microsoft.com/office/drawing/2014/main" id="{58D22748-7692-4B3B-A5FF-251233D96687}"/>
              </a:ext>
            </a:extLst>
          </p:cNvPr>
          <p:cNvGrpSpPr/>
          <p:nvPr/>
        </p:nvGrpSpPr>
        <p:grpSpPr>
          <a:xfrm>
            <a:off x="8520616" y="2895601"/>
            <a:ext cx="1619250" cy="1619250"/>
            <a:chOff x="8520616"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852061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Grafik 57">
              <a:extLst>
                <a:ext uri="{FF2B5EF4-FFF2-40B4-BE49-F238E27FC236}">
                  <a16:creationId xmlns:a16="http://schemas.microsoft.com/office/drawing/2014/main" id="{3E7878DA-A080-480B-9060-F9B02954050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972971" y="3329834"/>
              <a:ext cx="714540" cy="714540"/>
            </a:xfrm>
            <a:prstGeom prst="rect">
              <a:avLst/>
            </a:prstGeom>
          </p:spPr>
        </p:pic>
      </p:grpSp>
      <p:cxnSp>
        <p:nvCxnSpPr>
          <p:cNvPr id="20" name="Straight Connector 19">
            <a:extLst>
              <a:ext uri="{FF2B5EF4-FFF2-40B4-BE49-F238E27FC236}">
                <a16:creationId xmlns:a16="http://schemas.microsoft.com/office/drawing/2014/main" id="{4FE8AC16-3895-41C5-A102-57F583B30A0F}"/>
              </a:ext>
            </a:extLst>
          </p:cNvPr>
          <p:cNvCxnSpPr>
            <a:stCxn id="5" idx="6"/>
            <a:endCxn id="9" idx="2"/>
          </p:cNvCxnSpPr>
          <p:nvPr/>
        </p:nvCxnSpPr>
        <p:spPr>
          <a:xfrm>
            <a:off x="3228976" y="3705226"/>
            <a:ext cx="197167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6819901"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stCxn id="13" idx="6"/>
          </p:cNvCxnSpPr>
          <p:nvPr/>
        </p:nvCxnSpPr>
        <p:spPr>
          <a:xfrm flipV="1">
            <a:off x="10139866" y="3687104"/>
            <a:ext cx="2347409" cy="18122"/>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a:extLst>
              <a:ext uri="{FF2B5EF4-FFF2-40B4-BE49-F238E27FC236}">
                <a16:creationId xmlns:a16="http://schemas.microsoft.com/office/drawing/2014/main" id="{C4FE36A1-907F-431D-A7AE-72531650FF74}"/>
              </a:ext>
            </a:extLst>
          </p:cNvPr>
          <p:cNvSpPr txBox="1"/>
          <p:nvPr/>
        </p:nvSpPr>
        <p:spPr>
          <a:xfrm>
            <a:off x="1224335" y="4787327"/>
            <a:ext cx="2438402" cy="1446550"/>
          </a:xfrm>
          <a:prstGeom prst="rect">
            <a:avLst/>
          </a:prstGeom>
          <a:noFill/>
        </p:spPr>
        <p:txBody>
          <a:bodyPr wrap="square" rtlCol="0">
            <a:spAutoFit/>
          </a:bodyPr>
          <a:lstStyle/>
          <a:p>
            <a:pPr algn="ctr"/>
            <a:r>
              <a:rPr lang="tr-TR" b="1" dirty="0">
                <a:solidFill>
                  <a:schemeClr val="tx1">
                    <a:lumMod val="75000"/>
                    <a:lumOff val="25000"/>
                  </a:schemeClr>
                </a:solidFill>
              </a:rPr>
              <a:t>Endüstri 4.0</a:t>
            </a:r>
          </a:p>
          <a:p>
            <a:pPr algn="ctr"/>
            <a:r>
              <a:rPr lang="tr-TR" sz="1400" dirty="0">
                <a:solidFill>
                  <a:schemeClr val="tx1">
                    <a:lumMod val="50000"/>
                    <a:lumOff val="50000"/>
                  </a:schemeClr>
                </a:solidFill>
              </a:rPr>
              <a:t>Büyük veri, artırılmış gerçeklik, simülasyon sistemleri, nesnelerin interneti, bulut sistemler, siber güvenlik</a:t>
            </a:r>
          </a:p>
        </p:txBody>
      </p:sp>
      <p:sp>
        <p:nvSpPr>
          <p:cNvPr id="11" name="TextBox 10">
            <a:extLst>
              <a:ext uri="{FF2B5EF4-FFF2-40B4-BE49-F238E27FC236}">
                <a16:creationId xmlns:a16="http://schemas.microsoft.com/office/drawing/2014/main" id="{FD408F46-CBFE-4B5F-A739-6FA1425FD195}"/>
              </a:ext>
            </a:extLst>
          </p:cNvPr>
          <p:cNvSpPr txBox="1"/>
          <p:nvPr/>
        </p:nvSpPr>
        <p:spPr>
          <a:xfrm>
            <a:off x="1867096" y="2141915"/>
            <a:ext cx="1026243" cy="584775"/>
          </a:xfrm>
          <a:prstGeom prst="rect">
            <a:avLst/>
          </a:prstGeom>
          <a:noFill/>
        </p:spPr>
        <p:txBody>
          <a:bodyPr wrap="none" rtlCol="0">
            <a:spAutoFit/>
          </a:bodyPr>
          <a:lstStyle/>
          <a:p>
            <a:r>
              <a:rPr lang="tr-TR" sz="3200" b="1" dirty="0">
                <a:solidFill>
                  <a:schemeClr val="accent1"/>
                </a:solidFill>
              </a:rPr>
              <a:t>2011</a:t>
            </a:r>
          </a:p>
        </p:txBody>
      </p:sp>
      <p:sp>
        <p:nvSpPr>
          <p:cNvPr id="14" name="TextBox 13">
            <a:extLst>
              <a:ext uri="{FF2B5EF4-FFF2-40B4-BE49-F238E27FC236}">
                <a16:creationId xmlns:a16="http://schemas.microsoft.com/office/drawing/2014/main" id="{FE3896AC-B271-4090-8C4E-AC3B7FD67233}"/>
              </a:ext>
            </a:extLst>
          </p:cNvPr>
          <p:cNvSpPr txBox="1"/>
          <p:nvPr/>
        </p:nvSpPr>
        <p:spPr>
          <a:xfrm>
            <a:off x="3739944"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5.0</a:t>
            </a:r>
          </a:p>
          <a:p>
            <a:pPr algn="ctr"/>
            <a:r>
              <a:rPr lang="tr-TR" sz="1400" dirty="0">
                <a:solidFill>
                  <a:schemeClr val="tx1">
                    <a:lumMod val="50000"/>
                    <a:lumOff val="50000"/>
                  </a:schemeClr>
                </a:solidFill>
              </a:rPr>
              <a:t>İnsansız hava araçları, yapay zekâyla çalışan otonom sistemler, </a:t>
            </a:r>
            <a:r>
              <a:rPr lang="tr-TR" sz="1400" dirty="0" err="1">
                <a:solidFill>
                  <a:schemeClr val="tx1">
                    <a:lumMod val="50000"/>
                    <a:lumOff val="50000"/>
                  </a:schemeClr>
                </a:solidFill>
              </a:rPr>
              <a:t>humanoid</a:t>
            </a:r>
            <a:endParaRPr lang="tr-TR"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B5B34C69-0300-4E18-919F-FA32CA5BC4B5}"/>
              </a:ext>
            </a:extLst>
          </p:cNvPr>
          <p:cNvSpPr txBox="1"/>
          <p:nvPr/>
        </p:nvSpPr>
        <p:spPr>
          <a:xfrm>
            <a:off x="5187062" y="4787327"/>
            <a:ext cx="1120820" cy="584775"/>
          </a:xfrm>
          <a:prstGeom prst="rect">
            <a:avLst/>
          </a:prstGeom>
          <a:noFill/>
        </p:spPr>
        <p:txBody>
          <a:bodyPr wrap="none" rtlCol="0">
            <a:spAutoFit/>
          </a:bodyPr>
          <a:lstStyle/>
          <a:p>
            <a:r>
              <a:rPr lang="tr-TR" sz="3200" b="1" dirty="0">
                <a:solidFill>
                  <a:srgbClr val="92D050"/>
                </a:solidFill>
              </a:rPr>
              <a:t>2017</a:t>
            </a:r>
          </a:p>
        </p:txBody>
      </p: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3253163"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cxnSpLocks/>
            <a:endCxn id="9" idx="2"/>
          </p:cNvCxnSpPr>
          <p:nvPr/>
        </p:nvCxnSpPr>
        <p:spPr>
          <a:xfrm>
            <a:off x="0" y="3699086"/>
            <a:ext cx="1633913" cy="614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5798382-0E17-4D78-B4DF-32E456A6B74F}"/>
              </a:ext>
            </a:extLst>
          </p:cNvPr>
          <p:cNvGrpSpPr/>
          <p:nvPr/>
        </p:nvGrpSpPr>
        <p:grpSpPr>
          <a:xfrm>
            <a:off x="1633913" y="2895601"/>
            <a:ext cx="1619250" cy="1619250"/>
            <a:chOff x="1633913"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1633913"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3" name="Grafik 61">
              <a:extLst>
                <a:ext uri="{FF2B5EF4-FFF2-40B4-BE49-F238E27FC236}">
                  <a16:creationId xmlns:a16="http://schemas.microsoft.com/office/drawing/2014/main" id="{0736E9B6-2333-49F7-9509-CB1571095A8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66397" y="3219666"/>
              <a:ext cx="954282" cy="954282"/>
            </a:xfrm>
            <a:prstGeom prst="rect">
              <a:avLst/>
            </a:prstGeom>
          </p:spPr>
        </p:pic>
      </p:grpSp>
      <p:grpSp>
        <p:nvGrpSpPr>
          <p:cNvPr id="6" name="Group 5">
            <a:extLst>
              <a:ext uri="{FF2B5EF4-FFF2-40B4-BE49-F238E27FC236}">
                <a16:creationId xmlns:a16="http://schemas.microsoft.com/office/drawing/2014/main" id="{55AC1D56-B2AD-4A92-8898-4AD7BA1107F8}"/>
              </a:ext>
            </a:extLst>
          </p:cNvPr>
          <p:cNvGrpSpPr/>
          <p:nvPr/>
        </p:nvGrpSpPr>
        <p:grpSpPr>
          <a:xfrm>
            <a:off x="4953878" y="2895601"/>
            <a:ext cx="1619250" cy="1619250"/>
            <a:chOff x="4953878"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4953878"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5" name="Grafik 59">
              <a:extLst>
                <a:ext uri="{FF2B5EF4-FFF2-40B4-BE49-F238E27FC236}">
                  <a16:creationId xmlns:a16="http://schemas.microsoft.com/office/drawing/2014/main" id="{EE1AD81A-05E3-4404-A395-833B8872D9E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313538" y="3242791"/>
              <a:ext cx="867868" cy="867868"/>
            </a:xfrm>
            <a:prstGeom prst="rect">
              <a:avLst/>
            </a:prstGeom>
          </p:spPr>
        </p:pic>
      </p:grpSp>
      <p:cxnSp>
        <p:nvCxnSpPr>
          <p:cNvPr id="26" name="Straight Connector 25">
            <a:extLst>
              <a:ext uri="{FF2B5EF4-FFF2-40B4-BE49-F238E27FC236}">
                <a16:creationId xmlns:a16="http://schemas.microsoft.com/office/drawing/2014/main" id="{36B3E8FD-E657-4499-87BA-6A53C75B3712}"/>
              </a:ext>
            </a:extLst>
          </p:cNvPr>
          <p:cNvCxnSpPr>
            <a:cxnSpLocks/>
            <a:stCxn id="13" idx="6"/>
            <a:endCxn id="27" idx="2"/>
          </p:cNvCxnSpPr>
          <p:nvPr/>
        </p:nvCxnSpPr>
        <p:spPr>
          <a:xfrm flipV="1">
            <a:off x="6573128" y="3676725"/>
            <a:ext cx="1692068" cy="2850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219108D-0D2A-477C-A735-16212AE5E0F3}"/>
              </a:ext>
            </a:extLst>
          </p:cNvPr>
          <p:cNvSpPr/>
          <p:nvPr/>
        </p:nvSpPr>
        <p:spPr>
          <a:xfrm>
            <a:off x="8265196" y="2867100"/>
            <a:ext cx="1619250" cy="1619250"/>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6600" b="1" dirty="0">
                <a:solidFill>
                  <a:schemeClr val="bg1">
                    <a:lumMod val="50000"/>
                  </a:schemeClr>
                </a:solidFill>
              </a:rPr>
              <a:t>?</a:t>
            </a:r>
          </a:p>
        </p:txBody>
      </p:sp>
    </p:spTree>
    <p:extLst>
      <p:ext uri="{BB962C8B-B14F-4D97-AF65-F5344CB8AC3E}">
        <p14:creationId xmlns:p14="http://schemas.microsoft.com/office/powerpoint/2010/main" val="55673367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7527B4-DC14-4B38-9EAF-F2BB6092C786}"/>
              </a:ext>
            </a:extLst>
          </p:cNvPr>
          <p:cNvGrpSpPr/>
          <p:nvPr/>
        </p:nvGrpSpPr>
        <p:grpSpPr>
          <a:xfrm>
            <a:off x="217147" y="202019"/>
            <a:ext cx="5584082" cy="1007188"/>
            <a:chOff x="217147" y="202019"/>
            <a:chExt cx="5584082"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4576894" cy="707886"/>
            </a:xfrm>
            <a:prstGeom prst="rect">
              <a:avLst/>
            </a:prstGeom>
            <a:noFill/>
          </p:spPr>
          <p:txBody>
            <a:bodyPr wrap="none" rtlCol="0">
              <a:spAutoFit/>
            </a:bodyPr>
            <a:lstStyle/>
            <a:p>
              <a:r>
                <a:rPr lang="tr-TR" sz="4000" dirty="0">
                  <a:solidFill>
                    <a:schemeClr val="tx1">
                      <a:lumMod val="75000"/>
                      <a:lumOff val="25000"/>
                    </a:schemeClr>
                  </a:solidFill>
                  <a:latin typeface="+mj-lt"/>
                </a:rPr>
                <a:t>Web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5712000" y="942975"/>
            <a:ext cx="648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rrow: Chevron 5">
            <a:extLst>
              <a:ext uri="{FF2B5EF4-FFF2-40B4-BE49-F238E27FC236}">
                <a16:creationId xmlns:a16="http://schemas.microsoft.com/office/drawing/2014/main" id="{18C2B708-266E-4EF0-81E0-5435200FCFB3}"/>
              </a:ext>
            </a:extLst>
          </p:cNvPr>
          <p:cNvSpPr/>
          <p:nvPr/>
        </p:nvSpPr>
        <p:spPr>
          <a:xfrm>
            <a:off x="1038225" y="2590800"/>
            <a:ext cx="2905125" cy="200025"/>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Arrow: Chevron 18">
            <a:extLst>
              <a:ext uri="{FF2B5EF4-FFF2-40B4-BE49-F238E27FC236}">
                <a16:creationId xmlns:a16="http://schemas.microsoft.com/office/drawing/2014/main" id="{67AD21CB-1E40-4925-8E5B-A5216A249F5A}"/>
              </a:ext>
            </a:extLst>
          </p:cNvPr>
          <p:cNvSpPr/>
          <p:nvPr/>
        </p:nvSpPr>
        <p:spPr>
          <a:xfrm>
            <a:off x="4638675" y="2590800"/>
            <a:ext cx="2905125" cy="20002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Arrow: Chevron 19">
            <a:extLst>
              <a:ext uri="{FF2B5EF4-FFF2-40B4-BE49-F238E27FC236}">
                <a16:creationId xmlns:a16="http://schemas.microsoft.com/office/drawing/2014/main" id="{EB44119A-0820-4C4A-8131-CD84A0236C8D}"/>
              </a:ext>
            </a:extLst>
          </p:cNvPr>
          <p:cNvSpPr/>
          <p:nvPr/>
        </p:nvSpPr>
        <p:spPr>
          <a:xfrm>
            <a:off x="8239125" y="2590800"/>
            <a:ext cx="2905125" cy="200025"/>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TextBox 6">
            <a:extLst>
              <a:ext uri="{FF2B5EF4-FFF2-40B4-BE49-F238E27FC236}">
                <a16:creationId xmlns:a16="http://schemas.microsoft.com/office/drawing/2014/main" id="{8031839D-0D9C-4730-AD9C-8BAAF1BE9DB2}"/>
              </a:ext>
            </a:extLst>
          </p:cNvPr>
          <p:cNvSpPr txBox="1"/>
          <p:nvPr/>
        </p:nvSpPr>
        <p:spPr>
          <a:xfrm>
            <a:off x="1039604" y="2178147"/>
            <a:ext cx="659155" cy="369332"/>
          </a:xfrm>
          <a:prstGeom prst="rect">
            <a:avLst/>
          </a:prstGeom>
          <a:noFill/>
        </p:spPr>
        <p:txBody>
          <a:bodyPr wrap="none" rtlCol="0">
            <a:spAutoFit/>
          </a:bodyPr>
          <a:lstStyle/>
          <a:p>
            <a:r>
              <a:rPr lang="tr-TR" b="1" dirty="0">
                <a:solidFill>
                  <a:srgbClr val="D9D9D9"/>
                </a:solidFill>
              </a:rPr>
              <a:t>1991</a:t>
            </a:r>
          </a:p>
        </p:txBody>
      </p:sp>
      <p:sp>
        <p:nvSpPr>
          <p:cNvPr id="28" name="TextBox 27">
            <a:extLst>
              <a:ext uri="{FF2B5EF4-FFF2-40B4-BE49-F238E27FC236}">
                <a16:creationId xmlns:a16="http://schemas.microsoft.com/office/drawing/2014/main" id="{E35845E9-C88B-4EAA-BC89-0C037378BD13}"/>
              </a:ext>
            </a:extLst>
          </p:cNvPr>
          <p:cNvSpPr txBox="1"/>
          <p:nvPr/>
        </p:nvSpPr>
        <p:spPr>
          <a:xfrm>
            <a:off x="4535279" y="2178147"/>
            <a:ext cx="793807" cy="369332"/>
          </a:xfrm>
          <a:prstGeom prst="rect">
            <a:avLst/>
          </a:prstGeom>
          <a:noFill/>
        </p:spPr>
        <p:txBody>
          <a:bodyPr wrap="none" rtlCol="0">
            <a:spAutoFit/>
          </a:bodyPr>
          <a:lstStyle/>
          <a:p>
            <a:r>
              <a:rPr lang="tr-TR" b="1" dirty="0">
                <a:solidFill>
                  <a:srgbClr val="A6A6A6"/>
                </a:solidFill>
              </a:rPr>
              <a:t>2004</a:t>
            </a:r>
          </a:p>
        </p:txBody>
      </p:sp>
      <p:sp>
        <p:nvSpPr>
          <p:cNvPr id="29" name="TextBox 28">
            <a:extLst>
              <a:ext uri="{FF2B5EF4-FFF2-40B4-BE49-F238E27FC236}">
                <a16:creationId xmlns:a16="http://schemas.microsoft.com/office/drawing/2014/main" id="{41A9C830-AAE3-4A96-AA92-F358E2344038}"/>
              </a:ext>
            </a:extLst>
          </p:cNvPr>
          <p:cNvSpPr txBox="1"/>
          <p:nvPr/>
        </p:nvSpPr>
        <p:spPr>
          <a:xfrm>
            <a:off x="8158088" y="2178147"/>
            <a:ext cx="320922" cy="369332"/>
          </a:xfrm>
          <a:prstGeom prst="rect">
            <a:avLst/>
          </a:prstGeom>
          <a:noFill/>
        </p:spPr>
        <p:txBody>
          <a:bodyPr wrap="none" rtlCol="0">
            <a:spAutoFit/>
          </a:bodyPr>
          <a:lstStyle/>
          <a:p>
            <a:r>
              <a:rPr lang="tr-TR" b="1" dirty="0">
                <a:solidFill>
                  <a:srgbClr val="767171"/>
                </a:solidFill>
              </a:rPr>
              <a:t>?</a:t>
            </a:r>
          </a:p>
        </p:txBody>
      </p:sp>
      <p:sp>
        <p:nvSpPr>
          <p:cNvPr id="8" name="Oval 7">
            <a:extLst>
              <a:ext uri="{FF2B5EF4-FFF2-40B4-BE49-F238E27FC236}">
                <a16:creationId xmlns:a16="http://schemas.microsoft.com/office/drawing/2014/main" id="{75EB9B67-3201-42CA-8EC9-7020B2217F4C}"/>
              </a:ext>
            </a:extLst>
          </p:cNvPr>
          <p:cNvSpPr/>
          <p:nvPr/>
        </p:nvSpPr>
        <p:spPr>
          <a:xfrm>
            <a:off x="2209800" y="2547479"/>
            <a:ext cx="320922" cy="32092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8F496602-2918-4FD6-9901-3A218C7568A9}"/>
              </a:ext>
            </a:extLst>
          </p:cNvPr>
          <p:cNvSpPr/>
          <p:nvPr/>
        </p:nvSpPr>
        <p:spPr>
          <a:xfrm>
            <a:off x="5930776" y="2530351"/>
            <a:ext cx="320922" cy="3209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BC15099D-FFA3-4C98-AAA5-BF3AFA5236E0}"/>
              </a:ext>
            </a:extLst>
          </p:cNvPr>
          <p:cNvSpPr/>
          <p:nvPr/>
        </p:nvSpPr>
        <p:spPr>
          <a:xfrm>
            <a:off x="9531226" y="2530351"/>
            <a:ext cx="320922" cy="32092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 name="Group 4">
            <a:extLst>
              <a:ext uri="{FF2B5EF4-FFF2-40B4-BE49-F238E27FC236}">
                <a16:creationId xmlns:a16="http://schemas.microsoft.com/office/drawing/2014/main" id="{A85D4998-BDC0-403C-A7F4-55E2783A5759}"/>
              </a:ext>
            </a:extLst>
          </p:cNvPr>
          <p:cNvGrpSpPr/>
          <p:nvPr/>
        </p:nvGrpSpPr>
        <p:grpSpPr>
          <a:xfrm>
            <a:off x="1717798" y="3442828"/>
            <a:ext cx="1304925" cy="1304925"/>
            <a:chOff x="1717798" y="3442828"/>
            <a:chExt cx="1304925" cy="1304925"/>
          </a:xfrm>
        </p:grpSpPr>
        <p:sp>
          <p:nvSpPr>
            <p:cNvPr id="12" name="Teardrop 11">
              <a:extLst>
                <a:ext uri="{FF2B5EF4-FFF2-40B4-BE49-F238E27FC236}">
                  <a16:creationId xmlns:a16="http://schemas.microsoft.com/office/drawing/2014/main" id="{38038F65-17C3-4AB5-B5F5-612597478D12}"/>
                </a:ext>
              </a:extLst>
            </p:cNvPr>
            <p:cNvSpPr/>
            <p:nvPr/>
          </p:nvSpPr>
          <p:spPr>
            <a:xfrm rot="8100000">
              <a:off x="1717798" y="3442828"/>
              <a:ext cx="1304925" cy="1304925"/>
            </a:xfrm>
            <a:prstGeom prst="teardrop">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2" name="Grafik 68">
              <a:extLst>
                <a:ext uri="{FF2B5EF4-FFF2-40B4-BE49-F238E27FC236}">
                  <a16:creationId xmlns:a16="http://schemas.microsoft.com/office/drawing/2014/main" id="{4D5D33B7-336D-4E40-A990-CE7410E61D7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072630" y="3797660"/>
              <a:ext cx="595260" cy="595260"/>
            </a:xfrm>
            <a:prstGeom prst="rect">
              <a:avLst/>
            </a:prstGeom>
          </p:spPr>
        </p:pic>
      </p:grpSp>
      <p:sp>
        <p:nvSpPr>
          <p:cNvPr id="33" name="TextBox 32">
            <a:extLst>
              <a:ext uri="{FF2B5EF4-FFF2-40B4-BE49-F238E27FC236}">
                <a16:creationId xmlns:a16="http://schemas.microsoft.com/office/drawing/2014/main" id="{E8210C95-25A8-4960-A5B3-9CC31CC53FBF}"/>
              </a:ext>
            </a:extLst>
          </p:cNvPr>
          <p:cNvSpPr txBox="1"/>
          <p:nvPr/>
        </p:nvSpPr>
        <p:spPr>
          <a:xfrm>
            <a:off x="1597270" y="5172075"/>
            <a:ext cx="1545980" cy="584775"/>
          </a:xfrm>
          <a:prstGeom prst="rect">
            <a:avLst/>
          </a:prstGeom>
          <a:noFill/>
        </p:spPr>
        <p:txBody>
          <a:bodyPr wrap="square" rtlCol="0">
            <a:spAutoFit/>
          </a:bodyPr>
          <a:lstStyle/>
          <a:p>
            <a:pPr algn="ctr"/>
            <a:r>
              <a:rPr lang="tr-TR" b="1" dirty="0">
                <a:solidFill>
                  <a:schemeClr val="tx1">
                    <a:lumMod val="75000"/>
                    <a:lumOff val="25000"/>
                  </a:schemeClr>
                </a:solidFill>
              </a:rPr>
              <a:t>Web 1.0</a:t>
            </a:r>
          </a:p>
          <a:p>
            <a:pPr algn="ctr"/>
            <a:r>
              <a:rPr lang="tr-TR" sz="1400" dirty="0" err="1">
                <a:solidFill>
                  <a:schemeClr val="tx1">
                    <a:lumMod val="50000"/>
                    <a:lumOff val="50000"/>
                  </a:schemeClr>
                </a:solidFill>
              </a:rPr>
              <a:t>Static</a:t>
            </a:r>
            <a:r>
              <a:rPr lang="tr-TR" sz="1400" dirty="0">
                <a:solidFill>
                  <a:schemeClr val="tx1">
                    <a:lumMod val="50000"/>
                    <a:lumOff val="50000"/>
                  </a:schemeClr>
                </a:solidFill>
              </a:rPr>
              <a:t> Web</a:t>
            </a:r>
          </a:p>
        </p:txBody>
      </p:sp>
      <p:cxnSp>
        <p:nvCxnSpPr>
          <p:cNvPr id="34" name="Straight Connector 33">
            <a:extLst>
              <a:ext uri="{FF2B5EF4-FFF2-40B4-BE49-F238E27FC236}">
                <a16:creationId xmlns:a16="http://schemas.microsoft.com/office/drawing/2014/main" id="{627BA91B-8A63-414B-9594-24672CE8F425}"/>
              </a:ext>
            </a:extLst>
          </p:cNvPr>
          <p:cNvCxnSpPr>
            <a:cxnSpLocks/>
            <a:stCxn id="8" idx="4"/>
            <a:endCxn id="12" idx="3"/>
          </p:cNvCxnSpPr>
          <p:nvPr/>
        </p:nvCxnSpPr>
        <p:spPr>
          <a:xfrm>
            <a:off x="2370261" y="2868401"/>
            <a:ext cx="0" cy="574427"/>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4EA4259-D3BE-4741-A4B2-89527FA88ED0}"/>
              </a:ext>
            </a:extLst>
          </p:cNvPr>
          <p:cNvSpPr txBox="1"/>
          <p:nvPr/>
        </p:nvSpPr>
        <p:spPr>
          <a:xfrm>
            <a:off x="5323009" y="5143961"/>
            <a:ext cx="1545980" cy="800219"/>
          </a:xfrm>
          <a:prstGeom prst="rect">
            <a:avLst/>
          </a:prstGeom>
          <a:noFill/>
        </p:spPr>
        <p:txBody>
          <a:bodyPr wrap="square" rtlCol="0">
            <a:spAutoFit/>
          </a:bodyPr>
          <a:lstStyle/>
          <a:p>
            <a:pPr algn="ctr"/>
            <a:r>
              <a:rPr lang="tr-TR" b="1" dirty="0">
                <a:solidFill>
                  <a:schemeClr val="tx1">
                    <a:lumMod val="75000"/>
                    <a:lumOff val="25000"/>
                  </a:schemeClr>
                </a:solidFill>
              </a:rPr>
              <a:t>Web 2.0</a:t>
            </a:r>
          </a:p>
          <a:p>
            <a:pPr algn="ctr"/>
            <a:r>
              <a:rPr lang="tr-TR" sz="1400" dirty="0">
                <a:solidFill>
                  <a:schemeClr val="tx1">
                    <a:lumMod val="50000"/>
                    <a:lumOff val="50000"/>
                  </a:schemeClr>
                </a:solidFill>
              </a:rPr>
              <a:t>Sosyal Web</a:t>
            </a:r>
          </a:p>
          <a:p>
            <a:pPr algn="ctr"/>
            <a:r>
              <a:rPr lang="tr-TR" sz="1400" dirty="0">
                <a:solidFill>
                  <a:schemeClr val="tx1">
                    <a:lumMod val="50000"/>
                    <a:lumOff val="50000"/>
                  </a:schemeClr>
                </a:solidFill>
              </a:rPr>
              <a:t>Merkezi Web</a:t>
            </a:r>
          </a:p>
        </p:txBody>
      </p:sp>
      <p:cxnSp>
        <p:nvCxnSpPr>
          <p:cNvPr id="41" name="Straight Connector 40">
            <a:extLst>
              <a:ext uri="{FF2B5EF4-FFF2-40B4-BE49-F238E27FC236}">
                <a16:creationId xmlns:a16="http://schemas.microsoft.com/office/drawing/2014/main" id="{28898037-DB1D-4066-8582-B854CFD81FD9}"/>
              </a:ext>
            </a:extLst>
          </p:cNvPr>
          <p:cNvCxnSpPr>
            <a:cxnSpLocks/>
            <a:stCxn id="30" idx="4"/>
            <a:endCxn id="38" idx="3"/>
          </p:cNvCxnSpPr>
          <p:nvPr/>
        </p:nvCxnSpPr>
        <p:spPr>
          <a:xfrm>
            <a:off x="6091237" y="2851273"/>
            <a:ext cx="4763"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9863BAB-7F38-470D-B241-496AC1CE960B}"/>
              </a:ext>
            </a:extLst>
          </p:cNvPr>
          <p:cNvSpPr txBox="1"/>
          <p:nvPr/>
        </p:nvSpPr>
        <p:spPr>
          <a:xfrm>
            <a:off x="8561708" y="5143961"/>
            <a:ext cx="2220592" cy="800219"/>
          </a:xfrm>
          <a:prstGeom prst="rect">
            <a:avLst/>
          </a:prstGeom>
          <a:noFill/>
        </p:spPr>
        <p:txBody>
          <a:bodyPr wrap="square" rtlCol="0">
            <a:spAutoFit/>
          </a:bodyPr>
          <a:lstStyle/>
          <a:p>
            <a:pPr algn="ctr"/>
            <a:r>
              <a:rPr lang="tr-TR" b="1" dirty="0">
                <a:solidFill>
                  <a:schemeClr val="tx1">
                    <a:lumMod val="75000"/>
                    <a:lumOff val="25000"/>
                  </a:schemeClr>
                </a:solidFill>
              </a:rPr>
              <a:t>Web 3.0</a:t>
            </a:r>
          </a:p>
          <a:p>
            <a:pPr algn="ctr"/>
            <a:r>
              <a:rPr lang="tr-TR" sz="1400" dirty="0">
                <a:solidFill>
                  <a:schemeClr val="tx1">
                    <a:lumMod val="50000"/>
                    <a:lumOff val="50000"/>
                  </a:schemeClr>
                </a:solidFill>
              </a:rPr>
              <a:t>Anlamsal Web</a:t>
            </a:r>
          </a:p>
          <a:p>
            <a:pPr algn="ctr"/>
            <a:r>
              <a:rPr lang="tr-TR" sz="1400" dirty="0" err="1">
                <a:solidFill>
                  <a:schemeClr val="tx1">
                    <a:lumMod val="50000"/>
                    <a:lumOff val="50000"/>
                  </a:schemeClr>
                </a:solidFill>
              </a:rPr>
              <a:t>Merkeziyetsiz</a:t>
            </a:r>
            <a:r>
              <a:rPr lang="tr-TR" sz="1400" dirty="0">
                <a:solidFill>
                  <a:schemeClr val="tx1">
                    <a:lumMod val="50000"/>
                    <a:lumOff val="50000"/>
                  </a:schemeClr>
                </a:solidFill>
              </a:rPr>
              <a:t> Web</a:t>
            </a:r>
          </a:p>
        </p:txBody>
      </p:sp>
      <p:cxnSp>
        <p:nvCxnSpPr>
          <p:cNvPr id="45" name="Straight Connector 44">
            <a:extLst>
              <a:ext uri="{FF2B5EF4-FFF2-40B4-BE49-F238E27FC236}">
                <a16:creationId xmlns:a16="http://schemas.microsoft.com/office/drawing/2014/main" id="{AA949DA1-8B08-4907-BC95-73042E5845EE}"/>
              </a:ext>
            </a:extLst>
          </p:cNvPr>
          <p:cNvCxnSpPr>
            <a:cxnSpLocks/>
            <a:stCxn id="31" idx="4"/>
            <a:endCxn id="42" idx="3"/>
          </p:cNvCxnSpPr>
          <p:nvPr/>
        </p:nvCxnSpPr>
        <p:spPr>
          <a:xfrm flipH="1">
            <a:off x="9691055" y="2851273"/>
            <a:ext cx="632"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FCF005-0B77-45B7-B538-3F96DC6F4134}"/>
              </a:ext>
            </a:extLst>
          </p:cNvPr>
          <p:cNvGrpSpPr/>
          <p:nvPr/>
        </p:nvGrpSpPr>
        <p:grpSpPr>
          <a:xfrm>
            <a:off x="5443537" y="3414714"/>
            <a:ext cx="1304925" cy="1304925"/>
            <a:chOff x="5443537" y="3414714"/>
            <a:chExt cx="1304925" cy="1304925"/>
          </a:xfrm>
        </p:grpSpPr>
        <p:sp>
          <p:nvSpPr>
            <p:cNvPr id="38" name="Teardrop 37">
              <a:extLst>
                <a:ext uri="{FF2B5EF4-FFF2-40B4-BE49-F238E27FC236}">
                  <a16:creationId xmlns:a16="http://schemas.microsoft.com/office/drawing/2014/main" id="{F4D3721B-8165-4582-AC22-1E0E42188160}"/>
                </a:ext>
              </a:extLst>
            </p:cNvPr>
            <p:cNvSpPr/>
            <p:nvPr/>
          </p:nvSpPr>
          <p:spPr>
            <a:xfrm rot="8100000">
              <a:off x="5443537" y="3414714"/>
              <a:ext cx="1304925" cy="130492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70">
              <a:extLst>
                <a:ext uri="{FF2B5EF4-FFF2-40B4-BE49-F238E27FC236}">
                  <a16:creationId xmlns:a16="http://schemas.microsoft.com/office/drawing/2014/main" id="{4730808D-2E4A-48EA-BA6A-764048F1030D}"/>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02834" y="3759100"/>
              <a:ext cx="655647" cy="655647"/>
            </a:xfrm>
            <a:prstGeom prst="rect">
              <a:avLst/>
            </a:prstGeom>
          </p:spPr>
        </p:pic>
      </p:grpSp>
      <p:grpSp>
        <p:nvGrpSpPr>
          <p:cNvPr id="10" name="Group 9">
            <a:extLst>
              <a:ext uri="{FF2B5EF4-FFF2-40B4-BE49-F238E27FC236}">
                <a16:creationId xmlns:a16="http://schemas.microsoft.com/office/drawing/2014/main" id="{5226310E-D754-4768-8FC1-F9F692BCFD9D}"/>
              </a:ext>
            </a:extLst>
          </p:cNvPr>
          <p:cNvGrpSpPr/>
          <p:nvPr/>
        </p:nvGrpSpPr>
        <p:grpSpPr>
          <a:xfrm>
            <a:off x="9038592" y="3414714"/>
            <a:ext cx="1304925" cy="1304925"/>
            <a:chOff x="9038592" y="3414714"/>
            <a:chExt cx="1304925" cy="1304925"/>
          </a:xfrm>
        </p:grpSpPr>
        <p:sp>
          <p:nvSpPr>
            <p:cNvPr id="42" name="Teardrop 41">
              <a:extLst>
                <a:ext uri="{FF2B5EF4-FFF2-40B4-BE49-F238E27FC236}">
                  <a16:creationId xmlns:a16="http://schemas.microsoft.com/office/drawing/2014/main" id="{C8818A4B-101E-4EC9-B5B0-9E3837675A12}"/>
                </a:ext>
              </a:extLst>
            </p:cNvPr>
            <p:cNvSpPr/>
            <p:nvPr/>
          </p:nvSpPr>
          <p:spPr>
            <a:xfrm rot="8100000">
              <a:off x="9038592" y="3414714"/>
              <a:ext cx="1304925" cy="1304925"/>
            </a:xfrm>
            <a:prstGeom prst="teardrop">
              <a:avLst/>
            </a:prstGeom>
            <a:noFill/>
            <a:ln w="285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7" name="Grafik 77">
              <a:extLst>
                <a:ext uri="{FF2B5EF4-FFF2-40B4-BE49-F238E27FC236}">
                  <a16:creationId xmlns:a16="http://schemas.microsoft.com/office/drawing/2014/main" id="{01D45AAD-685C-4A13-B580-96191154454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310498" y="3706367"/>
              <a:ext cx="761112" cy="761112"/>
            </a:xfrm>
            <a:prstGeom prst="rect">
              <a:avLst/>
            </a:prstGeom>
          </p:spPr>
        </p:pic>
      </p:grpSp>
    </p:spTree>
    <p:extLst>
      <p:ext uri="{BB962C8B-B14F-4D97-AF65-F5344CB8AC3E}">
        <p14:creationId xmlns:p14="http://schemas.microsoft.com/office/powerpoint/2010/main" val="18356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E54A1312-D878-4E46-B2A8-EAB8B0894135}"/>
              </a:ext>
            </a:extLst>
          </p:cNvPr>
          <p:cNvGrpSpPr/>
          <p:nvPr/>
        </p:nvGrpSpPr>
        <p:grpSpPr>
          <a:xfrm>
            <a:off x="574159" y="1273100"/>
            <a:ext cx="4529469" cy="1692771"/>
            <a:chOff x="574159" y="1273100"/>
            <a:chExt cx="4529469" cy="1692771"/>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1323439"/>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NETWORK BASICS</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947345"/>
            <a:ext cx="4348716" cy="4656916"/>
          </a:xfrm>
          <a:prstGeom prst="rect">
            <a:avLst/>
          </a:prstGeom>
          <a:noFill/>
        </p:spPr>
        <p:txBody>
          <a:bodyPr wrap="square" rtlCol="0">
            <a:spAutoFit/>
          </a:bodyPr>
          <a:lstStyle/>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Network</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LAN, WAN</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Internet</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TCP/IP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Server – </a:t>
            </a:r>
            <a:r>
              <a:rPr lang="tr-TR" sz="2000" dirty="0" err="1"/>
              <a:t>client</a:t>
            </a:r>
            <a:endParaRPr lang="tr-TR" sz="2000" dirty="0"/>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Server</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HTTP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Domain Name </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DNS</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382449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07D3E5-AF02-423A-BC34-7F8A4EBD82D2}">
  <we:reference id="wa104379997" version="2.0.0.0" store="tr-TR"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1706</TotalTime>
  <Words>596</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Black</vt:lpstr>
      <vt:lpstr>Montserrat SemiBold</vt:lpstr>
      <vt:lpstr>Rage Italic</vt:lpstr>
      <vt:lpstr>Office Theme</vt:lpstr>
      <vt:lpstr>Sunum  Hazırlama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Hazırlama Teknikleri</dc:title>
  <dc:creator>Ziya Sarı</dc:creator>
  <cp:lastModifiedBy>Ziya Sarı</cp:lastModifiedBy>
  <cp:revision>7</cp:revision>
  <dcterms:created xsi:type="dcterms:W3CDTF">2022-01-26T18:19:43Z</dcterms:created>
  <dcterms:modified xsi:type="dcterms:W3CDTF">2022-01-29T13:08:40Z</dcterms:modified>
</cp:coreProperties>
</file>