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7" r:id="rId8"/>
    <p:sldId id="264" r:id="rId9"/>
    <p:sldId id="265" r:id="rId10"/>
    <p:sldId id="271" r:id="rId11"/>
    <p:sldId id="266" r:id="rId12"/>
    <p:sldId id="268" r:id="rId13"/>
    <p:sldId id="284" r:id="rId14"/>
    <p:sldId id="283" r:id="rId15"/>
    <p:sldId id="272" r:id="rId16"/>
    <p:sldId id="293" r:id="rId17"/>
    <p:sldId id="273" r:id="rId18"/>
    <p:sldId id="274" r:id="rId19"/>
    <p:sldId id="275" r:id="rId20"/>
    <p:sldId id="276" r:id="rId21"/>
    <p:sldId id="277" r:id="rId22"/>
    <p:sldId id="278" r:id="rId23"/>
    <p:sldId id="279" r:id="rId24"/>
    <p:sldId id="280" r:id="rId25"/>
    <p:sldId id="281" r:id="rId26"/>
    <p:sldId id="282" r:id="rId27"/>
    <p:sldId id="286" r:id="rId28"/>
    <p:sldId id="291" r:id="rId29"/>
    <p:sldId id="288" r:id="rId30"/>
    <p:sldId id="289" r:id="rId31"/>
    <p:sldId id="292" r:id="rId32"/>
    <p:sldId id="297" r:id="rId33"/>
    <p:sldId id="299" r:id="rId34"/>
    <p:sldId id="300" r:id="rId35"/>
    <p:sldId id="301" r:id="rId36"/>
    <p:sldId id="303" r:id="rId37"/>
    <p:sldId id="302" r:id="rId38"/>
    <p:sldId id="304" r:id="rId39"/>
    <p:sldId id="305" r:id="rId40"/>
    <p:sldId id="306" r:id="rId41"/>
    <p:sldId id="307" r:id="rId42"/>
    <p:sldId id="26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Xiaohong" initials="LX" lastIdx="1" clrIdx="0">
    <p:extLst>
      <p:ext uri="{19B8F6BF-5375-455C-9EA6-DF929625EA0E}">
        <p15:presenceInfo xmlns:p15="http://schemas.microsoft.com/office/powerpoint/2012/main" userId="Li, Xiaoh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64" y="56"/>
      </p:cViewPr>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E30B4-7C2C-4E47-9A2B-7DAC37D7FDDE}"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C4A0B-1550-4620-9913-C689E9D31EB7}" type="slidenum">
              <a:rPr lang="en-US" smtClean="0"/>
              <a:t>‹#›</a:t>
            </a:fld>
            <a:endParaRPr lang="en-US"/>
          </a:p>
        </p:txBody>
      </p:sp>
    </p:spTree>
    <p:extLst>
      <p:ext uri="{BB962C8B-B14F-4D97-AF65-F5344CB8AC3E}">
        <p14:creationId xmlns:p14="http://schemas.microsoft.com/office/powerpoint/2010/main" val="1228057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7</a:t>
            </a:fld>
            <a:endParaRPr lang="en-US"/>
          </a:p>
        </p:txBody>
      </p:sp>
    </p:spTree>
    <p:extLst>
      <p:ext uri="{BB962C8B-B14F-4D97-AF65-F5344CB8AC3E}">
        <p14:creationId xmlns:p14="http://schemas.microsoft.com/office/powerpoint/2010/main" val="385265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11</a:t>
            </a:fld>
            <a:endParaRPr lang="en-US"/>
          </a:p>
        </p:txBody>
      </p:sp>
    </p:spTree>
    <p:extLst>
      <p:ext uri="{BB962C8B-B14F-4D97-AF65-F5344CB8AC3E}">
        <p14:creationId xmlns:p14="http://schemas.microsoft.com/office/powerpoint/2010/main" val="144128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12</a:t>
            </a:fld>
            <a:endParaRPr lang="en-US"/>
          </a:p>
        </p:txBody>
      </p:sp>
    </p:spTree>
    <p:extLst>
      <p:ext uri="{BB962C8B-B14F-4D97-AF65-F5344CB8AC3E}">
        <p14:creationId xmlns:p14="http://schemas.microsoft.com/office/powerpoint/2010/main" val="313747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18</a:t>
            </a:fld>
            <a:endParaRPr lang="en-US"/>
          </a:p>
        </p:txBody>
      </p:sp>
    </p:spTree>
    <p:extLst>
      <p:ext uri="{BB962C8B-B14F-4D97-AF65-F5344CB8AC3E}">
        <p14:creationId xmlns:p14="http://schemas.microsoft.com/office/powerpoint/2010/main" val="301303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22</a:t>
            </a:fld>
            <a:endParaRPr lang="en-US"/>
          </a:p>
        </p:txBody>
      </p:sp>
    </p:spTree>
    <p:extLst>
      <p:ext uri="{BB962C8B-B14F-4D97-AF65-F5344CB8AC3E}">
        <p14:creationId xmlns:p14="http://schemas.microsoft.com/office/powerpoint/2010/main" val="898968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23</a:t>
            </a:fld>
            <a:endParaRPr lang="en-US"/>
          </a:p>
        </p:txBody>
      </p:sp>
    </p:spTree>
    <p:extLst>
      <p:ext uri="{BB962C8B-B14F-4D97-AF65-F5344CB8AC3E}">
        <p14:creationId xmlns:p14="http://schemas.microsoft.com/office/powerpoint/2010/main" val="3908756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24</a:t>
            </a:fld>
            <a:endParaRPr lang="en-US"/>
          </a:p>
        </p:txBody>
      </p:sp>
    </p:spTree>
    <p:extLst>
      <p:ext uri="{BB962C8B-B14F-4D97-AF65-F5344CB8AC3E}">
        <p14:creationId xmlns:p14="http://schemas.microsoft.com/office/powerpoint/2010/main" val="162649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7C4A0B-1550-4620-9913-C689E9D31EB7}" type="slidenum">
              <a:rPr lang="en-US" smtClean="0"/>
              <a:t>41</a:t>
            </a:fld>
            <a:endParaRPr lang="en-US"/>
          </a:p>
        </p:txBody>
      </p:sp>
    </p:spTree>
    <p:extLst>
      <p:ext uri="{BB962C8B-B14F-4D97-AF65-F5344CB8AC3E}">
        <p14:creationId xmlns:p14="http://schemas.microsoft.com/office/powerpoint/2010/main" val="295089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9B5F-AF1C-471A-8A75-68D261F5B2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46BA81-E419-4FD5-89CD-DF1671C55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3EC5F-6E17-44CC-85C6-517E9354E032}"/>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5" name="Footer Placeholder 4">
            <a:extLst>
              <a:ext uri="{FF2B5EF4-FFF2-40B4-BE49-F238E27FC236}">
                <a16:creationId xmlns:a16="http://schemas.microsoft.com/office/drawing/2014/main" id="{1AB49068-64B1-410C-AC02-89BA59FCC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6C150-7E03-4C19-B90A-43D04C2C3779}"/>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363417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DA60-A6A6-4B03-8CE4-51E0841168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AC586-7F6F-4CA4-8C3E-12396E27F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CD78D-0C51-4103-9A03-32FAFFF99C35}"/>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5" name="Footer Placeholder 4">
            <a:extLst>
              <a:ext uri="{FF2B5EF4-FFF2-40B4-BE49-F238E27FC236}">
                <a16:creationId xmlns:a16="http://schemas.microsoft.com/office/drawing/2014/main" id="{ED5A830E-ABBD-4ED4-B3E3-6F20E262C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92F5B-58E1-4413-94DF-5D3694FA25FA}"/>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251767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BC3D5A-5BC7-46D6-90E9-A68D58F4B4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99F3DF-9AAF-4D3D-B6CB-6DE6C00595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53BC2-0B7A-426C-98B6-ADEF01F74A6E}"/>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5" name="Footer Placeholder 4">
            <a:extLst>
              <a:ext uri="{FF2B5EF4-FFF2-40B4-BE49-F238E27FC236}">
                <a16:creationId xmlns:a16="http://schemas.microsoft.com/office/drawing/2014/main" id="{BB0E1E0D-0F27-49F2-9A3F-BEF6766F3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19172-6261-4D14-B020-F880BDFDDAC3}"/>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299723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61DD-95CA-4105-AE1A-24B47072A1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BA330-6C54-4586-AAAE-4BD1F39EE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418C8-8626-44D2-9620-8D13FE97B6BE}"/>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5" name="Footer Placeholder 4">
            <a:extLst>
              <a:ext uri="{FF2B5EF4-FFF2-40B4-BE49-F238E27FC236}">
                <a16:creationId xmlns:a16="http://schemas.microsoft.com/office/drawing/2014/main" id="{D0310EC1-59EB-4298-88F7-7012FFE10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10869-B179-4D78-B1EE-03AF9E14A529}"/>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315780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CA5A-7E09-4499-AD16-EEB4E778D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E9FDE8-E2D9-4025-BC3B-36C0E794B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E06BD-9A69-454D-A574-D307FBAF40E8}"/>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5" name="Footer Placeholder 4">
            <a:extLst>
              <a:ext uri="{FF2B5EF4-FFF2-40B4-BE49-F238E27FC236}">
                <a16:creationId xmlns:a16="http://schemas.microsoft.com/office/drawing/2014/main" id="{D830F9DB-DAF2-4BDE-9E64-E8C98AC9C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AD77B-2DE5-4DF2-8EBA-6B932BCA4176}"/>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107147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07F3-73BE-4281-941D-9173B9982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A6BB6-AB12-44B9-98EA-8C84724748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ED1C5-2AD4-485C-A890-BABBFF4C4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E25FD-95B7-45B4-8B00-085A5232A05F}"/>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6" name="Footer Placeholder 5">
            <a:extLst>
              <a:ext uri="{FF2B5EF4-FFF2-40B4-BE49-F238E27FC236}">
                <a16:creationId xmlns:a16="http://schemas.microsoft.com/office/drawing/2014/main" id="{6A9EF3B1-E99B-4F12-8568-D1065514F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F6798-150B-465A-A1AE-85ABE09E95FA}"/>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2896623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E576-40AA-4121-B0FD-10BD925C3B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07B37B-BB0F-4E18-B0D6-DF52ED3B7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D9D81-8E3F-4DED-A219-1477DBC0B0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887066-D2D0-42BD-B2D6-8309C616F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DB2AF-73EB-4C83-9A7D-F4F6DC1EA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579BB-9BFC-4E64-B55D-236FE537F6F7}"/>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8" name="Footer Placeholder 7">
            <a:extLst>
              <a:ext uri="{FF2B5EF4-FFF2-40B4-BE49-F238E27FC236}">
                <a16:creationId xmlns:a16="http://schemas.microsoft.com/office/drawing/2014/main" id="{33DA8479-8D9B-4E97-A22E-4BCA40D449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6FD3A-D06C-4E6D-9051-3AE685775DF3}"/>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251634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5B3C-1AEC-4093-A5ED-DD3EBAF27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8DFBEB-CB34-43E0-8253-A5B41FE2CB59}"/>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4" name="Footer Placeholder 3">
            <a:extLst>
              <a:ext uri="{FF2B5EF4-FFF2-40B4-BE49-F238E27FC236}">
                <a16:creationId xmlns:a16="http://schemas.microsoft.com/office/drawing/2014/main" id="{2BB366C4-FFBD-4E65-A02D-FAC72B19BB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61AB1-C9CF-4C00-9664-68CA0FD78EDD}"/>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78625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5366E0-E35B-4D01-AFC9-FA05A52CC67B}"/>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3" name="Footer Placeholder 2">
            <a:extLst>
              <a:ext uri="{FF2B5EF4-FFF2-40B4-BE49-F238E27FC236}">
                <a16:creationId xmlns:a16="http://schemas.microsoft.com/office/drawing/2014/main" id="{9D50E8B7-B6D6-49CD-B43B-028E8ECF89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FB8986-19AB-4AF5-BFB6-B88C1FA1BE6B}"/>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318030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E851-5F81-4302-9989-B9AB3219B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FF8A8-C142-46CD-BD53-C64D7AC07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ADA73-5E28-48EC-B8A3-DF5BA4CC9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108D6-61DF-4FCB-B314-A4DB5EA81E42}"/>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6" name="Footer Placeholder 5">
            <a:extLst>
              <a:ext uri="{FF2B5EF4-FFF2-40B4-BE49-F238E27FC236}">
                <a16:creationId xmlns:a16="http://schemas.microsoft.com/office/drawing/2014/main" id="{C63B3D66-14A6-4664-BADB-88680EFAE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A5F8F-EBC9-4E87-9268-FAC9B540C0CA}"/>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386033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A778-F8FC-4356-8609-A61F64718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AA5352-6717-4092-9FAC-97EEA6B17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77838D-CEBF-46B2-9C2F-CCF72C063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4BFA1-3939-4099-973A-F3A39C9E9737}"/>
              </a:ext>
            </a:extLst>
          </p:cNvPr>
          <p:cNvSpPr>
            <a:spLocks noGrp="1"/>
          </p:cNvSpPr>
          <p:nvPr>
            <p:ph type="dt" sz="half" idx="10"/>
          </p:nvPr>
        </p:nvSpPr>
        <p:spPr/>
        <p:txBody>
          <a:bodyPr/>
          <a:lstStyle/>
          <a:p>
            <a:fld id="{86B237B9-F225-4BDB-BAA3-3721D0043554}" type="datetimeFigureOut">
              <a:rPr lang="en-US" smtClean="0"/>
              <a:t>10/22/2021</a:t>
            </a:fld>
            <a:endParaRPr lang="en-US"/>
          </a:p>
        </p:txBody>
      </p:sp>
      <p:sp>
        <p:nvSpPr>
          <p:cNvPr id="6" name="Footer Placeholder 5">
            <a:extLst>
              <a:ext uri="{FF2B5EF4-FFF2-40B4-BE49-F238E27FC236}">
                <a16:creationId xmlns:a16="http://schemas.microsoft.com/office/drawing/2014/main" id="{A3C0D1AE-59BF-40CE-A9AE-C3435BD7D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7AA6A-D543-43D3-BB88-297C51C136CC}"/>
              </a:ext>
            </a:extLst>
          </p:cNvPr>
          <p:cNvSpPr>
            <a:spLocks noGrp="1"/>
          </p:cNvSpPr>
          <p:nvPr>
            <p:ph type="sldNum" sz="quarter" idx="12"/>
          </p:nvPr>
        </p:nvSpPr>
        <p:spPr/>
        <p:txBody>
          <a:bodyPr/>
          <a:lstStyle/>
          <a:p>
            <a:fld id="{8D375CC8-848C-4ADF-B1E6-B3850150590F}" type="slidenum">
              <a:rPr lang="en-US" smtClean="0"/>
              <a:t>‹#›</a:t>
            </a:fld>
            <a:endParaRPr lang="en-US"/>
          </a:p>
        </p:txBody>
      </p:sp>
    </p:spTree>
    <p:extLst>
      <p:ext uri="{BB962C8B-B14F-4D97-AF65-F5344CB8AC3E}">
        <p14:creationId xmlns:p14="http://schemas.microsoft.com/office/powerpoint/2010/main" val="331638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7425-F965-4AD7-8862-A53180CB9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AC6B97-0DEB-4227-8ED2-43E6B75BD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FE237-4765-4332-92D0-89628886F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237B9-F225-4BDB-BAA3-3721D0043554}" type="datetimeFigureOut">
              <a:rPr lang="en-US" smtClean="0"/>
              <a:t>10/22/2021</a:t>
            </a:fld>
            <a:endParaRPr lang="en-US"/>
          </a:p>
        </p:txBody>
      </p:sp>
      <p:sp>
        <p:nvSpPr>
          <p:cNvPr id="5" name="Footer Placeholder 4">
            <a:extLst>
              <a:ext uri="{FF2B5EF4-FFF2-40B4-BE49-F238E27FC236}">
                <a16:creationId xmlns:a16="http://schemas.microsoft.com/office/drawing/2014/main" id="{0CEE2F8C-55EE-4771-9CB2-5C96202F3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C6C66C-F9A7-4250-AA09-0F7AEA131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75CC8-848C-4ADF-B1E6-B3850150590F}" type="slidenum">
              <a:rPr lang="en-US" smtClean="0"/>
              <a:t>‹#›</a:t>
            </a:fld>
            <a:endParaRPr lang="en-US"/>
          </a:p>
        </p:txBody>
      </p:sp>
    </p:spTree>
    <p:extLst>
      <p:ext uri="{BB962C8B-B14F-4D97-AF65-F5344CB8AC3E}">
        <p14:creationId xmlns:p14="http://schemas.microsoft.com/office/powerpoint/2010/main" val="1557902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edureka.co/blog/python-functio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3C79-07B7-4D4E-A0E6-A39B1A031023}"/>
              </a:ext>
            </a:extLst>
          </p:cNvPr>
          <p:cNvSpPr>
            <a:spLocks noGrp="1"/>
          </p:cNvSpPr>
          <p:nvPr>
            <p:ph type="ctrTitle"/>
          </p:nvPr>
        </p:nvSpPr>
        <p:spPr/>
        <p:txBody>
          <a:bodyPr>
            <a:normAutofit/>
          </a:bodyPr>
          <a:lstStyle/>
          <a:p>
            <a:r>
              <a:rPr lang="en-US" altLang="zh-CN" sz="8000" dirty="0"/>
              <a:t>OOP</a:t>
            </a:r>
            <a:br>
              <a:rPr lang="en-US" altLang="zh-CN" dirty="0"/>
            </a:br>
            <a:r>
              <a:rPr lang="en-US" altLang="zh-CN" sz="4400" dirty="0"/>
              <a:t>Object-</a:t>
            </a:r>
            <a:r>
              <a:rPr lang="en-US" altLang="zh-CN" sz="4400" dirty="0" err="1"/>
              <a:t>Oritented</a:t>
            </a:r>
            <a:r>
              <a:rPr lang="en-US" altLang="zh-CN" sz="4400" dirty="0"/>
              <a:t> Programming</a:t>
            </a:r>
            <a:endParaRPr lang="en-US" sz="4400" dirty="0"/>
          </a:p>
        </p:txBody>
      </p:sp>
      <p:sp>
        <p:nvSpPr>
          <p:cNvPr id="3" name="Subtitle 2">
            <a:extLst>
              <a:ext uri="{FF2B5EF4-FFF2-40B4-BE49-F238E27FC236}">
                <a16:creationId xmlns:a16="http://schemas.microsoft.com/office/drawing/2014/main" id="{D0A3A2E0-AA3F-4E95-B1FE-278E8E486825}"/>
              </a:ext>
            </a:extLst>
          </p:cNvPr>
          <p:cNvSpPr>
            <a:spLocks noGrp="1"/>
          </p:cNvSpPr>
          <p:nvPr>
            <p:ph type="subTitle" idx="1"/>
          </p:nvPr>
        </p:nvSpPr>
        <p:spPr/>
        <p:txBody>
          <a:bodyPr/>
          <a:lstStyle/>
          <a:p>
            <a:pPr marL="342900" indent="-342900">
              <a:buFont typeface="Arial" panose="020B0604020202020204" pitchFamily="34" charset="0"/>
              <a:buChar char="•"/>
            </a:pPr>
            <a:r>
              <a:rPr lang="en-US" dirty="0"/>
              <a:t>What</a:t>
            </a:r>
          </a:p>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How</a:t>
            </a:r>
          </a:p>
        </p:txBody>
      </p:sp>
    </p:spTree>
    <p:extLst>
      <p:ext uri="{BB962C8B-B14F-4D97-AF65-F5344CB8AC3E}">
        <p14:creationId xmlns:p14="http://schemas.microsoft.com/office/powerpoint/2010/main" val="1270471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1005-A170-4C62-923D-4E0CC092B9C5}"/>
              </a:ext>
            </a:extLst>
          </p:cNvPr>
          <p:cNvSpPr>
            <a:spLocks noGrp="1"/>
          </p:cNvSpPr>
          <p:nvPr>
            <p:ph type="ctrTitle"/>
          </p:nvPr>
        </p:nvSpPr>
        <p:spPr/>
        <p:txBody>
          <a:bodyPr/>
          <a:lstStyle/>
          <a:p>
            <a:r>
              <a:rPr lang="en-US" dirty="0"/>
              <a:t>Create Client/Demo classes</a:t>
            </a:r>
          </a:p>
        </p:txBody>
      </p:sp>
      <p:sp>
        <p:nvSpPr>
          <p:cNvPr id="3" name="Subtitle 2">
            <a:extLst>
              <a:ext uri="{FF2B5EF4-FFF2-40B4-BE49-F238E27FC236}">
                <a16:creationId xmlns:a16="http://schemas.microsoft.com/office/drawing/2014/main" id="{EC415A9E-D05D-4E79-918D-D3D1998F23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801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E0C6A83-486D-46B5-92DD-11B23B8D394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dirty="0" err="1">
                <a:highlight>
                  <a:srgbClr val="FFFF00"/>
                </a:highlight>
              </a:rPr>
              <a:t>DogClient</a:t>
            </a:r>
            <a:r>
              <a:rPr lang="en-US" sz="2200" b="1" dirty="0">
                <a:highlight>
                  <a:srgbClr val="FFFF00"/>
                </a:highlight>
              </a:rPr>
              <a:t>                        (The shell for a cat object)</a:t>
            </a:r>
          </a:p>
          <a:p>
            <a:pPr indent="-228600">
              <a:lnSpc>
                <a:spcPct val="90000"/>
              </a:lnSpc>
              <a:spcAft>
                <a:spcPts val="600"/>
              </a:spcAft>
              <a:buFont typeface="Arial" panose="020B0604020202020204" pitchFamily="34" charset="0"/>
              <a:buChar char="•"/>
            </a:pPr>
            <a:r>
              <a:rPr lang="en-US" sz="2200" b="1" dirty="0" err="1">
                <a:highlight>
                  <a:srgbClr val="FFFF00"/>
                </a:highlight>
              </a:rPr>
              <a:t>DogDemo</a:t>
            </a:r>
            <a:r>
              <a:rPr lang="en-US" sz="2200" b="1" dirty="0">
                <a:highlight>
                  <a:srgbClr val="FFFF00"/>
                </a:highlight>
              </a:rPr>
              <a:t> (Making use of the  </a:t>
            </a:r>
            <a:r>
              <a:rPr lang="en-US" sz="2200" b="1" dirty="0" err="1">
                <a:highlight>
                  <a:srgbClr val="FFFF00"/>
                </a:highlight>
              </a:rPr>
              <a:t>DogClient</a:t>
            </a:r>
            <a:r>
              <a:rPr lang="en-US" sz="2200" b="1" dirty="0">
                <a:highlight>
                  <a:srgbClr val="FFFF00"/>
                </a:highlight>
              </a:rPr>
              <a:t> shell)</a:t>
            </a:r>
          </a:p>
        </p:txBody>
      </p:sp>
      <p:pic>
        <p:nvPicPr>
          <p:cNvPr id="4" name="Picture 2" descr="Image result for java classes">
            <a:extLst>
              <a:ext uri="{FF2B5EF4-FFF2-40B4-BE49-F238E27FC236}">
                <a16:creationId xmlns:a16="http://schemas.microsoft.com/office/drawing/2014/main" id="{C8765A5A-5D1F-4871-97A6-0897C35969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470069"/>
            <a:ext cx="6903720" cy="391786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35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2" descr="Image result for clown car many clowns">
            <a:extLst>
              <a:ext uri="{FF2B5EF4-FFF2-40B4-BE49-F238E27FC236}">
                <a16:creationId xmlns:a16="http://schemas.microsoft.com/office/drawing/2014/main" id="{C8B6D7A6-7EB6-4DEE-897C-4CBAC2DD10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11511" y="1573886"/>
            <a:ext cx="3537345" cy="2361177"/>
          </a:xfrm>
          <a:prstGeom prst="rect">
            <a:avLst/>
          </a:prstGeom>
          <a:scene3d>
            <a:camera prst="orthographicFront"/>
            <a:lightRig rig="contrasting" dir="t">
              <a:rot lat="0" lon="0" rev="4200000"/>
            </a:lightRig>
          </a:scene3d>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6" descr="Image result for clown driving car">
            <a:extLst>
              <a:ext uri="{FF2B5EF4-FFF2-40B4-BE49-F238E27FC236}">
                <a16:creationId xmlns:a16="http://schemas.microsoft.com/office/drawing/2014/main" id="{1471157D-8049-4FE8-8060-4921357F61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0476"/>
          <a:stretch/>
        </p:blipFill>
        <p:spPr bwMode="auto">
          <a:xfrm>
            <a:off x="7443145" y="1573886"/>
            <a:ext cx="3517120" cy="2254799"/>
          </a:xfrm>
          <a:prstGeom prst="rect">
            <a:avLst/>
          </a:prstGeom>
          <a:solidFill>
            <a:srgbClr val="FFFFFF"/>
          </a:solidFill>
          <a:scene3d>
            <a:camera prst="orthographicFront"/>
            <a:lightRig rig="threePt" dir="t">
              <a:rot lat="0" lon="0" rev="2700000"/>
            </a:lightRig>
          </a:scene3d>
          <a:sp3d contourW="6350">
            <a:bevelT h="38100"/>
            <a:contourClr>
              <a:srgbClr val="C0C0C0"/>
            </a:contourClr>
          </a:sp3d>
        </p:spPr>
      </p:pic>
      <p:sp>
        <p:nvSpPr>
          <p:cNvPr id="10" name="TextBox 9">
            <a:extLst>
              <a:ext uri="{FF2B5EF4-FFF2-40B4-BE49-F238E27FC236}">
                <a16:creationId xmlns:a16="http://schemas.microsoft.com/office/drawing/2014/main" id="{2A9DB0FB-1CDD-4710-9A9C-1BF000CDD0E1}"/>
              </a:ext>
            </a:extLst>
          </p:cNvPr>
          <p:cNvSpPr txBox="1"/>
          <p:nvPr/>
        </p:nvSpPr>
        <p:spPr>
          <a:xfrm>
            <a:off x="4271481" y="5435297"/>
            <a:ext cx="6097712" cy="369332"/>
          </a:xfrm>
          <a:prstGeom prst="rect">
            <a:avLst/>
          </a:prstGeom>
          <a:noFill/>
        </p:spPr>
        <p:txBody>
          <a:bodyPr wrap="square">
            <a:spAutoFit/>
          </a:bodyPr>
          <a:lstStyle/>
          <a:p>
            <a:r>
              <a:rPr lang="en-US" sz="1800" b="1" kern="1200" dirty="0">
                <a:solidFill>
                  <a:schemeClr val="tx1"/>
                </a:solidFill>
                <a:latin typeface="+mj-lt"/>
                <a:ea typeface="+mj-ea"/>
                <a:cs typeface="+mj-cs"/>
              </a:rPr>
              <a:t>Overloading</a:t>
            </a:r>
            <a:r>
              <a:rPr lang="en-US" sz="1800" kern="1200" dirty="0">
                <a:solidFill>
                  <a:schemeClr val="tx1"/>
                </a:solidFill>
                <a:latin typeface="+mj-lt"/>
                <a:ea typeface="+mj-ea"/>
                <a:cs typeface="+mj-cs"/>
              </a:rPr>
              <a:t>               VS.      </a:t>
            </a:r>
            <a:r>
              <a:rPr lang="en-US" sz="1800" b="1" kern="1200" dirty="0">
                <a:solidFill>
                  <a:schemeClr val="tx1"/>
                </a:solidFill>
                <a:latin typeface="+mj-lt"/>
                <a:ea typeface="+mj-ea"/>
                <a:cs typeface="+mj-cs"/>
              </a:rPr>
              <a:t>Overriding</a:t>
            </a:r>
            <a:endParaRPr lang="en-US" dirty="0"/>
          </a:p>
        </p:txBody>
      </p:sp>
    </p:spTree>
    <p:extLst>
      <p:ext uri="{BB962C8B-B14F-4D97-AF65-F5344CB8AC3E}">
        <p14:creationId xmlns:p14="http://schemas.microsoft.com/office/powerpoint/2010/main" val="52360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3650-A2B7-46E6-87D5-91797AD7ED62}"/>
              </a:ext>
            </a:extLst>
          </p:cNvPr>
          <p:cNvSpPr>
            <a:spLocks noGrp="1"/>
          </p:cNvSpPr>
          <p:nvPr>
            <p:ph type="title"/>
          </p:nvPr>
        </p:nvSpPr>
        <p:spPr/>
        <p:txBody>
          <a:bodyPr/>
          <a:lstStyle/>
          <a:p>
            <a:r>
              <a:rPr lang="en-US" b="1" i="0" dirty="0">
                <a:solidFill>
                  <a:srgbClr val="111111"/>
                </a:solidFill>
                <a:effectLst/>
                <a:latin typeface="Poppins" panose="020B0502040204020203" pitchFamily="2" charset="0"/>
              </a:rPr>
              <a:t>Constructor</a:t>
            </a:r>
            <a:br>
              <a:rPr lang="en-US" b="0" i="0" dirty="0">
                <a:solidFill>
                  <a:srgbClr val="111111"/>
                </a:solidFill>
                <a:effectLst/>
                <a:latin typeface="Poppins" panose="020B0502040204020203" pitchFamily="2" charset="0"/>
              </a:rPr>
            </a:br>
            <a:endParaRPr lang="en-US" dirty="0"/>
          </a:p>
        </p:txBody>
      </p:sp>
      <p:sp>
        <p:nvSpPr>
          <p:cNvPr id="3" name="Content Placeholder 2">
            <a:extLst>
              <a:ext uri="{FF2B5EF4-FFF2-40B4-BE49-F238E27FC236}">
                <a16:creationId xmlns:a16="http://schemas.microsoft.com/office/drawing/2014/main" id="{EDE4EC12-4F63-4452-8812-2C6B6F64DABC}"/>
              </a:ext>
            </a:extLst>
          </p:cNvPr>
          <p:cNvSpPr>
            <a:spLocks noGrp="1"/>
          </p:cNvSpPr>
          <p:nvPr>
            <p:ph idx="1"/>
          </p:nvPr>
        </p:nvSpPr>
        <p:spPr/>
        <p:txBody>
          <a:bodyPr/>
          <a:lstStyle/>
          <a:p>
            <a:pPr algn="l"/>
            <a:r>
              <a:rPr lang="en-US" b="0" i="0" dirty="0">
                <a:solidFill>
                  <a:srgbClr val="000000"/>
                </a:solidFill>
                <a:effectLst/>
                <a:latin typeface="Poppins" panose="020B0502040204020203" pitchFamily="2" charset="0"/>
              </a:rPr>
              <a:t>Constructor is a type of subroutine in object-oriented programming. Constructor is used to assigning value to data members when an object is created inside a class. The  __</a:t>
            </a:r>
            <a:r>
              <a:rPr lang="en-US" b="0" i="0" dirty="0" err="1">
                <a:solidFill>
                  <a:srgbClr val="000000"/>
                </a:solidFill>
                <a:effectLst/>
                <a:latin typeface="Poppins" panose="020B0502040204020203" pitchFamily="2" charset="0"/>
              </a:rPr>
              <a:t>init</a:t>
            </a:r>
            <a:r>
              <a:rPr lang="en-US" b="0" i="0" dirty="0">
                <a:solidFill>
                  <a:srgbClr val="000000"/>
                </a:solidFill>
                <a:effectLst/>
                <a:latin typeface="Poppins" panose="020B0502040204020203" pitchFamily="2" charset="0"/>
              </a:rPr>
              <a:t>__() function is used as a constructor in python almost every time we create an object. In polymorphism, we use this __</a:t>
            </a:r>
            <a:r>
              <a:rPr lang="en-US" b="0" i="0" dirty="0" err="1">
                <a:solidFill>
                  <a:srgbClr val="000000"/>
                </a:solidFill>
                <a:effectLst/>
                <a:latin typeface="Poppins" panose="020B0502040204020203" pitchFamily="2" charset="0"/>
              </a:rPr>
              <a:t>init</a:t>
            </a:r>
            <a:r>
              <a:rPr lang="en-US" b="0" i="0" dirty="0">
                <a:solidFill>
                  <a:srgbClr val="000000"/>
                </a:solidFill>
                <a:effectLst/>
                <a:latin typeface="Poppins" panose="020B0502040204020203" pitchFamily="2" charset="0"/>
              </a:rPr>
              <a:t>__() function almost everywhere.</a:t>
            </a:r>
          </a:p>
          <a:p>
            <a:endParaRPr lang="en-US" dirty="0"/>
          </a:p>
        </p:txBody>
      </p:sp>
    </p:spTree>
    <p:extLst>
      <p:ext uri="{BB962C8B-B14F-4D97-AF65-F5344CB8AC3E}">
        <p14:creationId xmlns:p14="http://schemas.microsoft.com/office/powerpoint/2010/main" val="187277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4B16C-82CB-4F52-A0F1-A8711DC7D5DB}"/>
              </a:ext>
            </a:extLst>
          </p:cNvPr>
          <p:cNvSpPr txBox="1"/>
          <p:nvPr/>
        </p:nvSpPr>
        <p:spPr>
          <a:xfrm>
            <a:off x="470043" y="2017312"/>
            <a:ext cx="4512924" cy="3139321"/>
          </a:xfrm>
          <a:prstGeom prst="rect">
            <a:avLst/>
          </a:prstGeom>
          <a:noFill/>
        </p:spPr>
        <p:txBody>
          <a:bodyPr wrap="square">
            <a:spAutoFit/>
          </a:bodyPr>
          <a:lstStyle/>
          <a:p>
            <a:pPr>
              <a:buFont typeface="Wingdings" panose="05000000000000000000" pitchFamily="2" charset="2"/>
              <a:buChar char="q"/>
            </a:pPr>
            <a:r>
              <a:rPr lang="en-US" dirty="0"/>
              <a:t>Object-oriented programming allows you to define new classes from existing classes – This is called </a:t>
            </a:r>
            <a:r>
              <a:rPr lang="en-US" b="1" i="1" dirty="0"/>
              <a:t>Inheritance</a:t>
            </a:r>
          </a:p>
          <a:p>
            <a:pPr>
              <a:buFont typeface="Wingdings" panose="05000000000000000000" pitchFamily="2" charset="2"/>
              <a:buChar char="q"/>
            </a:pPr>
            <a:endParaRPr lang="en-US" b="1" i="1" dirty="0"/>
          </a:p>
          <a:p>
            <a:pPr>
              <a:buFont typeface="Wingdings" panose="05000000000000000000" pitchFamily="2" charset="2"/>
              <a:buChar char="q"/>
            </a:pPr>
            <a:r>
              <a:rPr lang="en-US" dirty="0"/>
              <a:t>Inheritance is an important and powerful feature for reusing software</a:t>
            </a:r>
          </a:p>
          <a:p>
            <a:pPr>
              <a:buFont typeface="Wingdings" panose="05000000000000000000" pitchFamily="2" charset="2"/>
              <a:buChar char="q"/>
            </a:pPr>
            <a:endParaRPr lang="en-US" dirty="0"/>
          </a:p>
          <a:p>
            <a:pPr>
              <a:buFont typeface="Wingdings" panose="05000000000000000000" pitchFamily="2" charset="2"/>
              <a:buChar char="q"/>
            </a:pPr>
            <a:r>
              <a:rPr lang="en-US" dirty="0"/>
              <a:t>Again, eliminating redundancy! </a:t>
            </a:r>
          </a:p>
          <a:p>
            <a:pPr>
              <a:buFont typeface="Wingdings" panose="05000000000000000000" pitchFamily="2" charset="2"/>
              <a:buChar char="q"/>
            </a:pPr>
            <a:endParaRPr lang="en-US" dirty="0"/>
          </a:p>
          <a:p>
            <a:pPr>
              <a:buFont typeface="Wingdings" panose="05000000000000000000" pitchFamily="2" charset="2"/>
              <a:buChar char="q"/>
            </a:pPr>
            <a:r>
              <a:rPr lang="en-US" dirty="0" err="1"/>
              <a:t>Superclasses</a:t>
            </a:r>
            <a:r>
              <a:rPr lang="en-US" dirty="0"/>
              <a:t> and Subclasses (Parent &amp; Child) </a:t>
            </a:r>
          </a:p>
        </p:txBody>
      </p:sp>
      <p:sp>
        <p:nvSpPr>
          <p:cNvPr id="5" name="TextBox 4">
            <a:extLst>
              <a:ext uri="{FF2B5EF4-FFF2-40B4-BE49-F238E27FC236}">
                <a16:creationId xmlns:a16="http://schemas.microsoft.com/office/drawing/2014/main" id="{FA6CA908-8790-476D-A213-678250776CF5}"/>
              </a:ext>
            </a:extLst>
          </p:cNvPr>
          <p:cNvSpPr txBox="1"/>
          <p:nvPr/>
        </p:nvSpPr>
        <p:spPr>
          <a:xfrm>
            <a:off x="2545423" y="329042"/>
            <a:ext cx="6097712" cy="923330"/>
          </a:xfrm>
          <a:prstGeom prst="rect">
            <a:avLst/>
          </a:prstGeom>
          <a:noFill/>
        </p:spPr>
        <p:txBody>
          <a:bodyPr wrap="square">
            <a:spAutoFit/>
          </a:bodyPr>
          <a:lstStyle/>
          <a:p>
            <a:r>
              <a:rPr lang="en-US" sz="3600" dirty="0"/>
              <a:t>Inheritance</a:t>
            </a:r>
          </a:p>
          <a:p>
            <a:r>
              <a:rPr lang="en-US" dirty="0"/>
              <a:t>What &amp; Why</a:t>
            </a:r>
          </a:p>
        </p:txBody>
      </p:sp>
      <p:sp>
        <p:nvSpPr>
          <p:cNvPr id="7" name="TextBox 6">
            <a:extLst>
              <a:ext uri="{FF2B5EF4-FFF2-40B4-BE49-F238E27FC236}">
                <a16:creationId xmlns:a16="http://schemas.microsoft.com/office/drawing/2014/main" id="{B947AC16-533B-4DBC-9D11-E98E67CBB017}"/>
              </a:ext>
            </a:extLst>
          </p:cNvPr>
          <p:cNvSpPr txBox="1"/>
          <p:nvPr/>
        </p:nvSpPr>
        <p:spPr>
          <a:xfrm>
            <a:off x="5743254" y="1997839"/>
            <a:ext cx="5591710" cy="2862322"/>
          </a:xfrm>
          <a:prstGeom prst="rect">
            <a:avLst/>
          </a:prstGeom>
          <a:noFill/>
        </p:spPr>
        <p:txBody>
          <a:bodyPr wrap="square">
            <a:spAutoFit/>
          </a:bodyPr>
          <a:lstStyle/>
          <a:p>
            <a:pPr>
              <a:buFont typeface="Wingdings" panose="05000000000000000000" pitchFamily="2" charset="2"/>
              <a:buChar char="q"/>
            </a:pPr>
            <a:r>
              <a:rPr lang="en-US" dirty="0" err="1"/>
              <a:t>Superclasses</a:t>
            </a:r>
            <a:r>
              <a:rPr lang="en-US" dirty="0"/>
              <a:t> and Subclasses </a:t>
            </a:r>
          </a:p>
          <a:p>
            <a:pPr lvl="1">
              <a:buFont typeface="Wingdings" panose="05000000000000000000" pitchFamily="2" charset="2"/>
              <a:buChar char="q"/>
            </a:pPr>
            <a:r>
              <a:rPr lang="en-US" dirty="0"/>
              <a:t>You can use a class to model objects of the same (or similar) type</a:t>
            </a:r>
            <a:br>
              <a:rPr lang="en-US" dirty="0"/>
            </a:br>
            <a:endParaRPr lang="en-US" dirty="0"/>
          </a:p>
          <a:p>
            <a:pPr lvl="1">
              <a:buFont typeface="Wingdings" panose="05000000000000000000" pitchFamily="2" charset="2"/>
              <a:buChar char="q"/>
            </a:pPr>
            <a:r>
              <a:rPr lang="en-US" dirty="0"/>
              <a:t>Different classes may have some common properties / behaviors but also some may differ … (See below)</a:t>
            </a:r>
            <a:br>
              <a:rPr lang="en-US" dirty="0"/>
            </a:br>
            <a:endParaRPr lang="en-US" dirty="0"/>
          </a:p>
          <a:p>
            <a:pPr lvl="1">
              <a:buFont typeface="Wingdings" panose="05000000000000000000" pitchFamily="2" charset="2"/>
              <a:buChar char="q"/>
            </a:pPr>
            <a:r>
              <a:rPr lang="en-US" dirty="0"/>
              <a:t>You can define a more specialized class to </a:t>
            </a:r>
            <a:r>
              <a:rPr lang="en-US" b="1" dirty="0"/>
              <a:t>inherit </a:t>
            </a:r>
            <a:r>
              <a:rPr lang="en-US" dirty="0"/>
              <a:t>the properties and methods from a general class</a:t>
            </a:r>
          </a:p>
        </p:txBody>
      </p:sp>
    </p:spTree>
    <p:extLst>
      <p:ext uri="{BB962C8B-B14F-4D97-AF65-F5344CB8AC3E}">
        <p14:creationId xmlns:p14="http://schemas.microsoft.com/office/powerpoint/2010/main" val="75123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13" name="Freeform: Shape 12">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15" name="Freeform: Shape 14">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E72ED8A-26F2-4A0C-A380-3010BA929482}"/>
              </a:ext>
            </a:extLst>
          </p:cNvPr>
          <p:cNvSpPr>
            <a:spLocks noGrp="1"/>
          </p:cNvSpPr>
          <p:nvPr>
            <p:ph type="ctrTitle"/>
          </p:nvPr>
        </p:nvSpPr>
        <p:spPr>
          <a:xfrm>
            <a:off x="457201" y="723406"/>
            <a:ext cx="3234018" cy="3826728"/>
          </a:xfrm>
        </p:spPr>
        <p:txBody>
          <a:bodyPr anchor="b">
            <a:normAutofit/>
          </a:bodyPr>
          <a:lstStyle/>
          <a:p>
            <a:r>
              <a:rPr lang="en-US" sz="1600" b="0" i="0">
                <a:effectLst/>
                <a:latin typeface="Segoe UI" panose="020B0502040204020203" pitchFamily="34" charset="0"/>
              </a:rPr>
              <a:t>Python Inheritance</a:t>
            </a:r>
            <a:br>
              <a:rPr lang="en-US" sz="1600" b="0" i="0">
                <a:effectLst/>
                <a:latin typeface="Segoe UI" panose="020B0502040204020203" pitchFamily="34" charset="0"/>
              </a:rPr>
            </a:br>
            <a:r>
              <a:rPr lang="en-US" sz="1600" b="0" i="0">
                <a:effectLst/>
                <a:latin typeface="Verdana" panose="020B0604030504040204" pitchFamily="34" charset="0"/>
              </a:rPr>
              <a:t>Inheritance allows us to define a class that inherits all the methods and properties from </a:t>
            </a:r>
            <a:r>
              <a:rPr lang="en-US" sz="1600">
                <a:latin typeface="Verdana" panose="020B0604030504040204" pitchFamily="34" charset="0"/>
              </a:rPr>
              <a:t>another class.</a:t>
            </a:r>
            <a:br>
              <a:rPr lang="en-US" sz="1600">
                <a:latin typeface="Verdana" panose="020B0604030504040204" pitchFamily="34" charset="0"/>
              </a:rPr>
            </a:br>
            <a:r>
              <a:rPr lang="en-US" sz="1600">
                <a:latin typeface="Segoe UI" panose="020B0502040204020203" pitchFamily="34" charset="0"/>
              </a:rPr>
              <a:t>Parent class is the class being inherited from, also called base class.</a:t>
            </a:r>
            <a:br>
              <a:rPr lang="en-US" sz="1600">
                <a:latin typeface="Segoe UI" panose="020B0502040204020203" pitchFamily="34" charset="0"/>
              </a:rPr>
            </a:br>
            <a:r>
              <a:rPr lang="en-US" sz="1600">
                <a:latin typeface="Segoe UI" panose="020B0502040204020203" pitchFamily="34" charset="0"/>
              </a:rPr>
              <a:t>Child class is the class that inherits from another class, also called derived class.</a:t>
            </a:r>
            <a:br>
              <a:rPr lang="en-US" sz="1600">
                <a:latin typeface="Segoe UI" panose="020B0502040204020203" pitchFamily="34" charset="0"/>
              </a:rPr>
            </a:br>
            <a:endParaRPr lang="en-US" sz="1600">
              <a:latin typeface="Segoe UI" panose="020B0502040204020203" pitchFamily="34" charset="0"/>
            </a:endParaRPr>
          </a:p>
        </p:txBody>
      </p:sp>
      <p:sp>
        <p:nvSpPr>
          <p:cNvPr id="3" name="Subtitle 2">
            <a:extLst>
              <a:ext uri="{FF2B5EF4-FFF2-40B4-BE49-F238E27FC236}">
                <a16:creationId xmlns:a16="http://schemas.microsoft.com/office/drawing/2014/main" id="{C68C7622-229B-47A1-AA6A-C439CFCBB7A1}"/>
              </a:ext>
            </a:extLst>
          </p:cNvPr>
          <p:cNvSpPr>
            <a:spLocks noGrp="1"/>
          </p:cNvSpPr>
          <p:nvPr>
            <p:ph type="subTitle" idx="1"/>
          </p:nvPr>
        </p:nvSpPr>
        <p:spPr>
          <a:xfrm>
            <a:off x="458454" y="4778734"/>
            <a:ext cx="3220917" cy="1452160"/>
          </a:xfrm>
        </p:spPr>
        <p:txBody>
          <a:bodyPr anchor="t">
            <a:normAutofit/>
          </a:bodyPr>
          <a:lstStyle/>
          <a:p>
            <a:endParaRPr lang="en-US" sz="2000" dirty="0">
              <a:solidFill>
                <a:schemeClr val="tx1">
                  <a:alpha val="60000"/>
                </a:schemeClr>
              </a:solidFill>
            </a:endParaRPr>
          </a:p>
        </p:txBody>
      </p:sp>
      <p:pic>
        <p:nvPicPr>
          <p:cNvPr id="4" name="Picture 2" descr="Image result for inheritance programming">
            <a:extLst>
              <a:ext uri="{FF2B5EF4-FFF2-40B4-BE49-F238E27FC236}">
                <a16:creationId xmlns:a16="http://schemas.microsoft.com/office/drawing/2014/main" id="{A17A9826-A348-4FA9-96D7-14852D06E2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6251" y="1439598"/>
            <a:ext cx="6631341" cy="397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924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inheritance programming">
            <a:extLst>
              <a:ext uri="{FF2B5EF4-FFF2-40B4-BE49-F238E27FC236}">
                <a16:creationId xmlns:a16="http://schemas.microsoft.com/office/drawing/2014/main" id="{7DB70991-31B3-4FB5-9E73-6512755E1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29" y="1547812"/>
            <a:ext cx="9372600" cy="3762375"/>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3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562051-A66C-44E6-B22A-2DEFB85D9691}"/>
              </a:ext>
            </a:extLst>
          </p:cNvPr>
          <p:cNvSpPr>
            <a:spLocks noGrp="1"/>
          </p:cNvSpPr>
          <p:nvPr>
            <p:ph type="title"/>
          </p:nvPr>
        </p:nvSpPr>
        <p:spPr>
          <a:xfrm>
            <a:off x="838200" y="1412488"/>
            <a:ext cx="2899189" cy="4363844"/>
          </a:xfrm>
        </p:spPr>
        <p:txBody>
          <a:bodyPr anchor="t">
            <a:normAutofit/>
          </a:bodyPr>
          <a:lstStyle/>
          <a:p>
            <a:r>
              <a:rPr lang="en-US" sz="3400">
                <a:solidFill>
                  <a:srgbClr val="FFFFFF"/>
                </a:solidFill>
              </a:rPr>
              <a:t>Create a class named Employee,with firstname and lastname properties and a fullname method:</a:t>
            </a:r>
          </a:p>
        </p:txBody>
      </p:sp>
      <p:sp>
        <p:nvSpPr>
          <p:cNvPr id="3" name="Vertical Text Placeholder 2">
            <a:extLst>
              <a:ext uri="{FF2B5EF4-FFF2-40B4-BE49-F238E27FC236}">
                <a16:creationId xmlns:a16="http://schemas.microsoft.com/office/drawing/2014/main" id="{4A977055-54C8-4FC9-9BFB-E01347331D2F}"/>
              </a:ext>
            </a:extLst>
          </p:cNvPr>
          <p:cNvSpPr>
            <a:spLocks noGrp="1"/>
          </p:cNvSpPr>
          <p:nvPr>
            <p:ph sz="half" idx="1"/>
          </p:nvPr>
        </p:nvSpPr>
        <p:spPr>
          <a:xfrm>
            <a:off x="4380855" y="1412489"/>
            <a:ext cx="4661545" cy="4363844"/>
          </a:xfrm>
        </p:spPr>
        <p:txBody>
          <a:bodyPr>
            <a:normAutofit/>
          </a:bodyPr>
          <a:lstStyle/>
          <a:p>
            <a:r>
              <a:rPr lang="en-US" sz="1700" b="0" i="0" dirty="0">
                <a:effectLst/>
                <a:highlight>
                  <a:srgbClr val="FFFF00"/>
                </a:highlight>
                <a:latin typeface="Consolas" panose="020B0609020204030204" pitchFamily="49" charset="0"/>
              </a:rPr>
              <a:t>class Employee:</a:t>
            </a:r>
            <a:br>
              <a:rPr lang="en-US" sz="1700" dirty="0">
                <a:highlight>
                  <a:srgbClr val="FFFF00"/>
                </a:highlight>
              </a:rPr>
            </a:br>
            <a:r>
              <a:rPr lang="en-US" sz="1700" b="0" i="0" dirty="0">
                <a:effectLst/>
                <a:highlight>
                  <a:srgbClr val="FFFF00"/>
                </a:highlight>
                <a:latin typeface="Consolas" panose="020B0609020204030204" pitchFamily="49" charset="0"/>
              </a:rPr>
              <a:t>  def __</a:t>
            </a:r>
            <a:r>
              <a:rPr lang="en-US" sz="1700" b="0" i="0" dirty="0" err="1">
                <a:effectLst/>
                <a:highlight>
                  <a:srgbClr val="FFFF00"/>
                </a:highlight>
                <a:latin typeface="Consolas" panose="020B0609020204030204" pitchFamily="49" charset="0"/>
              </a:rPr>
              <a:t>init</a:t>
            </a:r>
            <a:r>
              <a:rPr lang="en-US" sz="1700" b="0" i="0" dirty="0">
                <a:effectLst/>
                <a:highlight>
                  <a:srgbClr val="FFFF00"/>
                </a:highlight>
                <a:latin typeface="Consolas" panose="020B0609020204030204" pitchFamily="49" charset="0"/>
              </a:rPr>
              <a:t>__(self, </a:t>
            </a:r>
            <a:r>
              <a:rPr lang="en-US" sz="1700" b="0" i="0" dirty="0" err="1">
                <a:effectLst/>
                <a:highlight>
                  <a:srgbClr val="FFFF00"/>
                </a:highlight>
                <a:latin typeface="Consolas" panose="020B0609020204030204" pitchFamily="49" charset="0"/>
              </a:rPr>
              <a:t>fname</a:t>
            </a:r>
            <a:r>
              <a:rPr lang="en-US" sz="1700" b="0" i="0" dirty="0">
                <a:effectLst/>
                <a:highlight>
                  <a:srgbClr val="FFFF00"/>
                </a:highlight>
                <a:latin typeface="Consolas" panose="020B0609020204030204" pitchFamily="49" charset="0"/>
              </a:rPr>
              <a:t>, </a:t>
            </a:r>
            <a:r>
              <a:rPr lang="en-US" sz="1700" b="0" i="0" dirty="0" err="1">
                <a:effectLst/>
                <a:highlight>
                  <a:srgbClr val="FFFF00"/>
                </a:highlight>
                <a:latin typeface="Consolas" panose="020B0609020204030204" pitchFamily="49" charset="0"/>
              </a:rPr>
              <a:t>lname</a:t>
            </a:r>
            <a:r>
              <a:rPr lang="en-US" sz="1700" b="0" i="0" dirty="0">
                <a:effectLst/>
                <a:highlight>
                  <a:srgbClr val="FFFF00"/>
                </a:highlight>
                <a:latin typeface="Consolas" panose="020B0609020204030204" pitchFamily="49" charset="0"/>
              </a:rPr>
              <a:t>):</a:t>
            </a:r>
            <a:br>
              <a:rPr lang="en-US" sz="1700" dirty="0">
                <a:highlight>
                  <a:srgbClr val="FFFF00"/>
                </a:highlight>
              </a:rPr>
            </a:br>
            <a:r>
              <a:rPr lang="en-US" sz="1700" b="0" i="0" dirty="0">
                <a:effectLst/>
                <a:highlight>
                  <a:srgbClr val="FFFF00"/>
                </a:highlight>
                <a:latin typeface="Consolas" panose="020B0609020204030204" pitchFamily="49" charset="0"/>
              </a:rPr>
              <a:t>    </a:t>
            </a:r>
            <a:r>
              <a:rPr lang="en-US" sz="1700" b="0" i="0" dirty="0" err="1">
                <a:effectLst/>
                <a:highlight>
                  <a:srgbClr val="FFFF00"/>
                </a:highlight>
                <a:latin typeface="Consolas" panose="020B0609020204030204" pitchFamily="49" charset="0"/>
              </a:rPr>
              <a:t>self.firstname</a:t>
            </a:r>
            <a:r>
              <a:rPr lang="en-US" sz="1700" b="0" i="0" dirty="0">
                <a:effectLst/>
                <a:highlight>
                  <a:srgbClr val="FFFF00"/>
                </a:highlight>
                <a:latin typeface="Consolas" panose="020B0609020204030204" pitchFamily="49" charset="0"/>
              </a:rPr>
              <a:t> = </a:t>
            </a:r>
            <a:r>
              <a:rPr lang="en-US" sz="1700" b="0" i="0" dirty="0" err="1">
                <a:effectLst/>
                <a:highlight>
                  <a:srgbClr val="FFFF00"/>
                </a:highlight>
                <a:latin typeface="Consolas" panose="020B0609020204030204" pitchFamily="49" charset="0"/>
              </a:rPr>
              <a:t>fname</a:t>
            </a:r>
            <a:br>
              <a:rPr lang="en-US" sz="1700" dirty="0">
                <a:highlight>
                  <a:srgbClr val="FFFF00"/>
                </a:highlight>
              </a:rPr>
            </a:br>
            <a:r>
              <a:rPr lang="en-US" sz="1700" b="0" i="0" dirty="0">
                <a:effectLst/>
                <a:highlight>
                  <a:srgbClr val="FFFF00"/>
                </a:highlight>
                <a:latin typeface="Consolas" panose="020B0609020204030204" pitchFamily="49" charset="0"/>
              </a:rPr>
              <a:t>    </a:t>
            </a:r>
            <a:r>
              <a:rPr lang="en-US" sz="1700" b="0" i="0" dirty="0" err="1">
                <a:effectLst/>
                <a:highlight>
                  <a:srgbClr val="FFFF00"/>
                </a:highlight>
                <a:latin typeface="Consolas" panose="020B0609020204030204" pitchFamily="49" charset="0"/>
              </a:rPr>
              <a:t>self.lastname</a:t>
            </a:r>
            <a:r>
              <a:rPr lang="en-US" sz="1700" b="0" i="0" dirty="0">
                <a:effectLst/>
                <a:highlight>
                  <a:srgbClr val="FFFF00"/>
                </a:highlight>
                <a:latin typeface="Consolas" panose="020B0609020204030204" pitchFamily="49" charset="0"/>
              </a:rPr>
              <a:t> = </a:t>
            </a:r>
            <a:r>
              <a:rPr lang="en-US" sz="1700" b="0" i="0" dirty="0" err="1">
                <a:effectLst/>
                <a:highlight>
                  <a:srgbClr val="FFFF00"/>
                </a:highlight>
                <a:latin typeface="Consolas" panose="020B0609020204030204" pitchFamily="49" charset="0"/>
              </a:rPr>
              <a:t>lname</a:t>
            </a:r>
            <a:br>
              <a:rPr lang="en-US" sz="1700" dirty="0">
                <a:highlight>
                  <a:srgbClr val="FFFF00"/>
                </a:highlight>
              </a:rPr>
            </a:br>
            <a:br>
              <a:rPr lang="en-US" sz="1700" dirty="0">
                <a:highlight>
                  <a:srgbClr val="FFFF00"/>
                </a:highlight>
              </a:rPr>
            </a:br>
            <a:r>
              <a:rPr lang="en-US" sz="1700" b="0" i="0" dirty="0">
                <a:effectLst/>
                <a:highlight>
                  <a:srgbClr val="FFFF00"/>
                </a:highlight>
                <a:latin typeface="Consolas" panose="020B0609020204030204" pitchFamily="49" charset="0"/>
              </a:rPr>
              <a:t>  def </a:t>
            </a:r>
            <a:r>
              <a:rPr lang="en-US" sz="1700" dirty="0" err="1">
                <a:highlight>
                  <a:srgbClr val="FFFF00"/>
                </a:highlight>
                <a:latin typeface="Consolas" panose="020B0609020204030204" pitchFamily="49" charset="0"/>
              </a:rPr>
              <a:t>full</a:t>
            </a:r>
            <a:r>
              <a:rPr lang="en-US" sz="1700" b="0" i="0" dirty="0" err="1">
                <a:effectLst/>
                <a:highlight>
                  <a:srgbClr val="FFFF00"/>
                </a:highlight>
                <a:latin typeface="Consolas" panose="020B0609020204030204" pitchFamily="49" charset="0"/>
              </a:rPr>
              <a:t>name</a:t>
            </a:r>
            <a:r>
              <a:rPr lang="en-US" sz="1700" b="0" i="0" dirty="0">
                <a:effectLst/>
                <a:highlight>
                  <a:srgbClr val="FFFF00"/>
                </a:highlight>
                <a:latin typeface="Consolas" panose="020B0609020204030204" pitchFamily="49" charset="0"/>
              </a:rPr>
              <a:t>(self):</a:t>
            </a:r>
            <a:br>
              <a:rPr lang="en-US" sz="1700" dirty="0">
                <a:highlight>
                  <a:srgbClr val="FFFF00"/>
                </a:highlight>
              </a:rPr>
            </a:br>
            <a:r>
              <a:rPr lang="en-US" sz="1700" b="0" i="0" dirty="0">
                <a:effectLst/>
                <a:highlight>
                  <a:srgbClr val="FFFF00"/>
                </a:highlight>
                <a:latin typeface="Consolas" panose="020B0609020204030204" pitchFamily="49" charset="0"/>
              </a:rPr>
              <a:t>    print(</a:t>
            </a:r>
            <a:r>
              <a:rPr lang="en-US" sz="1700" b="0" i="0" dirty="0" err="1">
                <a:effectLst/>
                <a:highlight>
                  <a:srgbClr val="FFFF00"/>
                </a:highlight>
                <a:latin typeface="Consolas" panose="020B0609020204030204" pitchFamily="49" charset="0"/>
              </a:rPr>
              <a:t>self.firstname</a:t>
            </a:r>
            <a:r>
              <a:rPr lang="en-US" sz="1700" b="0" i="0" dirty="0">
                <a:effectLst/>
                <a:highlight>
                  <a:srgbClr val="FFFF00"/>
                </a:highlight>
                <a:latin typeface="Consolas" panose="020B0609020204030204" pitchFamily="49" charset="0"/>
              </a:rPr>
              <a:t>, </a:t>
            </a:r>
            <a:r>
              <a:rPr lang="en-US" sz="1700" b="0" i="0" dirty="0" err="1">
                <a:effectLst/>
                <a:highlight>
                  <a:srgbClr val="FFFF00"/>
                </a:highlight>
                <a:latin typeface="Consolas" panose="020B0609020204030204" pitchFamily="49" charset="0"/>
              </a:rPr>
              <a:t>self.lastname</a:t>
            </a:r>
            <a:r>
              <a:rPr lang="en-US" sz="1700" b="0" i="0" dirty="0">
                <a:effectLst/>
                <a:highlight>
                  <a:srgbClr val="FFFF00"/>
                </a:highlight>
                <a:latin typeface="Consolas" panose="020B0609020204030204" pitchFamily="49" charset="0"/>
              </a:rPr>
              <a:t>)</a:t>
            </a:r>
            <a:br>
              <a:rPr lang="en-US" sz="1700" dirty="0">
                <a:highlight>
                  <a:srgbClr val="FFFF00"/>
                </a:highlight>
              </a:rPr>
            </a:br>
            <a:br>
              <a:rPr lang="en-US" sz="1700" dirty="0">
                <a:highlight>
                  <a:srgbClr val="FFFF00"/>
                </a:highlight>
              </a:rPr>
            </a:br>
            <a:r>
              <a:rPr lang="en-US" sz="1700" b="0" i="0" dirty="0">
                <a:effectLst/>
                <a:highlight>
                  <a:srgbClr val="FFFF00"/>
                </a:highlight>
                <a:latin typeface="Consolas" panose="020B0609020204030204" pitchFamily="49" charset="0"/>
              </a:rPr>
              <a:t>#Use the Employee class to create an object, and then execute the </a:t>
            </a:r>
            <a:r>
              <a:rPr lang="en-US" sz="1700" b="0" i="0" dirty="0" err="1">
                <a:effectLst/>
                <a:highlight>
                  <a:srgbClr val="FFFF00"/>
                </a:highlight>
                <a:latin typeface="Consolas" panose="020B0609020204030204" pitchFamily="49" charset="0"/>
              </a:rPr>
              <a:t>fullname</a:t>
            </a:r>
            <a:r>
              <a:rPr lang="en-US" sz="1700" b="0" i="0" dirty="0">
                <a:effectLst/>
                <a:highlight>
                  <a:srgbClr val="FFFF00"/>
                </a:highlight>
                <a:latin typeface="Consolas" panose="020B0609020204030204" pitchFamily="49" charset="0"/>
              </a:rPr>
              <a:t> method:</a:t>
            </a:r>
            <a:br>
              <a:rPr lang="en-US" sz="1700" b="0" i="0" dirty="0">
                <a:effectLst/>
                <a:highlight>
                  <a:srgbClr val="FFFF00"/>
                </a:highlight>
                <a:latin typeface="Consolas" panose="020B0609020204030204" pitchFamily="49" charset="0"/>
              </a:rPr>
            </a:br>
            <a:br>
              <a:rPr lang="en-US" sz="1700" dirty="0">
                <a:highlight>
                  <a:srgbClr val="FFFF00"/>
                </a:highlight>
              </a:rPr>
            </a:br>
            <a:r>
              <a:rPr lang="en-US" sz="1700" b="0" i="0" dirty="0">
                <a:effectLst/>
                <a:highlight>
                  <a:srgbClr val="FFFF00"/>
                </a:highlight>
                <a:latin typeface="Consolas" panose="020B0609020204030204" pitchFamily="49" charset="0"/>
              </a:rPr>
              <a:t>x = Person(“</a:t>
            </a:r>
            <a:r>
              <a:rPr lang="en-US" sz="1700" dirty="0">
                <a:highlight>
                  <a:srgbClr val="FFFF00"/>
                </a:highlight>
                <a:latin typeface="Consolas" panose="020B0609020204030204" pitchFamily="49" charset="0"/>
              </a:rPr>
              <a:t>Kevin</a:t>
            </a:r>
            <a:r>
              <a:rPr lang="en-US" sz="1700" b="0" i="0" dirty="0">
                <a:effectLst/>
                <a:highlight>
                  <a:srgbClr val="FFFF00"/>
                </a:highlight>
                <a:latin typeface="Consolas" panose="020B0609020204030204" pitchFamily="49" charset="0"/>
              </a:rPr>
              <a:t>", “</a:t>
            </a:r>
            <a:r>
              <a:rPr lang="en-US" sz="1700" dirty="0">
                <a:highlight>
                  <a:srgbClr val="FFFF00"/>
                </a:highlight>
                <a:latin typeface="Consolas" panose="020B0609020204030204" pitchFamily="49" charset="0"/>
              </a:rPr>
              <a:t>Long</a:t>
            </a:r>
            <a:r>
              <a:rPr lang="en-US" sz="1700" b="0" i="0" dirty="0">
                <a:effectLst/>
                <a:highlight>
                  <a:srgbClr val="FFFF00"/>
                </a:highlight>
                <a:latin typeface="Consolas" panose="020B0609020204030204" pitchFamily="49" charset="0"/>
              </a:rPr>
              <a:t>")</a:t>
            </a:r>
            <a:br>
              <a:rPr lang="en-US" sz="1700" dirty="0">
                <a:highlight>
                  <a:srgbClr val="FFFF00"/>
                </a:highlight>
              </a:rPr>
            </a:br>
            <a:r>
              <a:rPr lang="en-US" sz="1700" b="0" i="0" dirty="0" err="1">
                <a:effectLst/>
                <a:highlight>
                  <a:srgbClr val="FFFF00"/>
                </a:highlight>
                <a:latin typeface="Consolas" panose="020B0609020204030204" pitchFamily="49" charset="0"/>
              </a:rPr>
              <a:t>x.</a:t>
            </a:r>
            <a:r>
              <a:rPr lang="en-US" sz="1700" dirty="0" err="1">
                <a:highlight>
                  <a:srgbClr val="FFFF00"/>
                </a:highlight>
                <a:latin typeface="Consolas" panose="020B0609020204030204" pitchFamily="49" charset="0"/>
              </a:rPr>
              <a:t>full</a:t>
            </a:r>
            <a:r>
              <a:rPr lang="en-US" sz="1700" b="0" i="0" dirty="0" err="1">
                <a:effectLst/>
                <a:highlight>
                  <a:srgbClr val="FFFF00"/>
                </a:highlight>
                <a:latin typeface="Consolas" panose="020B0609020204030204" pitchFamily="49" charset="0"/>
              </a:rPr>
              <a:t>name</a:t>
            </a:r>
            <a:r>
              <a:rPr lang="en-US" sz="1700" b="0" i="0" dirty="0">
                <a:effectLst/>
                <a:highlight>
                  <a:srgbClr val="FFFF00"/>
                </a:highlight>
                <a:latin typeface="Consolas" panose="020B0609020204030204" pitchFamily="49" charset="0"/>
              </a:rPr>
              <a:t>()</a:t>
            </a:r>
            <a:endParaRPr lang="en-US" sz="1700" dirty="0">
              <a:highlight>
                <a:srgbClr val="FFFF00"/>
              </a:highlight>
            </a:endParaRP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50BAF0B-8925-4A21-925A-91A1A74A4701}"/>
              </a:ext>
            </a:extLst>
          </p:cNvPr>
          <p:cNvSpPr>
            <a:spLocks noGrp="1"/>
          </p:cNvSpPr>
          <p:nvPr>
            <p:ph sz="half" idx="2"/>
          </p:nvPr>
        </p:nvSpPr>
        <p:spPr>
          <a:xfrm>
            <a:off x="9728200" y="1412489"/>
            <a:ext cx="1921105" cy="4363844"/>
          </a:xfrm>
        </p:spPr>
        <p:txBody>
          <a:bodyPr>
            <a:normAutofit/>
          </a:bodyPr>
          <a:lstStyle/>
          <a:p>
            <a:r>
              <a:rPr lang="en-US" sz="2000" dirty="0"/>
              <a:t>Your turn to try:</a:t>
            </a:r>
          </a:p>
        </p:txBody>
      </p:sp>
    </p:spTree>
    <p:extLst>
      <p:ext uri="{BB962C8B-B14F-4D97-AF65-F5344CB8AC3E}">
        <p14:creationId xmlns:p14="http://schemas.microsoft.com/office/powerpoint/2010/main" val="420544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1B81-2A0A-4018-B982-DA151535FCFD}"/>
              </a:ext>
            </a:extLst>
          </p:cNvPr>
          <p:cNvSpPr>
            <a:spLocks noGrp="1"/>
          </p:cNvSpPr>
          <p:nvPr>
            <p:ph type="ctrTitle"/>
          </p:nvPr>
        </p:nvSpPr>
        <p:spPr>
          <a:xfrm>
            <a:off x="1244866" y="520700"/>
            <a:ext cx="9918433" cy="1346201"/>
          </a:xfrm>
        </p:spPr>
        <p:txBody>
          <a:bodyPr>
            <a:normAutofit fontScale="90000"/>
          </a:bodyPr>
          <a:lstStyle/>
          <a:p>
            <a:r>
              <a:rPr lang="en-US" sz="3600" dirty="0"/>
              <a:t>Create a child class names Company,  which will inherit the properties and methods from the Employee class </a:t>
            </a:r>
          </a:p>
        </p:txBody>
      </p:sp>
      <p:sp>
        <p:nvSpPr>
          <p:cNvPr id="3" name="Subtitle 2">
            <a:extLst>
              <a:ext uri="{FF2B5EF4-FFF2-40B4-BE49-F238E27FC236}">
                <a16:creationId xmlns:a16="http://schemas.microsoft.com/office/drawing/2014/main" id="{9C829ED3-87C2-40D9-86EF-D2F7C89A7B85}"/>
              </a:ext>
            </a:extLst>
          </p:cNvPr>
          <p:cNvSpPr>
            <a:spLocks noGrp="1"/>
          </p:cNvSpPr>
          <p:nvPr>
            <p:ph type="subTitle" idx="1"/>
          </p:nvPr>
        </p:nvSpPr>
        <p:spPr>
          <a:xfrm>
            <a:off x="1397000" y="2484438"/>
            <a:ext cx="9144000" cy="2214562"/>
          </a:xfrm>
        </p:spPr>
        <p:txBody>
          <a:bodyPr>
            <a:normAutofit fontScale="92500" lnSpcReduction="10000"/>
          </a:bodyPr>
          <a:lstStyle/>
          <a:p>
            <a:r>
              <a:rPr lang="en-US" dirty="0">
                <a:highlight>
                  <a:srgbClr val="FFFF00"/>
                </a:highlight>
              </a:rPr>
              <a:t>Class  Company(Employee):</a:t>
            </a:r>
          </a:p>
          <a:p>
            <a:r>
              <a:rPr lang="en-US" dirty="0">
                <a:highlight>
                  <a:srgbClr val="FFFF00"/>
                </a:highlight>
              </a:rPr>
              <a:t>pass  </a:t>
            </a:r>
          </a:p>
          <a:p>
            <a:r>
              <a:rPr lang="en-US" dirty="0"/>
              <a:t>#use the pass keyword when you do not want to add any other properties or methods to the classes</a:t>
            </a:r>
          </a:p>
          <a:p>
            <a:r>
              <a:rPr lang="en-US" dirty="0"/>
              <a:t>***Now the Company class has the same properties and methods as the Employee class</a:t>
            </a:r>
          </a:p>
          <a:p>
            <a:endParaRPr lang="en-US" dirty="0"/>
          </a:p>
          <a:p>
            <a:endParaRPr lang="en-US" dirty="0"/>
          </a:p>
          <a:p>
            <a:endParaRPr lang="en-US" dirty="0"/>
          </a:p>
        </p:txBody>
      </p:sp>
    </p:spTree>
    <p:extLst>
      <p:ext uri="{BB962C8B-B14F-4D97-AF65-F5344CB8AC3E}">
        <p14:creationId xmlns:p14="http://schemas.microsoft.com/office/powerpoint/2010/main" val="74358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6D24-55A9-4391-9C14-2B4C340E9701}"/>
              </a:ext>
            </a:extLst>
          </p:cNvPr>
          <p:cNvSpPr>
            <a:spLocks noGrp="1"/>
          </p:cNvSpPr>
          <p:nvPr>
            <p:ph type="title"/>
          </p:nvPr>
        </p:nvSpPr>
        <p:spPr/>
        <p:txBody>
          <a:bodyPr/>
          <a:lstStyle/>
          <a:p>
            <a:r>
              <a:rPr lang="en-US" dirty="0"/>
              <a:t>Use the Company class to create an object, and then execute the </a:t>
            </a:r>
            <a:r>
              <a:rPr lang="en-US" dirty="0" err="1"/>
              <a:t>fullname</a:t>
            </a:r>
            <a:r>
              <a:rPr lang="en-US" dirty="0"/>
              <a:t> method:</a:t>
            </a:r>
          </a:p>
        </p:txBody>
      </p:sp>
      <p:sp>
        <p:nvSpPr>
          <p:cNvPr id="3" name="Content Placeholder 2">
            <a:extLst>
              <a:ext uri="{FF2B5EF4-FFF2-40B4-BE49-F238E27FC236}">
                <a16:creationId xmlns:a16="http://schemas.microsoft.com/office/drawing/2014/main" id="{86A2DEDD-8E4B-428F-BD30-DA851C495162}"/>
              </a:ext>
            </a:extLst>
          </p:cNvPr>
          <p:cNvSpPr>
            <a:spLocks noGrp="1"/>
          </p:cNvSpPr>
          <p:nvPr>
            <p:ph sz="half" idx="1"/>
          </p:nvPr>
        </p:nvSpPr>
        <p:spPr>
          <a:xfrm>
            <a:off x="-1" y="1825625"/>
            <a:ext cx="6019801" cy="4351338"/>
          </a:xfrm>
        </p:spPr>
        <p:txBody>
          <a:bodyPr/>
          <a:lstStyle/>
          <a:p>
            <a:r>
              <a:rPr lang="en-US" dirty="0">
                <a:highlight>
                  <a:srgbClr val="FFFF00"/>
                </a:highlight>
              </a:rPr>
              <a:t>O1 = Company(“</a:t>
            </a:r>
            <a:r>
              <a:rPr lang="en-US" dirty="0" err="1">
                <a:highlight>
                  <a:srgbClr val="FFFF00"/>
                </a:highlight>
              </a:rPr>
              <a:t>Kevin”,”Long</a:t>
            </a:r>
            <a:r>
              <a:rPr lang="en-US" dirty="0">
                <a:highlight>
                  <a:srgbClr val="FFFF00"/>
                </a:highlight>
              </a:rPr>
              <a:t>”)</a:t>
            </a:r>
          </a:p>
          <a:p>
            <a:r>
              <a:rPr lang="en-US" altLang="zh-CN" dirty="0">
                <a:highlight>
                  <a:srgbClr val="FFFF00"/>
                </a:highlight>
              </a:rPr>
              <a:t>O</a:t>
            </a:r>
            <a:r>
              <a:rPr lang="en-US" dirty="0">
                <a:highlight>
                  <a:srgbClr val="FFFF00"/>
                </a:highlight>
              </a:rPr>
              <a:t>2 = </a:t>
            </a:r>
            <a:r>
              <a:rPr lang="en-US" altLang="zh-CN" dirty="0">
                <a:highlight>
                  <a:srgbClr val="FFFF00"/>
                </a:highlight>
              </a:rPr>
              <a:t>Company(“</a:t>
            </a:r>
            <a:r>
              <a:rPr lang="en-US" altLang="zh-CN" dirty="0" err="1">
                <a:highlight>
                  <a:srgbClr val="FFFF00"/>
                </a:highlight>
              </a:rPr>
              <a:t>Katherine”,”Long</a:t>
            </a:r>
            <a:r>
              <a:rPr lang="en-US" altLang="zh-CN" dirty="0">
                <a:highlight>
                  <a:srgbClr val="FFFF00"/>
                </a:highlight>
              </a:rPr>
              <a:t>”)</a:t>
            </a:r>
            <a:endParaRPr lang="en-US" dirty="0">
              <a:highlight>
                <a:srgbClr val="FFFF00"/>
              </a:highlight>
            </a:endParaRPr>
          </a:p>
          <a:p>
            <a:r>
              <a:rPr lang="en-US" dirty="0">
                <a:highlight>
                  <a:srgbClr val="FFFF00"/>
                </a:highlight>
              </a:rPr>
              <a:t>O1.fullname()</a:t>
            </a:r>
          </a:p>
          <a:p>
            <a:r>
              <a:rPr lang="en-US" dirty="0">
                <a:highlight>
                  <a:srgbClr val="FFFF00"/>
                </a:highlight>
              </a:rPr>
              <a:t>O2.fullname()</a:t>
            </a:r>
          </a:p>
        </p:txBody>
      </p:sp>
      <p:sp>
        <p:nvSpPr>
          <p:cNvPr id="4" name="Content Placeholder 3">
            <a:extLst>
              <a:ext uri="{FF2B5EF4-FFF2-40B4-BE49-F238E27FC236}">
                <a16:creationId xmlns:a16="http://schemas.microsoft.com/office/drawing/2014/main" id="{B4F5F203-73B3-4834-A939-7E0BBD05F618}"/>
              </a:ext>
            </a:extLst>
          </p:cNvPr>
          <p:cNvSpPr>
            <a:spLocks noGrp="1"/>
          </p:cNvSpPr>
          <p:nvPr>
            <p:ph sz="half" idx="2"/>
          </p:nvPr>
        </p:nvSpPr>
        <p:spPr/>
        <p:txBody>
          <a:bodyPr/>
          <a:lstStyle/>
          <a:p>
            <a:r>
              <a:rPr lang="en-US" dirty="0"/>
              <a:t>Your turn to try:</a:t>
            </a:r>
          </a:p>
        </p:txBody>
      </p:sp>
    </p:spTree>
    <p:extLst>
      <p:ext uri="{BB962C8B-B14F-4D97-AF65-F5344CB8AC3E}">
        <p14:creationId xmlns:p14="http://schemas.microsoft.com/office/powerpoint/2010/main" val="166439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C711-4918-4B8B-9C28-C5CA8C1036D7}"/>
              </a:ext>
            </a:extLst>
          </p:cNvPr>
          <p:cNvSpPr>
            <a:spLocks noGrp="1"/>
          </p:cNvSpPr>
          <p:nvPr>
            <p:ph type="title"/>
          </p:nvPr>
        </p:nvSpPr>
        <p:spPr/>
        <p:txBody>
          <a:bodyPr/>
          <a:lstStyle/>
          <a:p>
            <a:r>
              <a:rPr lang="en-US" dirty="0"/>
              <a:t>What and Why?</a:t>
            </a:r>
          </a:p>
        </p:txBody>
      </p:sp>
      <p:sp>
        <p:nvSpPr>
          <p:cNvPr id="3" name="Content Placeholder 2">
            <a:extLst>
              <a:ext uri="{FF2B5EF4-FFF2-40B4-BE49-F238E27FC236}">
                <a16:creationId xmlns:a16="http://schemas.microsoft.com/office/drawing/2014/main" id="{5798A976-FB39-4D6E-A636-F61BCD9D6DE6}"/>
              </a:ext>
            </a:extLst>
          </p:cNvPr>
          <p:cNvSpPr>
            <a:spLocks noGrp="1"/>
          </p:cNvSpPr>
          <p:nvPr>
            <p:ph idx="1"/>
          </p:nvPr>
        </p:nvSpPr>
        <p:spPr>
          <a:xfrm>
            <a:off x="838200" y="1285875"/>
            <a:ext cx="10610850" cy="4891088"/>
          </a:xfrm>
        </p:spPr>
        <p:txBody>
          <a:bodyPr/>
          <a:lstStyle/>
          <a:p>
            <a:pPr marL="457200" lvl="1" indent="0">
              <a:buNone/>
            </a:pPr>
            <a:r>
              <a:rPr lang="en-US" b="1" dirty="0"/>
              <a:t>We now know and understand the use of methods but …</a:t>
            </a:r>
          </a:p>
          <a:p>
            <a:pPr marL="457200" lvl="1" indent="0">
              <a:buNone/>
            </a:pPr>
            <a:endParaRPr lang="en-US" dirty="0"/>
          </a:p>
          <a:p>
            <a:pPr lvl="2"/>
            <a:r>
              <a:rPr lang="en-US" dirty="0"/>
              <a:t>Although we’ve taken the pressure off the main method our data / program / methods are still not secure </a:t>
            </a:r>
            <a:br>
              <a:rPr lang="en-US" dirty="0"/>
            </a:br>
            <a:endParaRPr lang="en-US" dirty="0"/>
          </a:p>
          <a:p>
            <a:pPr lvl="2"/>
            <a:r>
              <a:rPr lang="en-US" dirty="0"/>
              <a:t>We can use classes and objects to hide away and protect data we don’t want others to see or access</a:t>
            </a:r>
            <a:br>
              <a:rPr lang="en-US" dirty="0"/>
            </a:br>
            <a:endParaRPr lang="en-US" dirty="0"/>
          </a:p>
          <a:p>
            <a:pPr lvl="2"/>
            <a:r>
              <a:rPr lang="en-US" dirty="0"/>
              <a:t>We can also use classes and objects to greatly reduce redundancy as we will see</a:t>
            </a:r>
          </a:p>
          <a:p>
            <a:pPr lvl="1"/>
            <a:r>
              <a:rPr lang="en-US" b="1" dirty="0"/>
              <a:t>What?</a:t>
            </a:r>
          </a:p>
          <a:p>
            <a:pPr lvl="2"/>
            <a:r>
              <a:rPr lang="en-US" dirty="0"/>
              <a:t>Multiple files working together as one</a:t>
            </a:r>
          </a:p>
          <a:p>
            <a:pPr lvl="2"/>
            <a:r>
              <a:rPr lang="en-US" dirty="0"/>
              <a:t>Only one of these files contains a main method</a:t>
            </a:r>
          </a:p>
          <a:p>
            <a:pPr lvl="2"/>
            <a:r>
              <a:rPr lang="en-US" dirty="0"/>
              <a:t>Secure/Private programs</a:t>
            </a:r>
          </a:p>
        </p:txBody>
      </p:sp>
    </p:spTree>
    <p:extLst>
      <p:ext uri="{BB962C8B-B14F-4D97-AF65-F5344CB8AC3E}">
        <p14:creationId xmlns:p14="http://schemas.microsoft.com/office/powerpoint/2010/main" val="428432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2372-B6AF-4E4D-856E-4E0A2972CE49}"/>
              </a:ext>
            </a:extLst>
          </p:cNvPr>
          <p:cNvSpPr>
            <a:spLocks noGrp="1"/>
          </p:cNvSpPr>
          <p:nvPr>
            <p:ph type="ctrTitle"/>
          </p:nvPr>
        </p:nvSpPr>
        <p:spPr>
          <a:xfrm>
            <a:off x="1333500" y="927099"/>
            <a:ext cx="9144000" cy="1655763"/>
          </a:xfrm>
        </p:spPr>
        <p:txBody>
          <a:bodyPr>
            <a:normAutofit/>
          </a:bodyPr>
          <a:lstStyle/>
          <a:p>
            <a:r>
              <a:rPr lang="en-US" sz="3600" dirty="0"/>
              <a:t>Add the _</a:t>
            </a:r>
            <a:r>
              <a:rPr lang="en-US" sz="3600" dirty="0" err="1"/>
              <a:t>init</a:t>
            </a:r>
            <a:r>
              <a:rPr lang="en-US" sz="3600" dirty="0"/>
              <a:t>_() Function</a:t>
            </a:r>
            <a:br>
              <a:rPr lang="en-US" sz="3600" dirty="0"/>
            </a:br>
            <a:r>
              <a:rPr lang="en-US" sz="2800" dirty="0"/>
              <a:t>#The _</a:t>
            </a:r>
            <a:r>
              <a:rPr lang="en-US" sz="2800" dirty="0" err="1"/>
              <a:t>init</a:t>
            </a:r>
            <a:r>
              <a:rPr lang="en-US" sz="2800" dirty="0"/>
              <a:t>_() function is called automatically every time the class is being used to create a new object</a:t>
            </a:r>
          </a:p>
        </p:txBody>
      </p:sp>
      <p:sp>
        <p:nvSpPr>
          <p:cNvPr id="3" name="Subtitle 2">
            <a:extLst>
              <a:ext uri="{FF2B5EF4-FFF2-40B4-BE49-F238E27FC236}">
                <a16:creationId xmlns:a16="http://schemas.microsoft.com/office/drawing/2014/main" id="{23B5221F-D96C-4546-8269-F2DCB4B5E361}"/>
              </a:ext>
            </a:extLst>
          </p:cNvPr>
          <p:cNvSpPr>
            <a:spLocks noGrp="1"/>
          </p:cNvSpPr>
          <p:nvPr>
            <p:ph type="subTitle" idx="1"/>
          </p:nvPr>
        </p:nvSpPr>
        <p:spPr>
          <a:xfrm>
            <a:off x="1219200" y="3005138"/>
            <a:ext cx="9144000" cy="2773362"/>
          </a:xfrm>
        </p:spPr>
        <p:txBody>
          <a:bodyPr>
            <a:normAutofit fontScale="92500" lnSpcReduction="20000"/>
          </a:bodyPr>
          <a:lstStyle/>
          <a:p>
            <a:r>
              <a:rPr lang="en-US" dirty="0">
                <a:highlight>
                  <a:srgbClr val="FFFF00"/>
                </a:highlight>
              </a:rPr>
              <a:t>Add the _ </a:t>
            </a:r>
            <a:r>
              <a:rPr lang="en-US" dirty="0" err="1">
                <a:highlight>
                  <a:srgbClr val="FFFF00"/>
                </a:highlight>
              </a:rPr>
              <a:t>init</a:t>
            </a:r>
            <a:r>
              <a:rPr lang="en-US" dirty="0">
                <a:highlight>
                  <a:srgbClr val="FFFF00"/>
                </a:highlight>
              </a:rPr>
              <a:t>_() function to the Company class:</a:t>
            </a:r>
          </a:p>
          <a:p>
            <a:r>
              <a:rPr lang="en-US" dirty="0">
                <a:highlight>
                  <a:srgbClr val="FFFF00"/>
                </a:highlight>
              </a:rPr>
              <a:t>Class Company(Employee):</a:t>
            </a:r>
          </a:p>
          <a:p>
            <a:r>
              <a:rPr lang="en-US" dirty="0">
                <a:highlight>
                  <a:srgbClr val="FFFF00"/>
                </a:highlight>
              </a:rPr>
              <a:t>                   def _</a:t>
            </a:r>
            <a:r>
              <a:rPr lang="en-US" dirty="0" err="1">
                <a:highlight>
                  <a:srgbClr val="FFFF00"/>
                </a:highlight>
              </a:rPr>
              <a:t>init</a:t>
            </a:r>
            <a:r>
              <a:rPr lang="en-US" dirty="0">
                <a:highlight>
                  <a:srgbClr val="FFFF00"/>
                </a:highlight>
              </a:rPr>
              <a:t>_(self, </a:t>
            </a:r>
            <a:r>
              <a:rPr lang="en-US" dirty="0" err="1">
                <a:highlight>
                  <a:srgbClr val="FFFF00"/>
                </a:highlight>
              </a:rPr>
              <a:t>fname,lname</a:t>
            </a:r>
            <a:r>
              <a:rPr lang="en-US" dirty="0">
                <a:highlight>
                  <a:srgbClr val="FFFF00"/>
                </a:highlight>
              </a:rPr>
              <a:t>)</a:t>
            </a:r>
          </a:p>
          <a:p>
            <a:r>
              <a:rPr lang="en-US" dirty="0"/>
              <a:t>*****when you add _</a:t>
            </a:r>
            <a:r>
              <a:rPr lang="en-US" dirty="0" err="1"/>
              <a:t>init</a:t>
            </a:r>
            <a:r>
              <a:rPr lang="en-US" dirty="0"/>
              <a:t>_()function ,the child class will no longer inherit the parent’s _</a:t>
            </a:r>
            <a:r>
              <a:rPr lang="en-US" dirty="0" err="1"/>
              <a:t>init</a:t>
            </a:r>
            <a:r>
              <a:rPr lang="en-US" dirty="0"/>
              <a:t>_() function</a:t>
            </a:r>
          </a:p>
          <a:p>
            <a:r>
              <a:rPr lang="en-US" dirty="0"/>
              <a:t>                  # add properties etc.</a:t>
            </a:r>
          </a:p>
          <a:p>
            <a:r>
              <a:rPr lang="en-US" dirty="0"/>
              <a:t>*****The child’s _</a:t>
            </a:r>
            <a:r>
              <a:rPr lang="en-US" dirty="0" err="1"/>
              <a:t>init</a:t>
            </a:r>
            <a:r>
              <a:rPr lang="en-US" dirty="0"/>
              <a:t>_() function </a:t>
            </a:r>
            <a:r>
              <a:rPr lang="en-US" sz="3000" b="1" dirty="0"/>
              <a:t>overrides</a:t>
            </a:r>
            <a:r>
              <a:rPr lang="en-US" dirty="0"/>
              <a:t> the inheritance of the parent’s _</a:t>
            </a:r>
            <a:r>
              <a:rPr lang="en-US" dirty="0" err="1"/>
              <a:t>init_function</a:t>
            </a:r>
            <a:endParaRPr lang="en-US" dirty="0"/>
          </a:p>
          <a:p>
            <a:endParaRPr lang="en-US" dirty="0"/>
          </a:p>
        </p:txBody>
      </p:sp>
    </p:spTree>
    <p:extLst>
      <p:ext uri="{BB962C8B-B14F-4D97-AF65-F5344CB8AC3E}">
        <p14:creationId xmlns:p14="http://schemas.microsoft.com/office/powerpoint/2010/main" val="22961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D9C2-DBA2-4834-BCD5-1EB6B581168E}"/>
              </a:ext>
            </a:extLst>
          </p:cNvPr>
          <p:cNvSpPr>
            <a:spLocks noGrp="1"/>
          </p:cNvSpPr>
          <p:nvPr>
            <p:ph type="title"/>
          </p:nvPr>
        </p:nvSpPr>
        <p:spPr/>
        <p:txBody>
          <a:bodyPr/>
          <a:lstStyle/>
          <a:p>
            <a:r>
              <a:rPr lang="en-US" dirty="0"/>
              <a:t>Add a call to the parent’s _</a:t>
            </a:r>
            <a:r>
              <a:rPr lang="en-US" dirty="0" err="1"/>
              <a:t>init</a:t>
            </a:r>
            <a:r>
              <a:rPr lang="en-US" dirty="0"/>
              <a:t>_() function:</a:t>
            </a:r>
          </a:p>
        </p:txBody>
      </p:sp>
      <p:sp>
        <p:nvSpPr>
          <p:cNvPr id="3" name="Content Placeholder 2">
            <a:extLst>
              <a:ext uri="{FF2B5EF4-FFF2-40B4-BE49-F238E27FC236}">
                <a16:creationId xmlns:a16="http://schemas.microsoft.com/office/drawing/2014/main" id="{4D072A68-2DB9-4E65-AE3A-41E96584A195}"/>
              </a:ext>
            </a:extLst>
          </p:cNvPr>
          <p:cNvSpPr>
            <a:spLocks noGrp="1"/>
          </p:cNvSpPr>
          <p:nvPr>
            <p:ph idx="1"/>
          </p:nvPr>
        </p:nvSpPr>
        <p:spPr>
          <a:xfrm>
            <a:off x="838200" y="1825625"/>
            <a:ext cx="10515600" cy="2593972"/>
          </a:xfrm>
        </p:spPr>
        <p:txBody>
          <a:bodyPr/>
          <a:lstStyle/>
          <a:p>
            <a:r>
              <a:rPr lang="en-US" dirty="0">
                <a:highlight>
                  <a:srgbClr val="FFFF00"/>
                </a:highlight>
              </a:rPr>
              <a:t>Class Company(Employee):</a:t>
            </a:r>
          </a:p>
          <a:p>
            <a:r>
              <a:rPr lang="en-US" dirty="0">
                <a:highlight>
                  <a:srgbClr val="FFFF00"/>
                </a:highlight>
              </a:rPr>
              <a:t>       def _</a:t>
            </a:r>
            <a:r>
              <a:rPr lang="en-US" dirty="0" err="1">
                <a:highlight>
                  <a:srgbClr val="FFFF00"/>
                </a:highlight>
              </a:rPr>
              <a:t>init</a:t>
            </a:r>
            <a:r>
              <a:rPr lang="en-US" dirty="0">
                <a:highlight>
                  <a:srgbClr val="FFFF00"/>
                </a:highlight>
              </a:rPr>
              <a:t>_(self, </a:t>
            </a:r>
            <a:r>
              <a:rPr lang="en-US" dirty="0" err="1">
                <a:highlight>
                  <a:srgbClr val="FFFF00"/>
                </a:highlight>
              </a:rPr>
              <a:t>fname</a:t>
            </a:r>
            <a:r>
              <a:rPr lang="en-US" dirty="0">
                <a:highlight>
                  <a:srgbClr val="FFFF00"/>
                </a:highlight>
              </a:rPr>
              <a:t>, </a:t>
            </a:r>
            <a:r>
              <a:rPr lang="en-US" dirty="0" err="1">
                <a:highlight>
                  <a:srgbClr val="FFFF00"/>
                </a:highlight>
              </a:rPr>
              <a:t>lname</a:t>
            </a:r>
            <a:r>
              <a:rPr lang="en-US" dirty="0">
                <a:highlight>
                  <a:srgbClr val="FFFF00"/>
                </a:highlight>
              </a:rPr>
              <a:t>):</a:t>
            </a:r>
          </a:p>
          <a:p>
            <a:r>
              <a:rPr lang="en-US" dirty="0">
                <a:highlight>
                  <a:srgbClr val="FFFF00"/>
                </a:highlight>
              </a:rPr>
              <a:t>              </a:t>
            </a:r>
            <a:r>
              <a:rPr lang="en-US" dirty="0" err="1">
                <a:highlight>
                  <a:srgbClr val="FFFF00"/>
                </a:highlight>
              </a:rPr>
              <a:t>Employee.init</a:t>
            </a:r>
            <a:r>
              <a:rPr lang="en-US" dirty="0">
                <a:highlight>
                  <a:srgbClr val="FFFF00"/>
                </a:highlight>
              </a:rPr>
              <a:t>_(self, </a:t>
            </a:r>
            <a:r>
              <a:rPr lang="en-US" dirty="0" err="1">
                <a:highlight>
                  <a:srgbClr val="FFFF00"/>
                </a:highlight>
              </a:rPr>
              <a:t>fname</a:t>
            </a:r>
            <a:r>
              <a:rPr lang="en-US" dirty="0">
                <a:highlight>
                  <a:srgbClr val="FFFF00"/>
                </a:highlight>
              </a:rPr>
              <a:t>, </a:t>
            </a:r>
            <a:r>
              <a:rPr lang="en-US" dirty="0" err="1">
                <a:highlight>
                  <a:srgbClr val="FFFF00"/>
                </a:highlight>
              </a:rPr>
              <a:t>lname</a:t>
            </a:r>
            <a:r>
              <a:rPr lang="en-US" dirty="0">
                <a:highlight>
                  <a:srgbClr val="FFFF00"/>
                </a:highlight>
              </a:rPr>
              <a:t>)</a:t>
            </a:r>
          </a:p>
          <a:p>
            <a:endParaRPr lang="en-US" dirty="0"/>
          </a:p>
          <a:p>
            <a:endParaRPr lang="en-US" dirty="0"/>
          </a:p>
        </p:txBody>
      </p:sp>
      <p:sp>
        <p:nvSpPr>
          <p:cNvPr id="4" name="Rectangle 1">
            <a:extLst>
              <a:ext uri="{FF2B5EF4-FFF2-40B4-BE49-F238E27FC236}">
                <a16:creationId xmlns:a16="http://schemas.microsoft.com/office/drawing/2014/main" id="{310A3DB8-8268-421F-B43F-00E7DE7E9613}"/>
              </a:ext>
            </a:extLst>
          </p:cNvPr>
          <p:cNvSpPr>
            <a:spLocks noChangeArrowheads="1"/>
          </p:cNvSpPr>
          <p:nvPr/>
        </p:nvSpPr>
        <p:spPr bwMode="auto">
          <a:xfrm>
            <a:off x="165100" y="5230228"/>
            <a:ext cx="11709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Verdana" panose="020B0604030504040204" pitchFamily="34" charset="0"/>
              </a:rPr>
              <a:t>Now we have successfully added the __</a:t>
            </a:r>
            <a:r>
              <a:rPr kumimoji="0" lang="en-US" altLang="en-US" i="0" u="none" strike="noStrike" cap="none" normalizeH="0" baseline="0" dirty="0" err="1">
                <a:ln>
                  <a:noFill/>
                </a:ln>
                <a:solidFill>
                  <a:srgbClr val="000000"/>
                </a:solidFill>
                <a:effectLst/>
                <a:latin typeface="Verdana" panose="020B0604030504040204" pitchFamily="34" charset="0"/>
              </a:rPr>
              <a:t>init</a:t>
            </a:r>
            <a:r>
              <a:rPr kumimoji="0" lang="en-US" altLang="en-US" i="0" u="none" strike="noStrike" cap="none" normalizeH="0" baseline="0" dirty="0">
                <a:ln>
                  <a:noFill/>
                </a:ln>
                <a:solidFill>
                  <a:srgbClr val="000000"/>
                </a:solidFill>
                <a:effectLst/>
                <a:latin typeface="Verdana" panose="020B0604030504040204" pitchFamily="34" charset="0"/>
              </a:rPr>
              <a:t>__() function, and kept the inheritance of the parent class, </a:t>
            </a:r>
            <a:r>
              <a:rPr kumimoji="0" lang="en-US" altLang="en-US" i="0" u="none" strike="noStrike" cap="none" normalizeH="0" baseline="0" dirty="0" err="1">
                <a:ln>
                  <a:noFill/>
                </a:ln>
                <a:solidFill>
                  <a:srgbClr val="000000"/>
                </a:solidFill>
                <a:effectLst/>
                <a:latin typeface="Verdana" panose="020B0604030504040204" pitchFamily="34" charset="0"/>
              </a:rPr>
              <a:t>nd</a:t>
            </a:r>
            <a:r>
              <a:rPr kumimoji="0" lang="en-US" altLang="en-US" i="0" u="none" strike="noStrike" cap="none" normalizeH="0" baseline="0" dirty="0">
                <a:ln>
                  <a:noFill/>
                </a:ln>
                <a:solidFill>
                  <a:srgbClr val="000000"/>
                </a:solidFill>
                <a:effectLst/>
                <a:latin typeface="Verdana" panose="020B0604030504040204" pitchFamily="34" charset="0"/>
              </a:rPr>
              <a:t> we are ready to add functionality in the </a:t>
            </a:r>
            <a:r>
              <a:rPr kumimoji="0" lang="en-US" altLang="en-US" i="0" u="none" strike="noStrike" cap="none" normalizeH="0" baseline="0" dirty="0">
                <a:ln>
                  <a:noFill/>
                </a:ln>
                <a:solidFill>
                  <a:srgbClr val="DC143C"/>
                </a:solidFill>
                <a:effectLst/>
                <a:latin typeface="Consolas" panose="020B0609020204030204" pitchFamily="49" charset="0"/>
              </a:rPr>
              <a:t>__</a:t>
            </a:r>
            <a:r>
              <a:rPr kumimoji="0" lang="en-US" altLang="en-US" i="0" u="none" strike="noStrike" cap="none" normalizeH="0" baseline="0" dirty="0" err="1">
                <a:ln>
                  <a:noFill/>
                </a:ln>
                <a:effectLst/>
                <a:latin typeface="Consolas" panose="020B0609020204030204" pitchFamily="49" charset="0"/>
              </a:rPr>
              <a:t>init</a:t>
            </a:r>
            <a:r>
              <a:rPr kumimoji="0" lang="en-US" altLang="en-US" i="0" u="none" strike="noStrike" cap="none" normalizeH="0" baseline="0" dirty="0">
                <a:ln>
                  <a:noFill/>
                </a:ln>
                <a:effectLst/>
                <a:latin typeface="Consolas" panose="020B0609020204030204" pitchFamily="49" charset="0"/>
              </a:rPr>
              <a:t>__()</a:t>
            </a:r>
            <a:r>
              <a:rPr kumimoji="0" lang="en-US" altLang="en-US" i="0" u="none" strike="noStrike" cap="none" normalizeH="0" baseline="0" dirty="0">
                <a:ln>
                  <a:noFill/>
                </a:ln>
                <a:effectLst/>
                <a:latin typeface="Verdana" panose="020B0604030504040204" pitchFamily="34" charset="0"/>
              </a:rPr>
              <a:t> </a:t>
            </a:r>
            <a:r>
              <a:rPr kumimoji="0" lang="en-US" altLang="en-US" i="0" u="none" strike="noStrike" cap="none" normalizeH="0" baseline="0" dirty="0">
                <a:ln>
                  <a:noFill/>
                </a:ln>
                <a:solidFill>
                  <a:srgbClr val="000000"/>
                </a:solidFill>
                <a:effectLst/>
                <a:latin typeface="Verdana" panose="020B0604030504040204" pitchFamily="34" charset="0"/>
              </a:rPr>
              <a:t>function.</a:t>
            </a:r>
            <a:r>
              <a:rPr kumimoji="0" lang="en-US" altLang="en-US" i="0" u="none" strike="noStrike" cap="none" normalizeH="0" baseline="0" dirty="0">
                <a:ln>
                  <a:noFill/>
                </a:ln>
                <a:solidFill>
                  <a:schemeClr val="tx1"/>
                </a:solidFill>
                <a:effectLst/>
              </a:rPr>
              <a:t> </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29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BF8F-0333-4B6B-9F5B-7601BCBB978C}"/>
              </a:ext>
            </a:extLst>
          </p:cNvPr>
          <p:cNvSpPr>
            <a:spLocks noGrp="1"/>
          </p:cNvSpPr>
          <p:nvPr>
            <p:ph type="title"/>
          </p:nvPr>
        </p:nvSpPr>
        <p:spPr>
          <a:xfrm>
            <a:off x="495300" y="2324100"/>
            <a:ext cx="10833100" cy="4203700"/>
          </a:xfrm>
        </p:spPr>
        <p:txBody>
          <a:bodyPr>
            <a:normAutofit fontScale="90000"/>
          </a:bodyPr>
          <a:lstStyle/>
          <a:p>
            <a:br>
              <a:rPr lang="en-US" sz="3600" dirty="0"/>
            </a:br>
            <a:r>
              <a:rPr lang="en-US" sz="3600" dirty="0">
                <a:highlight>
                  <a:srgbClr val="FFFF00"/>
                </a:highlight>
              </a:rPr>
              <a:t>class Company(Employee):</a:t>
            </a:r>
            <a:br>
              <a:rPr lang="en-US" sz="3600" dirty="0">
                <a:highlight>
                  <a:srgbClr val="FFFF00"/>
                </a:highlight>
              </a:rPr>
            </a:br>
            <a:r>
              <a:rPr lang="en-US" sz="3600" dirty="0">
                <a:highlight>
                  <a:srgbClr val="FFFF00"/>
                </a:highlight>
              </a:rPr>
              <a:t>    def _</a:t>
            </a:r>
            <a:r>
              <a:rPr lang="en-US" sz="3600" dirty="0" err="1">
                <a:highlight>
                  <a:srgbClr val="FFFF00"/>
                </a:highlight>
              </a:rPr>
              <a:t>init</a:t>
            </a:r>
            <a:r>
              <a:rPr lang="en-US" sz="3600" dirty="0">
                <a:highlight>
                  <a:srgbClr val="FFFF00"/>
                </a:highlight>
              </a:rPr>
              <a:t>_(self, </a:t>
            </a:r>
            <a:r>
              <a:rPr lang="en-US" sz="3600" dirty="0" err="1">
                <a:highlight>
                  <a:srgbClr val="FFFF00"/>
                </a:highlight>
              </a:rPr>
              <a:t>fname</a:t>
            </a:r>
            <a:r>
              <a:rPr lang="en-US" sz="3600" dirty="0">
                <a:highlight>
                  <a:srgbClr val="FFFF00"/>
                </a:highlight>
              </a:rPr>
              <a:t>, </a:t>
            </a:r>
            <a:r>
              <a:rPr lang="en-US" sz="3600" dirty="0" err="1">
                <a:highlight>
                  <a:srgbClr val="FFFF00"/>
                </a:highlight>
              </a:rPr>
              <a:t>lname</a:t>
            </a:r>
            <a:r>
              <a:rPr lang="en-US" sz="3600" dirty="0">
                <a:highlight>
                  <a:srgbClr val="FFFF00"/>
                </a:highlight>
              </a:rPr>
              <a:t>):</a:t>
            </a:r>
            <a:br>
              <a:rPr lang="en-US" sz="3600" dirty="0">
                <a:highlight>
                  <a:srgbClr val="FFFF00"/>
                </a:highlight>
              </a:rPr>
            </a:br>
            <a:r>
              <a:rPr lang="en-US" sz="3600" dirty="0">
                <a:highlight>
                  <a:srgbClr val="FFFF00"/>
                </a:highlight>
              </a:rPr>
              <a:t>         super()._</a:t>
            </a:r>
            <a:r>
              <a:rPr lang="en-US" sz="3600" dirty="0" err="1">
                <a:highlight>
                  <a:srgbClr val="FFFF00"/>
                </a:highlight>
              </a:rPr>
              <a:t>init</a:t>
            </a:r>
            <a:r>
              <a:rPr lang="en-US" sz="3600" dirty="0">
                <a:highlight>
                  <a:srgbClr val="FFFF00"/>
                </a:highlight>
              </a:rPr>
              <a:t>_(</a:t>
            </a:r>
            <a:r>
              <a:rPr lang="en-US" sz="3600" dirty="0" err="1">
                <a:highlight>
                  <a:srgbClr val="FFFF00"/>
                </a:highlight>
              </a:rPr>
              <a:t>fname</a:t>
            </a:r>
            <a:r>
              <a:rPr lang="en-US" sz="3600" dirty="0">
                <a:highlight>
                  <a:srgbClr val="FFFF00"/>
                </a:highlight>
              </a:rPr>
              <a:t>, </a:t>
            </a:r>
            <a:r>
              <a:rPr lang="en-US" sz="3600" dirty="0" err="1">
                <a:highlight>
                  <a:srgbClr val="FFFF00"/>
                </a:highlight>
              </a:rPr>
              <a:t>lname</a:t>
            </a:r>
            <a:r>
              <a:rPr lang="en-US" sz="3600" dirty="0">
                <a:highlight>
                  <a:srgbClr val="FFFF00"/>
                </a:highlight>
              </a:rPr>
              <a:t>)</a:t>
            </a:r>
            <a:br>
              <a:rPr lang="en-US" sz="3600" dirty="0"/>
            </a:br>
            <a:br>
              <a:rPr lang="en-US" sz="3600" dirty="0"/>
            </a:br>
            <a:r>
              <a:rPr lang="en-US" sz="3600" dirty="0"/>
              <a:t>##By using the super() function, you do not have to use the name of the parent element, It’ll automatically inherit the methods and properties from its parent</a:t>
            </a:r>
            <a:br>
              <a:rPr lang="en-US" sz="3600" dirty="0"/>
            </a:br>
            <a:br>
              <a:rPr lang="en-US" dirty="0"/>
            </a:br>
            <a:endParaRPr lang="en-US" dirty="0"/>
          </a:p>
        </p:txBody>
      </p:sp>
      <p:sp>
        <p:nvSpPr>
          <p:cNvPr id="3" name="Content Placeholder 2">
            <a:extLst>
              <a:ext uri="{FF2B5EF4-FFF2-40B4-BE49-F238E27FC236}">
                <a16:creationId xmlns:a16="http://schemas.microsoft.com/office/drawing/2014/main" id="{3DDE8DC8-8C10-4084-988B-67623A943FC1}"/>
              </a:ext>
            </a:extLst>
          </p:cNvPr>
          <p:cNvSpPr>
            <a:spLocks noGrp="1"/>
          </p:cNvSpPr>
          <p:nvPr>
            <p:ph idx="1"/>
          </p:nvPr>
        </p:nvSpPr>
        <p:spPr>
          <a:xfrm>
            <a:off x="495300" y="342900"/>
            <a:ext cx="10515600" cy="1981200"/>
          </a:xfrm>
        </p:spPr>
        <p:txBody>
          <a:bodyPr/>
          <a:lstStyle/>
          <a:p>
            <a:pPr marL="0" indent="0">
              <a:buNone/>
            </a:pPr>
            <a:r>
              <a:rPr lang="en-US" sz="3600" dirty="0"/>
              <a:t>Use the super() Function</a:t>
            </a:r>
          </a:p>
          <a:p>
            <a:pPr marL="0" indent="0">
              <a:buNone/>
            </a:pPr>
            <a:r>
              <a:rPr lang="en-US" dirty="0"/>
              <a:t># python has a super() function that will make the child class inherit all the method and properties from its parent:</a:t>
            </a:r>
          </a:p>
          <a:p>
            <a:pPr marL="0" indent="0">
              <a:buNone/>
            </a:pPr>
            <a:endParaRPr lang="en-US" dirty="0"/>
          </a:p>
        </p:txBody>
      </p:sp>
    </p:spTree>
    <p:extLst>
      <p:ext uri="{BB962C8B-B14F-4D97-AF65-F5344CB8AC3E}">
        <p14:creationId xmlns:p14="http://schemas.microsoft.com/office/powerpoint/2010/main" val="322191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A5AD-2232-463A-9F2B-335229A27BFE}"/>
              </a:ext>
            </a:extLst>
          </p:cNvPr>
          <p:cNvSpPr>
            <a:spLocks noGrp="1"/>
          </p:cNvSpPr>
          <p:nvPr>
            <p:ph type="title"/>
          </p:nvPr>
        </p:nvSpPr>
        <p:spPr/>
        <p:txBody>
          <a:bodyPr/>
          <a:lstStyle/>
          <a:p>
            <a:r>
              <a:rPr lang="en-US" dirty="0"/>
              <a:t>Add Properties</a:t>
            </a:r>
            <a:br>
              <a:rPr lang="en-US" dirty="0"/>
            </a:br>
            <a:r>
              <a:rPr lang="en-US" sz="2800" dirty="0"/>
              <a:t>Add a property called </a:t>
            </a:r>
            <a:r>
              <a:rPr lang="en-US" sz="2800" dirty="0" err="1"/>
              <a:t>year_employed</a:t>
            </a:r>
            <a:r>
              <a:rPr lang="en-US" sz="2800" dirty="0"/>
              <a:t> to the Company class:</a:t>
            </a:r>
          </a:p>
        </p:txBody>
      </p:sp>
      <p:sp>
        <p:nvSpPr>
          <p:cNvPr id="3" name="Content Placeholder 2">
            <a:extLst>
              <a:ext uri="{FF2B5EF4-FFF2-40B4-BE49-F238E27FC236}">
                <a16:creationId xmlns:a16="http://schemas.microsoft.com/office/drawing/2014/main" id="{1F56607A-E058-451F-9AA9-A2B883715DFD}"/>
              </a:ext>
            </a:extLst>
          </p:cNvPr>
          <p:cNvSpPr>
            <a:spLocks noGrp="1"/>
          </p:cNvSpPr>
          <p:nvPr>
            <p:ph idx="1"/>
          </p:nvPr>
        </p:nvSpPr>
        <p:spPr>
          <a:xfrm>
            <a:off x="838200" y="1787525"/>
            <a:ext cx="10515600" cy="4351338"/>
          </a:xfrm>
        </p:spPr>
        <p:txBody>
          <a:bodyPr/>
          <a:lstStyle/>
          <a:p>
            <a:r>
              <a:rPr lang="en-US" dirty="0"/>
              <a:t>Class Company(Employee):</a:t>
            </a:r>
          </a:p>
          <a:p>
            <a:r>
              <a:rPr lang="en-US" dirty="0"/>
              <a:t>       def _</a:t>
            </a:r>
            <a:r>
              <a:rPr lang="en-US" dirty="0" err="1"/>
              <a:t>init</a:t>
            </a:r>
            <a:r>
              <a:rPr lang="en-US" dirty="0"/>
              <a:t>_(self, </a:t>
            </a:r>
            <a:r>
              <a:rPr lang="en-US" dirty="0" err="1"/>
              <a:t>fname</a:t>
            </a:r>
            <a:r>
              <a:rPr lang="en-US" dirty="0"/>
              <a:t>, </a:t>
            </a:r>
            <a:r>
              <a:rPr lang="en-US" dirty="0" err="1"/>
              <a:t>lname</a:t>
            </a:r>
            <a:r>
              <a:rPr lang="en-US" dirty="0"/>
              <a:t>):</a:t>
            </a:r>
          </a:p>
          <a:p>
            <a:r>
              <a:rPr lang="en-US" dirty="0"/>
              <a:t>             super()._</a:t>
            </a:r>
            <a:r>
              <a:rPr lang="en-US" dirty="0" err="1"/>
              <a:t>init</a:t>
            </a:r>
            <a:r>
              <a:rPr lang="en-US" dirty="0"/>
              <a:t>_(</a:t>
            </a:r>
            <a:r>
              <a:rPr lang="en-US" dirty="0" err="1"/>
              <a:t>fname</a:t>
            </a:r>
            <a:r>
              <a:rPr lang="en-US" dirty="0"/>
              <a:t>, </a:t>
            </a:r>
            <a:r>
              <a:rPr lang="en-US" dirty="0" err="1"/>
              <a:t>lname</a:t>
            </a:r>
            <a:r>
              <a:rPr lang="en-US" dirty="0"/>
              <a:t>)</a:t>
            </a:r>
          </a:p>
          <a:p>
            <a:r>
              <a:rPr lang="en-US" dirty="0"/>
              <a:t>             </a:t>
            </a:r>
            <a:r>
              <a:rPr lang="en-US" dirty="0" err="1"/>
              <a:t>self.year_employed</a:t>
            </a:r>
            <a:r>
              <a:rPr lang="en-US" dirty="0"/>
              <a:t>= 2020</a:t>
            </a:r>
          </a:p>
          <a:p>
            <a:endParaRPr lang="en-US" dirty="0"/>
          </a:p>
          <a:p>
            <a:endParaRPr lang="en-US" dirty="0"/>
          </a:p>
        </p:txBody>
      </p:sp>
    </p:spTree>
    <p:extLst>
      <p:ext uri="{BB962C8B-B14F-4D97-AF65-F5344CB8AC3E}">
        <p14:creationId xmlns:p14="http://schemas.microsoft.com/office/powerpoint/2010/main" val="278926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BC1C-AB12-4720-ACC5-434CA9FBCFAC}"/>
              </a:ext>
            </a:extLst>
          </p:cNvPr>
          <p:cNvSpPr>
            <a:spLocks noGrp="1"/>
          </p:cNvSpPr>
          <p:nvPr>
            <p:ph type="title"/>
          </p:nvPr>
        </p:nvSpPr>
        <p:spPr/>
        <p:txBody>
          <a:bodyPr>
            <a:normAutofit/>
          </a:bodyPr>
          <a:lstStyle/>
          <a:p>
            <a:r>
              <a:rPr lang="en-US" sz="3600" dirty="0"/>
              <a:t>Add a year parameter and pass the correct year when creating objects:</a:t>
            </a:r>
          </a:p>
        </p:txBody>
      </p:sp>
      <p:sp>
        <p:nvSpPr>
          <p:cNvPr id="3" name="Content Placeholder 2">
            <a:extLst>
              <a:ext uri="{FF2B5EF4-FFF2-40B4-BE49-F238E27FC236}">
                <a16:creationId xmlns:a16="http://schemas.microsoft.com/office/drawing/2014/main" id="{F0549C32-CA09-4FE8-8764-A243A8F88EA3}"/>
              </a:ext>
            </a:extLst>
          </p:cNvPr>
          <p:cNvSpPr>
            <a:spLocks noGrp="1"/>
          </p:cNvSpPr>
          <p:nvPr>
            <p:ph idx="1"/>
          </p:nvPr>
        </p:nvSpPr>
        <p:spPr>
          <a:xfrm>
            <a:off x="584200" y="1851025"/>
            <a:ext cx="10515600" cy="4351338"/>
          </a:xfrm>
        </p:spPr>
        <p:txBody>
          <a:bodyPr/>
          <a:lstStyle/>
          <a:p>
            <a:r>
              <a:rPr lang="en-US" dirty="0">
                <a:highlight>
                  <a:srgbClr val="FFFF00"/>
                </a:highlight>
              </a:rPr>
              <a:t>Class Company(Employee):</a:t>
            </a:r>
          </a:p>
          <a:p>
            <a:r>
              <a:rPr lang="en-US" dirty="0">
                <a:highlight>
                  <a:srgbClr val="FFFF00"/>
                </a:highlight>
              </a:rPr>
              <a:t>    </a:t>
            </a:r>
            <a:r>
              <a:rPr lang="en-US" dirty="0" err="1">
                <a:highlight>
                  <a:srgbClr val="FFFF00"/>
                </a:highlight>
              </a:rPr>
              <a:t>def_init</a:t>
            </a:r>
            <a:r>
              <a:rPr lang="en-US" dirty="0">
                <a:highlight>
                  <a:srgbClr val="FFFF00"/>
                </a:highlight>
              </a:rPr>
              <a:t>_(self, </a:t>
            </a:r>
            <a:r>
              <a:rPr lang="en-US" dirty="0" err="1">
                <a:highlight>
                  <a:srgbClr val="FFFF00"/>
                </a:highlight>
              </a:rPr>
              <a:t>fname</a:t>
            </a:r>
            <a:r>
              <a:rPr lang="en-US" dirty="0">
                <a:highlight>
                  <a:srgbClr val="FFFF00"/>
                </a:highlight>
              </a:rPr>
              <a:t>, </a:t>
            </a:r>
            <a:r>
              <a:rPr lang="en-US" dirty="0" err="1">
                <a:highlight>
                  <a:srgbClr val="FFFF00"/>
                </a:highlight>
              </a:rPr>
              <a:t>lname</a:t>
            </a:r>
            <a:r>
              <a:rPr lang="en-US" dirty="0">
                <a:highlight>
                  <a:srgbClr val="FFFF00"/>
                </a:highlight>
              </a:rPr>
              <a:t>, year):</a:t>
            </a:r>
          </a:p>
          <a:p>
            <a:r>
              <a:rPr lang="en-US" dirty="0">
                <a:highlight>
                  <a:srgbClr val="FFFF00"/>
                </a:highlight>
              </a:rPr>
              <a:t>         super()._</a:t>
            </a:r>
            <a:r>
              <a:rPr lang="en-US" dirty="0" err="1">
                <a:highlight>
                  <a:srgbClr val="FFFF00"/>
                </a:highlight>
              </a:rPr>
              <a:t>init</a:t>
            </a:r>
            <a:r>
              <a:rPr lang="en-US" dirty="0">
                <a:highlight>
                  <a:srgbClr val="FFFF00"/>
                </a:highlight>
              </a:rPr>
              <a:t>_(</a:t>
            </a:r>
            <a:r>
              <a:rPr lang="en-US" dirty="0" err="1">
                <a:highlight>
                  <a:srgbClr val="FFFF00"/>
                </a:highlight>
              </a:rPr>
              <a:t>fname</a:t>
            </a:r>
            <a:r>
              <a:rPr lang="en-US" dirty="0">
                <a:highlight>
                  <a:srgbClr val="FFFF00"/>
                </a:highlight>
              </a:rPr>
              <a:t>, </a:t>
            </a:r>
            <a:r>
              <a:rPr lang="en-US" dirty="0" err="1">
                <a:highlight>
                  <a:srgbClr val="FFFF00"/>
                </a:highlight>
              </a:rPr>
              <a:t>lname</a:t>
            </a:r>
            <a:r>
              <a:rPr lang="en-US" dirty="0">
                <a:highlight>
                  <a:srgbClr val="FFFF00"/>
                </a:highlight>
              </a:rPr>
              <a:t>)</a:t>
            </a:r>
          </a:p>
          <a:p>
            <a:r>
              <a:rPr lang="en-US" dirty="0">
                <a:highlight>
                  <a:srgbClr val="FFFF00"/>
                </a:highlight>
              </a:rPr>
              <a:t>         </a:t>
            </a:r>
            <a:r>
              <a:rPr lang="en-US" dirty="0" err="1">
                <a:highlight>
                  <a:srgbClr val="FFFF00"/>
                </a:highlight>
              </a:rPr>
              <a:t>self.year_employed</a:t>
            </a:r>
            <a:r>
              <a:rPr lang="en-US" dirty="0">
                <a:highlight>
                  <a:srgbClr val="FFFF00"/>
                </a:highlight>
              </a:rPr>
              <a:t> = year</a:t>
            </a:r>
          </a:p>
          <a:p>
            <a:r>
              <a:rPr lang="en-US" dirty="0">
                <a:highlight>
                  <a:srgbClr val="FFFF00"/>
                </a:highlight>
              </a:rPr>
              <a:t>O = Company(“Kevin”, “Long”, 2020)</a:t>
            </a:r>
          </a:p>
          <a:p>
            <a:endParaRPr lang="en-US" dirty="0"/>
          </a:p>
          <a:p>
            <a:r>
              <a:rPr lang="en-US" dirty="0"/>
              <a:t>## The year 2020 should be a variable and passed into the Company class when creating company objects. To do so, add another parameter in the _</a:t>
            </a:r>
            <a:r>
              <a:rPr lang="en-US" dirty="0" err="1"/>
              <a:t>init</a:t>
            </a:r>
            <a:r>
              <a:rPr lang="en-US" dirty="0"/>
              <a:t>_() function.</a:t>
            </a:r>
          </a:p>
        </p:txBody>
      </p:sp>
    </p:spTree>
    <p:extLst>
      <p:ext uri="{BB962C8B-B14F-4D97-AF65-F5344CB8AC3E}">
        <p14:creationId xmlns:p14="http://schemas.microsoft.com/office/powerpoint/2010/main" val="3419741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B675-FE6D-461F-94AE-A2C6F661278F}"/>
              </a:ext>
            </a:extLst>
          </p:cNvPr>
          <p:cNvSpPr>
            <a:spLocks noGrp="1"/>
          </p:cNvSpPr>
          <p:nvPr>
            <p:ph type="title"/>
          </p:nvPr>
        </p:nvSpPr>
        <p:spPr/>
        <p:txBody>
          <a:bodyPr/>
          <a:lstStyle/>
          <a:p>
            <a:r>
              <a:rPr lang="en-US" sz="3600" dirty="0"/>
              <a:t>Add methods</a:t>
            </a:r>
            <a:br>
              <a:rPr lang="en-US" dirty="0"/>
            </a:br>
            <a:r>
              <a:rPr lang="en-US" sz="2800" dirty="0"/>
              <a:t>Add a method greeting to the Company class:</a:t>
            </a:r>
          </a:p>
        </p:txBody>
      </p:sp>
      <p:sp>
        <p:nvSpPr>
          <p:cNvPr id="3" name="Content Placeholder 2">
            <a:extLst>
              <a:ext uri="{FF2B5EF4-FFF2-40B4-BE49-F238E27FC236}">
                <a16:creationId xmlns:a16="http://schemas.microsoft.com/office/drawing/2014/main" id="{A91BBD65-1691-455B-BC9D-7EC90BE886E5}"/>
              </a:ext>
            </a:extLst>
          </p:cNvPr>
          <p:cNvSpPr>
            <a:spLocks noGrp="1"/>
          </p:cNvSpPr>
          <p:nvPr>
            <p:ph idx="1"/>
          </p:nvPr>
        </p:nvSpPr>
        <p:spPr>
          <a:xfrm>
            <a:off x="266700" y="1825625"/>
            <a:ext cx="11925300" cy="4351338"/>
          </a:xfrm>
        </p:spPr>
        <p:txBody>
          <a:bodyPr/>
          <a:lstStyle/>
          <a:p>
            <a:r>
              <a:rPr lang="en-US" dirty="0"/>
              <a:t>class Company(Employee):</a:t>
            </a:r>
          </a:p>
          <a:p>
            <a:r>
              <a:rPr lang="en-US" dirty="0"/>
              <a:t>    def _</a:t>
            </a:r>
            <a:r>
              <a:rPr lang="en-US" dirty="0" err="1"/>
              <a:t>init</a:t>
            </a:r>
            <a:r>
              <a:rPr lang="en-US" dirty="0"/>
              <a:t>_(self, </a:t>
            </a:r>
            <a:r>
              <a:rPr lang="en-US" dirty="0" err="1"/>
              <a:t>fname</a:t>
            </a:r>
            <a:r>
              <a:rPr lang="en-US" dirty="0"/>
              <a:t>, </a:t>
            </a:r>
            <a:r>
              <a:rPr lang="en-US" dirty="0" err="1"/>
              <a:t>lname</a:t>
            </a:r>
            <a:r>
              <a:rPr lang="en-US" dirty="0"/>
              <a:t>, year):</a:t>
            </a:r>
          </a:p>
          <a:p>
            <a:r>
              <a:rPr lang="en-US" dirty="0"/>
              <a:t>         super()._</a:t>
            </a:r>
            <a:r>
              <a:rPr lang="en-US" dirty="0" err="1"/>
              <a:t>init</a:t>
            </a:r>
            <a:r>
              <a:rPr lang="en-US" dirty="0"/>
              <a:t>_(</a:t>
            </a:r>
            <a:r>
              <a:rPr lang="en-US" dirty="0" err="1"/>
              <a:t>fname</a:t>
            </a:r>
            <a:r>
              <a:rPr lang="en-US" dirty="0"/>
              <a:t>, </a:t>
            </a:r>
            <a:r>
              <a:rPr lang="en-US" dirty="0" err="1"/>
              <a:t>lname</a:t>
            </a:r>
            <a:r>
              <a:rPr lang="en-US" dirty="0"/>
              <a:t>)</a:t>
            </a:r>
          </a:p>
          <a:p>
            <a:r>
              <a:rPr lang="en-US" dirty="0"/>
              <a:t>         </a:t>
            </a:r>
            <a:r>
              <a:rPr lang="en-US" dirty="0" err="1"/>
              <a:t>self.year_employed</a:t>
            </a:r>
            <a:r>
              <a:rPr lang="en-US" dirty="0"/>
              <a:t> = year</a:t>
            </a:r>
          </a:p>
          <a:p>
            <a:endParaRPr lang="en-US" dirty="0"/>
          </a:p>
          <a:p>
            <a:r>
              <a:rPr lang="en-US" dirty="0"/>
              <a:t>def greeting(self):</a:t>
            </a:r>
          </a:p>
          <a:p>
            <a:r>
              <a:rPr lang="en-US" dirty="0"/>
              <a:t>     print(“Welcome”, </a:t>
            </a:r>
            <a:r>
              <a:rPr lang="en-US" dirty="0" err="1"/>
              <a:t>self.firstname</a:t>
            </a:r>
            <a:r>
              <a:rPr lang="en-US" dirty="0"/>
              <a:t>, </a:t>
            </a:r>
            <a:r>
              <a:rPr lang="en-US" dirty="0" err="1"/>
              <a:t>self.lastname</a:t>
            </a:r>
            <a:r>
              <a:rPr lang="en-US" dirty="0"/>
              <a:t>, “to the company of”,   </a:t>
            </a:r>
            <a:r>
              <a:rPr lang="en-US" dirty="0" err="1"/>
              <a:t>self.year_employed</a:t>
            </a:r>
            <a:r>
              <a:rPr lang="en-US" dirty="0"/>
              <a:t>)</a:t>
            </a:r>
          </a:p>
        </p:txBody>
      </p:sp>
    </p:spTree>
    <p:extLst>
      <p:ext uri="{BB962C8B-B14F-4D97-AF65-F5344CB8AC3E}">
        <p14:creationId xmlns:p14="http://schemas.microsoft.com/office/powerpoint/2010/main" val="26490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1916-18B5-4187-A72C-BBFF2AB9FE02}"/>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70F3C9EE-61A6-4D25-91F2-8D7B68E67085}"/>
              </a:ext>
            </a:extLst>
          </p:cNvPr>
          <p:cNvSpPr>
            <a:spLocks noGrp="1"/>
          </p:cNvSpPr>
          <p:nvPr>
            <p:ph idx="1"/>
          </p:nvPr>
        </p:nvSpPr>
        <p:spPr/>
        <p:txBody>
          <a:bodyPr/>
          <a:lstStyle/>
          <a:p>
            <a:pPr algn="l"/>
            <a:r>
              <a:rPr lang="en-US" b="1" i="0" dirty="0">
                <a:solidFill>
                  <a:srgbClr val="4A4A4A"/>
                </a:solidFill>
                <a:effectLst/>
                <a:latin typeface="Open Sans" panose="020B0606030504020204" pitchFamily="34" charset="0"/>
              </a:rPr>
              <a:t>What is Polymorphism?</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Polymorphism is taken from the Greek words Poly (many) and morphism (forms). It means that the same </a:t>
            </a:r>
            <a:r>
              <a:rPr lang="en-US" b="0" i="0" u="none" strike="noStrike" dirty="0">
                <a:solidFill>
                  <a:srgbClr val="007BFF"/>
                </a:solidFill>
                <a:effectLst/>
                <a:latin typeface="Open Sans" panose="020B0606030504020204" pitchFamily="34" charset="0"/>
                <a:hlinkClick r:id="rId2"/>
              </a:rPr>
              <a:t>function</a:t>
            </a:r>
            <a:r>
              <a:rPr lang="en-US" b="0" i="0" dirty="0">
                <a:solidFill>
                  <a:srgbClr val="4A4A4A"/>
                </a:solidFill>
                <a:effectLst/>
                <a:latin typeface="Open Sans" panose="020B0606030504020204" pitchFamily="34" charset="0"/>
              </a:rPr>
              <a:t> name can be used for different types. This makes programming more intuitive and easier.</a:t>
            </a:r>
          </a:p>
          <a:p>
            <a:pPr algn="just"/>
            <a:r>
              <a:rPr lang="en-US" b="0" i="0" dirty="0">
                <a:solidFill>
                  <a:srgbClr val="4A4A4A"/>
                </a:solidFill>
                <a:effectLst/>
                <a:latin typeface="Open Sans" panose="020B0606030504020204" pitchFamily="34" charset="0"/>
              </a:rPr>
              <a:t>In Python, we have different ways to define polymorphism. So let’s move ahead and see how polymorphism works in Python.</a:t>
            </a:r>
          </a:p>
          <a:p>
            <a:endParaRPr lang="en-US" dirty="0"/>
          </a:p>
        </p:txBody>
      </p:sp>
    </p:spTree>
    <p:extLst>
      <p:ext uri="{BB962C8B-B14F-4D97-AF65-F5344CB8AC3E}">
        <p14:creationId xmlns:p14="http://schemas.microsoft.com/office/powerpoint/2010/main" val="184402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957ED0-80D2-4E84-A1D9-B6D3F072E79A}"/>
              </a:ext>
            </a:extLst>
          </p:cNvPr>
          <p:cNvSpPr>
            <a:spLocks noGrp="1" noChangeArrowheads="1"/>
          </p:cNvSpPr>
          <p:nvPr>
            <p:ph type="title"/>
          </p:nvPr>
        </p:nvSpPr>
        <p:spPr bwMode="auto">
          <a:xfrm>
            <a:off x="838199" y="526359"/>
            <a:ext cx="9620893" cy="1231106"/>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euclid_circular_a"/>
              </a:rPr>
              <a:t>There are some functions in Python which are compatible to run with multiple data types.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ea typeface="euclid_circular_a"/>
              </a:rPr>
              <a:t>Such</a:t>
            </a:r>
            <a:r>
              <a:rPr kumimoji="0" lang="en-US" altLang="en-US" sz="2000" b="0" i="0" u="none" strike="noStrike" cap="none" normalizeH="0" baseline="0" dirty="0">
                <a:ln>
                  <a:noFill/>
                </a:ln>
                <a:solidFill>
                  <a:schemeClr val="tx1"/>
                </a:solidFill>
                <a:effectLst/>
                <a:latin typeface="Arial" panose="020B0604020202020204" pitchFamily="34" charset="0"/>
                <a:ea typeface="euclid_circular_a"/>
              </a:rPr>
              <a:t> as the </a:t>
            </a:r>
            <a:r>
              <a:rPr kumimoji="0" lang="en-US" altLang="en-US" sz="2000" b="1" i="0" u="none" strike="noStrike" cap="none" normalizeH="0" baseline="0" dirty="0" err="1">
                <a:ln>
                  <a:noFill/>
                </a:ln>
                <a:solidFill>
                  <a:schemeClr val="tx1"/>
                </a:solidFill>
                <a:effectLst/>
                <a:latin typeface="Arial Unicode MS"/>
                <a:ea typeface="droid sans mono"/>
              </a:rPr>
              <a:t>len</a:t>
            </a:r>
            <a:r>
              <a:rPr kumimoji="0" lang="en-US" altLang="en-US" sz="2000" b="1" i="0" u="none" strike="noStrike" cap="none" normalizeH="0" baseline="0" dirty="0">
                <a:ln>
                  <a:noFill/>
                </a:ln>
                <a:solidFill>
                  <a:schemeClr val="tx1"/>
                </a:solidFill>
                <a:effectLst/>
                <a:latin typeface="Arial Unicode MS"/>
                <a:ea typeface="droid sans mono"/>
              </a:rPr>
              <a:t>()</a:t>
            </a:r>
            <a:r>
              <a:rPr kumimoji="0" lang="en-US" altLang="en-US" sz="2000" b="1" i="0" u="none" strike="noStrike" cap="none" normalizeH="0" baseline="0" dirty="0">
                <a:ln>
                  <a:noFill/>
                </a:ln>
                <a:solidFill>
                  <a:schemeClr val="tx1"/>
                </a:solidFill>
                <a:effectLst/>
                <a:ea typeface="euclid_circular_a"/>
              </a:rPr>
              <a:t> </a:t>
            </a:r>
            <a:r>
              <a:rPr kumimoji="0" lang="en-US" altLang="en-US" sz="2000" b="0" i="0" u="none" strike="noStrike" cap="none" normalizeH="0" baseline="0" dirty="0">
                <a:ln>
                  <a:noFill/>
                </a:ln>
                <a:solidFill>
                  <a:schemeClr val="tx1"/>
                </a:solidFill>
                <a:effectLst/>
                <a:latin typeface="Arial" panose="020B0604020202020204" pitchFamily="34" charset="0"/>
                <a:ea typeface="euclid_circular_a"/>
              </a:rPr>
              <a:t>function. It can run with many data types in Python. Let's look at some example use cases of the function.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892EA6D1-BFE8-45CB-83F1-D7A55707FE47}"/>
              </a:ext>
            </a:extLst>
          </p:cNvPr>
          <p:cNvSpPr>
            <a:spLocks noGrp="1"/>
          </p:cNvSpPr>
          <p:nvPr>
            <p:ph idx="1"/>
          </p:nvPr>
        </p:nvSpPr>
        <p:spPr>
          <a:xfrm>
            <a:off x="658906" y="3268641"/>
            <a:ext cx="10515600" cy="2244351"/>
          </a:xfrm>
        </p:spPr>
        <p:txBody>
          <a:bodyPr>
            <a:normAutofit/>
          </a:bodyPr>
          <a:lstStyle/>
          <a:p>
            <a:r>
              <a:rPr lang="en-US" sz="3600" dirty="0"/>
              <a:t>print(</a:t>
            </a:r>
            <a:r>
              <a:rPr lang="en-US" sz="3600" dirty="0" err="1"/>
              <a:t>len</a:t>
            </a:r>
            <a:r>
              <a:rPr lang="en-US" sz="3600" dirty="0"/>
              <a:t>(“Polymorphism”))</a:t>
            </a:r>
          </a:p>
          <a:p>
            <a:r>
              <a:rPr lang="en-US" sz="3600" dirty="0"/>
              <a:t>print(</a:t>
            </a:r>
            <a:r>
              <a:rPr lang="en-US" sz="3600" dirty="0" err="1"/>
              <a:t>len</a:t>
            </a:r>
            <a:r>
              <a:rPr lang="en-US" sz="3600" dirty="0"/>
              <a:t>([“Python”, “Java”, “C++”]))</a:t>
            </a:r>
          </a:p>
          <a:p>
            <a:r>
              <a:rPr lang="en-US" sz="3600" dirty="0"/>
              <a:t>print(</a:t>
            </a:r>
            <a:r>
              <a:rPr lang="en-US" sz="3600" dirty="0" err="1"/>
              <a:t>len</a:t>
            </a:r>
            <a:r>
              <a:rPr lang="en-US" sz="3600" dirty="0"/>
              <a:t>({“Name”: “John”, “Address”: “Poland”}))</a:t>
            </a:r>
          </a:p>
        </p:txBody>
      </p:sp>
    </p:spTree>
    <p:extLst>
      <p:ext uri="{BB962C8B-B14F-4D97-AF65-F5344CB8AC3E}">
        <p14:creationId xmlns:p14="http://schemas.microsoft.com/office/powerpoint/2010/main" val="378046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EFE1409C-7548-44EE-BF21-FE02A0880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801" y="1603281"/>
            <a:ext cx="6750397" cy="3651438"/>
          </a:xfrm>
          <a:prstGeom prst="rect">
            <a:avLst/>
          </a:prstGeom>
        </p:spPr>
      </p:pic>
    </p:spTree>
    <p:extLst>
      <p:ext uri="{BB962C8B-B14F-4D97-AF65-F5344CB8AC3E}">
        <p14:creationId xmlns:p14="http://schemas.microsoft.com/office/powerpoint/2010/main" val="935515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B535-0BE0-4930-93A3-29448FE33F90}"/>
              </a:ext>
            </a:extLst>
          </p:cNvPr>
          <p:cNvSpPr>
            <a:spLocks noGrp="1"/>
          </p:cNvSpPr>
          <p:nvPr>
            <p:ph type="title"/>
          </p:nvPr>
        </p:nvSpPr>
        <p:spPr>
          <a:xfrm>
            <a:off x="766281" y="303834"/>
            <a:ext cx="10515600" cy="959887"/>
          </a:xfrm>
        </p:spPr>
        <p:txBody>
          <a:bodyPr>
            <a:normAutofit fontScale="90000"/>
          </a:bodyPr>
          <a:lstStyle/>
          <a:p>
            <a:r>
              <a:rPr lang="en-US" b="0" i="0" dirty="0">
                <a:effectLst/>
                <a:latin typeface="-apple-system"/>
              </a:rPr>
              <a:t>Polymorphism with Classes and Objects</a:t>
            </a:r>
            <a:br>
              <a:rPr lang="en-US" b="0" i="0" dirty="0">
                <a:effectLst/>
                <a:latin typeface="-apple-system"/>
              </a:rPr>
            </a:br>
            <a:endParaRPr lang="en-US" dirty="0"/>
          </a:p>
        </p:txBody>
      </p:sp>
      <p:sp>
        <p:nvSpPr>
          <p:cNvPr id="3" name="Content Placeholder 2">
            <a:extLst>
              <a:ext uri="{FF2B5EF4-FFF2-40B4-BE49-F238E27FC236}">
                <a16:creationId xmlns:a16="http://schemas.microsoft.com/office/drawing/2014/main" id="{9C628AF8-E00A-4B9C-883B-1907AC8A2C97}"/>
              </a:ext>
            </a:extLst>
          </p:cNvPr>
          <p:cNvSpPr>
            <a:spLocks noGrp="1"/>
          </p:cNvSpPr>
          <p:nvPr>
            <p:ph idx="1"/>
          </p:nvPr>
        </p:nvSpPr>
        <p:spPr>
          <a:xfrm>
            <a:off x="838200" y="1263721"/>
            <a:ext cx="10515600" cy="5445304"/>
          </a:xfrm>
        </p:spPr>
        <p:txBody>
          <a:bodyPr>
            <a:normAutofit/>
          </a:bodyPr>
          <a:lstStyle/>
          <a:p>
            <a:endParaRPr lang="en-US" dirty="0"/>
          </a:p>
          <a:p>
            <a:r>
              <a:rPr lang="en-US" sz="3000" dirty="0"/>
              <a:t>Python can use different types of classes, in the same way, using Polymorphism. To serve this purpose, one can create a loop that iterates through a tuple of objects. Post which, one can call the methods without having a look at the type of class to which the object belong to.</a:t>
            </a:r>
            <a:endParaRPr lang="en-US" dirty="0"/>
          </a:p>
          <a:p>
            <a:r>
              <a:rPr lang="en-US" dirty="0"/>
              <a:t>Example: </a:t>
            </a:r>
          </a:p>
          <a:p>
            <a:r>
              <a:rPr lang="en-US" dirty="0"/>
              <a:t>Animal.py</a:t>
            </a:r>
          </a:p>
          <a:p>
            <a:r>
              <a:rPr lang="en-US" dirty="0"/>
              <a:t>Country.py</a:t>
            </a:r>
          </a:p>
          <a:p>
            <a:r>
              <a:rPr lang="en-US" dirty="0"/>
              <a:t>Vegie_fruit.py</a:t>
            </a:r>
          </a:p>
          <a:p>
            <a:r>
              <a:rPr lang="en-US" dirty="0"/>
              <a:t>Cat_dog.py</a:t>
            </a:r>
          </a:p>
          <a:p>
            <a:endParaRPr lang="en-US" dirty="0"/>
          </a:p>
          <a:p>
            <a:endParaRPr lang="en-US" dirty="0"/>
          </a:p>
        </p:txBody>
      </p:sp>
    </p:spTree>
    <p:extLst>
      <p:ext uri="{BB962C8B-B14F-4D97-AF65-F5344CB8AC3E}">
        <p14:creationId xmlns:p14="http://schemas.microsoft.com/office/powerpoint/2010/main" val="190273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5FD0-3188-46DC-8FA6-A385ED1AEB26}"/>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E887AA87-E6C8-44BE-B36B-51BC9FE5CBEE}"/>
              </a:ext>
            </a:extLst>
          </p:cNvPr>
          <p:cNvSpPr>
            <a:spLocks noGrp="1"/>
          </p:cNvSpPr>
          <p:nvPr>
            <p:ph idx="1"/>
          </p:nvPr>
        </p:nvSpPr>
        <p:spPr/>
        <p:txBody>
          <a:bodyPr/>
          <a:lstStyle/>
          <a:p>
            <a:pPr lvl="1"/>
            <a:endParaRPr lang="en-US" b="1" dirty="0"/>
          </a:p>
          <a:p>
            <a:pPr lvl="1"/>
            <a:r>
              <a:rPr lang="en-US" b="1" dirty="0"/>
              <a:t>Why?</a:t>
            </a:r>
          </a:p>
          <a:p>
            <a:pPr lvl="2"/>
            <a:r>
              <a:rPr lang="en-US" dirty="0"/>
              <a:t>Safe / Secure / Private</a:t>
            </a:r>
          </a:p>
          <a:p>
            <a:pPr lvl="2"/>
            <a:r>
              <a:rPr lang="en-US" dirty="0"/>
              <a:t>More efficient</a:t>
            </a:r>
          </a:p>
          <a:p>
            <a:pPr lvl="2"/>
            <a:r>
              <a:rPr lang="en-US" dirty="0"/>
              <a:t>Cleaner</a:t>
            </a:r>
          </a:p>
          <a:p>
            <a:pPr lvl="2"/>
            <a:r>
              <a:rPr lang="en-US" dirty="0"/>
              <a:t>Eliminates redundancies</a:t>
            </a:r>
          </a:p>
          <a:p>
            <a:pPr lvl="2"/>
            <a:r>
              <a:rPr lang="en-US" dirty="0"/>
              <a:t>Data Hiding</a:t>
            </a:r>
          </a:p>
          <a:p>
            <a:pPr lvl="2"/>
            <a:r>
              <a:rPr lang="en-US" dirty="0"/>
              <a:t>Why Make 100 of something when we can create 1 object and re-use it?</a:t>
            </a:r>
          </a:p>
          <a:p>
            <a:endParaRPr lang="en-US" dirty="0"/>
          </a:p>
        </p:txBody>
      </p:sp>
    </p:spTree>
    <p:extLst>
      <p:ext uri="{BB962C8B-B14F-4D97-AF65-F5344CB8AC3E}">
        <p14:creationId xmlns:p14="http://schemas.microsoft.com/office/powerpoint/2010/main" val="1943573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A160-3220-4997-AD6C-6F4052BA411C}"/>
              </a:ext>
            </a:extLst>
          </p:cNvPr>
          <p:cNvSpPr>
            <a:spLocks noGrp="1"/>
          </p:cNvSpPr>
          <p:nvPr>
            <p:ph type="title"/>
          </p:nvPr>
        </p:nvSpPr>
        <p:spPr/>
        <p:txBody>
          <a:bodyPr>
            <a:normAutofit fontScale="90000"/>
          </a:bodyPr>
          <a:lstStyle/>
          <a:p>
            <a:r>
              <a:rPr lang="en-US" b="0" i="0" dirty="0">
                <a:effectLst/>
                <a:latin typeface="-apple-system"/>
              </a:rPr>
              <a:t>Implementing Polymorphism in Python with Inheritance</a:t>
            </a:r>
            <a:br>
              <a:rPr lang="en-US" b="0" i="0" dirty="0">
                <a:effectLst/>
                <a:latin typeface="-apple-system"/>
              </a:rPr>
            </a:br>
            <a:endParaRPr lang="en-US" dirty="0"/>
          </a:p>
        </p:txBody>
      </p:sp>
      <p:sp>
        <p:nvSpPr>
          <p:cNvPr id="3" name="Content Placeholder 2">
            <a:extLst>
              <a:ext uri="{FF2B5EF4-FFF2-40B4-BE49-F238E27FC236}">
                <a16:creationId xmlns:a16="http://schemas.microsoft.com/office/drawing/2014/main" id="{C1A486D0-99F6-4A30-B14B-CD5569D5882D}"/>
              </a:ext>
            </a:extLst>
          </p:cNvPr>
          <p:cNvSpPr>
            <a:spLocks noGrp="1"/>
          </p:cNvSpPr>
          <p:nvPr>
            <p:ph idx="1"/>
          </p:nvPr>
        </p:nvSpPr>
        <p:spPr/>
        <p:txBody>
          <a:bodyPr>
            <a:normAutofit/>
          </a:bodyPr>
          <a:lstStyle/>
          <a:p>
            <a:r>
              <a:rPr lang="en-US" b="0" i="0" dirty="0">
                <a:solidFill>
                  <a:srgbClr val="0A0C10"/>
                </a:solidFill>
                <a:effectLst/>
                <a:latin typeface="-apple-system"/>
              </a:rPr>
              <a:t>We will be defining functions in the derived class that has the same name as the functions in the base class. Here, we re-implement the functions in the derived class. The phenomenon of re-implementing a function in the derived class is known as </a:t>
            </a:r>
            <a:r>
              <a:rPr lang="en-US" b="1" i="0" dirty="0">
                <a:solidFill>
                  <a:srgbClr val="0A0C10"/>
                </a:solidFill>
                <a:effectLst/>
                <a:latin typeface="-apple-system"/>
              </a:rPr>
              <a:t>Method Overriding</a:t>
            </a:r>
            <a:r>
              <a:rPr lang="en-US" b="0" i="0" dirty="0">
                <a:solidFill>
                  <a:srgbClr val="0A0C10"/>
                </a:solidFill>
                <a:effectLst/>
                <a:latin typeface="-apple-system"/>
              </a:rPr>
              <a:t>.</a:t>
            </a:r>
            <a:endParaRPr lang="en-US" dirty="0"/>
          </a:p>
          <a:p>
            <a:pPr marL="0" indent="0">
              <a:buNone/>
            </a:pPr>
            <a:endParaRPr lang="en-US" dirty="0"/>
          </a:p>
          <a:p>
            <a:r>
              <a:rPr lang="en-US" dirty="0"/>
              <a:t>Example:</a:t>
            </a:r>
          </a:p>
          <a:p>
            <a:r>
              <a:rPr lang="en-US" dirty="0"/>
              <a:t> Animal2.py</a:t>
            </a:r>
          </a:p>
          <a:p>
            <a:r>
              <a:rPr lang="en-US" dirty="0"/>
              <a:t>Bird.py</a:t>
            </a:r>
          </a:p>
          <a:p>
            <a:r>
              <a:rPr lang="en-US" dirty="0"/>
              <a:t>Shape.py</a:t>
            </a:r>
          </a:p>
        </p:txBody>
      </p:sp>
    </p:spTree>
    <p:extLst>
      <p:ext uri="{BB962C8B-B14F-4D97-AF65-F5344CB8AC3E}">
        <p14:creationId xmlns:p14="http://schemas.microsoft.com/office/powerpoint/2010/main" val="2908383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16487CB-8F1D-4B9A-BA40-C4A97A8AB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315" y="1234962"/>
            <a:ext cx="5245370" cy="4388076"/>
          </a:xfrm>
          <a:prstGeom prst="rect">
            <a:avLst/>
          </a:prstGeom>
        </p:spPr>
      </p:pic>
    </p:spTree>
    <p:extLst>
      <p:ext uri="{BB962C8B-B14F-4D97-AF65-F5344CB8AC3E}">
        <p14:creationId xmlns:p14="http://schemas.microsoft.com/office/powerpoint/2010/main" val="3149733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555F-7E09-4502-9105-0A1F0F0B9FEE}"/>
              </a:ext>
            </a:extLst>
          </p:cNvPr>
          <p:cNvSpPr>
            <a:spLocks noGrp="1"/>
          </p:cNvSpPr>
          <p:nvPr>
            <p:ph type="title"/>
          </p:nvPr>
        </p:nvSpPr>
        <p:spPr/>
        <p:txBody>
          <a:bodyPr/>
          <a:lstStyle/>
          <a:p>
            <a:r>
              <a:rPr lang="en-US" dirty="0"/>
              <a:t>Exception/ try  except</a:t>
            </a:r>
          </a:p>
        </p:txBody>
      </p:sp>
      <p:sp>
        <p:nvSpPr>
          <p:cNvPr id="3" name="Content Placeholder 2">
            <a:extLst>
              <a:ext uri="{FF2B5EF4-FFF2-40B4-BE49-F238E27FC236}">
                <a16:creationId xmlns:a16="http://schemas.microsoft.com/office/drawing/2014/main" id="{D7F0FCE1-51D3-48CE-98FD-8325BF4D4056}"/>
              </a:ext>
            </a:extLst>
          </p:cNvPr>
          <p:cNvSpPr>
            <a:spLocks noGrp="1"/>
          </p:cNvSpPr>
          <p:nvPr>
            <p:ph idx="1"/>
          </p:nvPr>
        </p:nvSpPr>
        <p:spPr/>
        <p:txBody>
          <a:bodyPr>
            <a:normAutofit lnSpcReduction="10000"/>
          </a:bodyPr>
          <a:lstStyle/>
          <a:p>
            <a:pPr marL="457200" lvl="1" indent="0">
              <a:buNone/>
            </a:pPr>
            <a:r>
              <a:rPr lang="en-US" b="1" dirty="0"/>
              <a:t>What?</a:t>
            </a:r>
          </a:p>
          <a:p>
            <a:pPr lvl="1">
              <a:buFont typeface="Wingdings" panose="05000000000000000000" pitchFamily="2" charset="2"/>
              <a:buChar char="q"/>
            </a:pPr>
            <a:r>
              <a:rPr lang="en-US" dirty="0"/>
              <a:t>Remember, the 3 types of errors from our first class? </a:t>
            </a:r>
            <a:br>
              <a:rPr lang="en-US" dirty="0"/>
            </a:br>
            <a:endParaRPr lang="en-US" dirty="0"/>
          </a:p>
          <a:p>
            <a:pPr lvl="1">
              <a:buFont typeface="Wingdings" panose="05000000000000000000" pitchFamily="2" charset="2"/>
              <a:buChar char="q"/>
            </a:pPr>
            <a:r>
              <a:rPr lang="en-US" dirty="0"/>
              <a:t>We’ve seen many of them by now. </a:t>
            </a:r>
          </a:p>
          <a:p>
            <a:pPr lvl="2">
              <a:buFont typeface="Wingdings" panose="05000000000000000000" pitchFamily="2" charset="2"/>
              <a:buChar char="q"/>
            </a:pPr>
            <a:r>
              <a:rPr lang="en-US" dirty="0"/>
              <a:t>(Syntax, </a:t>
            </a:r>
            <a:r>
              <a:rPr lang="en-US" b="1" dirty="0"/>
              <a:t>Runtime, </a:t>
            </a:r>
            <a:r>
              <a:rPr lang="en-US" dirty="0"/>
              <a:t>Logical)</a:t>
            </a:r>
            <a:br>
              <a:rPr lang="en-US" dirty="0"/>
            </a:br>
            <a:endParaRPr lang="en-US" dirty="0"/>
          </a:p>
          <a:p>
            <a:pPr lvl="1">
              <a:buFont typeface="Wingdings" panose="05000000000000000000" pitchFamily="2" charset="2"/>
              <a:buChar char="q"/>
            </a:pPr>
            <a:r>
              <a:rPr lang="en-US" dirty="0"/>
              <a:t>Exceptions are runtime errors. </a:t>
            </a:r>
          </a:p>
          <a:p>
            <a:pPr marL="457200" lvl="1" indent="0">
              <a:buNone/>
            </a:pPr>
            <a:endParaRPr lang="en-US" dirty="0"/>
          </a:p>
          <a:p>
            <a:pPr marL="457200" lvl="1" indent="0">
              <a:buNone/>
            </a:pPr>
            <a:endParaRPr lang="en-US" dirty="0"/>
          </a:p>
          <a:p>
            <a:pPr marL="457200" lvl="1" indent="0">
              <a:buNone/>
            </a:pPr>
            <a:r>
              <a:rPr lang="en-US" b="1" dirty="0"/>
              <a:t>Why?</a:t>
            </a:r>
          </a:p>
          <a:p>
            <a:pPr lvl="1">
              <a:buFont typeface="Wingdings" panose="05000000000000000000" pitchFamily="2" charset="2"/>
              <a:buChar char="q"/>
            </a:pPr>
            <a:r>
              <a:rPr lang="en-US" dirty="0"/>
              <a:t>Exception handling enables a program to deal with runtime errors </a:t>
            </a:r>
            <a:r>
              <a:rPr lang="en-US" b="1" u="sng" dirty="0"/>
              <a:t>and continue its normal execution.</a:t>
            </a:r>
          </a:p>
          <a:p>
            <a:endParaRPr lang="en-US" dirty="0"/>
          </a:p>
        </p:txBody>
      </p:sp>
    </p:spTree>
    <p:extLst>
      <p:ext uri="{BB962C8B-B14F-4D97-AF65-F5344CB8AC3E}">
        <p14:creationId xmlns:p14="http://schemas.microsoft.com/office/powerpoint/2010/main" val="39435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48B02EE6-2339-4656-B171-4878E0480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228" y="865844"/>
            <a:ext cx="4949543" cy="5126312"/>
          </a:xfrm>
          <a:prstGeom prst="rect">
            <a:avLst/>
          </a:prstGeom>
        </p:spPr>
      </p:pic>
    </p:spTree>
    <p:extLst>
      <p:ext uri="{BB962C8B-B14F-4D97-AF65-F5344CB8AC3E}">
        <p14:creationId xmlns:p14="http://schemas.microsoft.com/office/powerpoint/2010/main" val="3298692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diagram, application&#10;&#10;Description automatically generated">
            <a:extLst>
              <a:ext uri="{FF2B5EF4-FFF2-40B4-BE49-F238E27FC236}">
                <a16:creationId xmlns:a16="http://schemas.microsoft.com/office/drawing/2014/main" id="{CBCA5AA0-DAD0-4990-A27F-7BCB6E40C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48" y="1689010"/>
            <a:ext cx="6864703" cy="3479979"/>
          </a:xfrm>
          <a:prstGeom prst="rect">
            <a:avLst/>
          </a:prstGeom>
        </p:spPr>
      </p:pic>
    </p:spTree>
    <p:extLst>
      <p:ext uri="{BB962C8B-B14F-4D97-AF65-F5344CB8AC3E}">
        <p14:creationId xmlns:p14="http://schemas.microsoft.com/office/powerpoint/2010/main" val="4185572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DEE3-F431-4270-8F7A-92895032C9D4}"/>
              </a:ext>
            </a:extLst>
          </p:cNvPr>
          <p:cNvSpPr>
            <a:spLocks noGrp="1"/>
          </p:cNvSpPr>
          <p:nvPr>
            <p:ph type="ctrTitle"/>
          </p:nvPr>
        </p:nvSpPr>
        <p:spPr/>
        <p:txBody>
          <a:bodyPr/>
          <a:lstStyle/>
          <a:p>
            <a:r>
              <a:rPr lang="en-US" dirty="0"/>
              <a:t>Examples: try_exception1-7</a:t>
            </a:r>
          </a:p>
        </p:txBody>
      </p:sp>
      <p:sp>
        <p:nvSpPr>
          <p:cNvPr id="3" name="Subtitle 2">
            <a:extLst>
              <a:ext uri="{FF2B5EF4-FFF2-40B4-BE49-F238E27FC236}">
                <a16:creationId xmlns:a16="http://schemas.microsoft.com/office/drawing/2014/main" id="{6187FCA8-F022-4DD8-B340-99DA47A167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197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A157-2558-4A5F-85B5-591EE5726335}"/>
              </a:ext>
            </a:extLst>
          </p:cNvPr>
          <p:cNvSpPr>
            <a:spLocks noGrp="1"/>
          </p:cNvSpPr>
          <p:nvPr>
            <p:ph type="title"/>
          </p:nvPr>
        </p:nvSpPr>
        <p:spPr/>
        <p:txBody>
          <a:bodyPr/>
          <a:lstStyle/>
          <a:p>
            <a:r>
              <a:rPr lang="en-US" b="1" i="0" dirty="0">
                <a:solidFill>
                  <a:srgbClr val="000000"/>
                </a:solidFill>
                <a:effectLst/>
                <a:latin typeface="Verdana" panose="020B0604030504040204" pitchFamily="34" charset="0"/>
              </a:rPr>
              <a:t>scope</a:t>
            </a:r>
            <a:endParaRPr lang="en-US" dirty="0"/>
          </a:p>
        </p:txBody>
      </p:sp>
      <p:sp>
        <p:nvSpPr>
          <p:cNvPr id="3" name="Content Placeholder 2">
            <a:extLst>
              <a:ext uri="{FF2B5EF4-FFF2-40B4-BE49-F238E27FC236}">
                <a16:creationId xmlns:a16="http://schemas.microsoft.com/office/drawing/2014/main" id="{BC899076-12D5-4F6C-AB3A-5788D6AD01D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 variable is only available from inside the region it is created. This is called </a:t>
            </a:r>
            <a:r>
              <a:rPr lang="en-US" b="1" i="0" dirty="0">
                <a:solidFill>
                  <a:srgbClr val="000000"/>
                </a:solidFill>
                <a:effectLst/>
                <a:latin typeface="Verdana" panose="020B0604030504040204" pitchFamily="34" charset="0"/>
              </a:rPr>
              <a:t>scope</a:t>
            </a:r>
            <a:r>
              <a:rPr lang="en-US" b="0" i="0" dirty="0">
                <a:solidFill>
                  <a:srgbClr val="000000"/>
                </a:solidFill>
                <a:effectLst/>
                <a:latin typeface="Verdana" panose="020B0604030504040204" pitchFamily="34" charset="0"/>
              </a:rPr>
              <a:t>.</a:t>
            </a:r>
          </a:p>
          <a:p>
            <a:r>
              <a:rPr lang="en-US" b="0" i="0" dirty="0">
                <a:solidFill>
                  <a:srgbClr val="3D4251"/>
                </a:solidFill>
                <a:effectLst/>
                <a:latin typeface="Lora" panose="020B0604020202020204" pitchFamily="2" charset="0"/>
              </a:rPr>
              <a:t>Not all variables can be accessed from anywhere in a program. The part of a program where a variable is accessible is called its scope. There are four major types of variable scope and is the basis for the </a:t>
            </a:r>
            <a:r>
              <a:rPr lang="en-US" b="1" i="0" dirty="0">
                <a:solidFill>
                  <a:srgbClr val="3D4251"/>
                </a:solidFill>
                <a:effectLst/>
                <a:latin typeface="Lora" panose="020B0604020202020204" pitchFamily="2" charset="0"/>
              </a:rPr>
              <a:t>LEGB rule</a:t>
            </a:r>
            <a:r>
              <a:rPr lang="en-US" b="0" i="0" dirty="0">
                <a:solidFill>
                  <a:srgbClr val="3D4251"/>
                </a:solidFill>
                <a:effectLst/>
                <a:latin typeface="Lora" panose="020B0604020202020204" pitchFamily="2" charset="0"/>
              </a:rPr>
              <a:t>. LEGB stands for </a:t>
            </a:r>
            <a:r>
              <a:rPr lang="en-US" b="1" i="0" dirty="0">
                <a:solidFill>
                  <a:srgbClr val="3D4251"/>
                </a:solidFill>
                <a:effectLst/>
                <a:latin typeface="Lora" panose="020B0604020202020204" pitchFamily="2" charset="0"/>
              </a:rPr>
              <a:t>Local -&gt; Enclosing -&gt; Global -&gt; Built-in</a:t>
            </a:r>
            <a:r>
              <a:rPr lang="en-US" b="0" i="0" dirty="0">
                <a:solidFill>
                  <a:srgbClr val="3D4251"/>
                </a:solidFill>
                <a:effectLst/>
                <a:latin typeface="Lora" panose="020B0604020202020204" pitchFamily="2" charset="0"/>
              </a:rPr>
              <a:t>.</a:t>
            </a:r>
            <a:endParaRPr lang="en-US" dirty="0"/>
          </a:p>
        </p:txBody>
      </p:sp>
    </p:spTree>
    <p:extLst>
      <p:ext uri="{BB962C8B-B14F-4D97-AF65-F5344CB8AC3E}">
        <p14:creationId xmlns:p14="http://schemas.microsoft.com/office/powerpoint/2010/main" val="2942471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5EA17-5B1C-4DFA-A097-A29F5DF247B2}"/>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Scope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F5FA9F7F-E966-45A2-8C95-E7B4CB4E0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104" y="2426818"/>
            <a:ext cx="406884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diagram, table&#10;&#10;Description automatically generated with medium confidence">
            <a:extLst>
              <a:ext uri="{FF2B5EF4-FFF2-40B4-BE49-F238E27FC236}">
                <a16:creationId xmlns:a16="http://schemas.microsoft.com/office/drawing/2014/main" id="{1331FD92-CB64-4237-893F-4DD411B8C1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5073" y="3000279"/>
            <a:ext cx="5455917" cy="2850715"/>
          </a:xfrm>
          <a:prstGeom prst="rect">
            <a:avLst/>
          </a:prstGeom>
        </p:spPr>
      </p:pic>
    </p:spTree>
    <p:extLst>
      <p:ext uri="{BB962C8B-B14F-4D97-AF65-F5344CB8AC3E}">
        <p14:creationId xmlns:p14="http://schemas.microsoft.com/office/powerpoint/2010/main" val="580086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10AA-AC8E-4D01-9B80-0652D15D1C07}"/>
              </a:ext>
            </a:extLst>
          </p:cNvPr>
          <p:cNvSpPr>
            <a:spLocks noGrp="1"/>
          </p:cNvSpPr>
          <p:nvPr>
            <p:ph type="title"/>
          </p:nvPr>
        </p:nvSpPr>
        <p:spPr/>
        <p:txBody>
          <a:bodyPr/>
          <a:lstStyle/>
          <a:p>
            <a:r>
              <a:rPr lang="en-US" dirty="0"/>
              <a:t>Local Scope</a:t>
            </a:r>
          </a:p>
        </p:txBody>
      </p:sp>
      <p:sp>
        <p:nvSpPr>
          <p:cNvPr id="3" name="Content Placeholder 2">
            <a:extLst>
              <a:ext uri="{FF2B5EF4-FFF2-40B4-BE49-F238E27FC236}">
                <a16:creationId xmlns:a16="http://schemas.microsoft.com/office/drawing/2014/main" id="{77AA5AE0-0418-43C4-A868-CADEFBC49C30}"/>
              </a:ext>
            </a:extLst>
          </p:cNvPr>
          <p:cNvSpPr>
            <a:spLocks noGrp="1"/>
          </p:cNvSpPr>
          <p:nvPr>
            <p:ph idx="1"/>
          </p:nvPr>
        </p:nvSpPr>
        <p:spPr/>
        <p:txBody>
          <a:bodyPr/>
          <a:lstStyle/>
          <a:p>
            <a:r>
              <a:rPr lang="en-US" b="0" i="0" dirty="0">
                <a:solidFill>
                  <a:srgbClr val="3D4251"/>
                </a:solidFill>
                <a:effectLst/>
                <a:latin typeface="Lora" pitchFamily="2" charset="0"/>
              </a:rPr>
              <a:t>Whenever you define a variable within a function, its scope lies ONLY within the function. It is accessible from the point at which it is defined until the end of the function and exists for as long as the function is executing .</a:t>
            </a:r>
            <a:r>
              <a:rPr lang="en-US" b="0" i="0" dirty="0">
                <a:solidFill>
                  <a:srgbClr val="FF0000"/>
                </a:solidFill>
                <a:effectLst/>
                <a:latin typeface="Lora" pitchFamily="2" charset="0"/>
              </a:rPr>
              <a:t>Which means its value cannot be changed or even accessed from outside the function.</a:t>
            </a:r>
          </a:p>
          <a:p>
            <a:r>
              <a:rPr lang="en-US" dirty="0">
                <a:latin typeface="Lora" pitchFamily="2" charset="0"/>
              </a:rPr>
              <a:t>Example: </a:t>
            </a:r>
            <a:endParaRPr lang="en-US" dirty="0"/>
          </a:p>
        </p:txBody>
      </p:sp>
    </p:spTree>
    <p:extLst>
      <p:ext uri="{BB962C8B-B14F-4D97-AF65-F5344CB8AC3E}">
        <p14:creationId xmlns:p14="http://schemas.microsoft.com/office/powerpoint/2010/main" val="289895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6E01-6178-4262-B85D-D71D86CE870B}"/>
              </a:ext>
            </a:extLst>
          </p:cNvPr>
          <p:cNvSpPr>
            <a:spLocks noGrp="1"/>
          </p:cNvSpPr>
          <p:nvPr>
            <p:ph type="title"/>
          </p:nvPr>
        </p:nvSpPr>
        <p:spPr/>
        <p:txBody>
          <a:bodyPr/>
          <a:lstStyle/>
          <a:p>
            <a:r>
              <a:rPr lang="en-US" b="1" i="0" dirty="0">
                <a:solidFill>
                  <a:srgbClr val="3D4251"/>
                </a:solidFill>
                <a:effectLst/>
                <a:latin typeface="Lato" panose="020F0502020204030203" pitchFamily="34" charset="0"/>
              </a:rPr>
              <a:t>Global Scope</a:t>
            </a:r>
            <a:br>
              <a:rPr lang="en-US" b="1" i="0" dirty="0">
                <a:solidFill>
                  <a:srgbClr val="3D4251"/>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B2777CF2-98CA-4290-9C99-436F7AE3CFE0}"/>
              </a:ext>
            </a:extLst>
          </p:cNvPr>
          <p:cNvSpPr>
            <a:spLocks noGrp="1"/>
          </p:cNvSpPr>
          <p:nvPr>
            <p:ph idx="1"/>
          </p:nvPr>
        </p:nvSpPr>
        <p:spPr/>
        <p:txBody>
          <a:bodyPr/>
          <a:lstStyle/>
          <a:p>
            <a:pPr algn="l"/>
            <a:r>
              <a:rPr lang="en-US" b="0" i="0" dirty="0">
                <a:solidFill>
                  <a:srgbClr val="3D4251"/>
                </a:solidFill>
                <a:effectLst/>
                <a:latin typeface="Lora" pitchFamily="2" charset="0"/>
              </a:rPr>
              <a:t>This is perhaps the easiest scope to understand. Whenever a variable is defined outside any function, it becomes a global variable, and its scope is anywhere within the program. Which means it can be used by any function.</a:t>
            </a:r>
          </a:p>
          <a:p>
            <a:endParaRPr lang="en-US" dirty="0"/>
          </a:p>
        </p:txBody>
      </p:sp>
    </p:spTree>
    <p:extLst>
      <p:ext uri="{BB962C8B-B14F-4D97-AF65-F5344CB8AC3E}">
        <p14:creationId xmlns:p14="http://schemas.microsoft.com/office/powerpoint/2010/main" val="305474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2E359-74F4-4BF3-A9B6-9A703B4CB51A}"/>
              </a:ext>
            </a:extLst>
          </p:cNvPr>
          <p:cNvSpPr>
            <a:spLocks noGrp="1"/>
          </p:cNvSpPr>
          <p:nvPr>
            <p:ph type="title"/>
          </p:nvPr>
        </p:nvSpPr>
        <p:spPr>
          <a:xfrm>
            <a:off x="6513788" y="365125"/>
            <a:ext cx="4840010" cy="1807305"/>
          </a:xfrm>
        </p:spPr>
        <p:txBody>
          <a:bodyPr vert="horz" lIns="91440" tIns="45720" rIns="91440" bIns="45720" rtlCol="0">
            <a:normAutofit/>
          </a:bodyPr>
          <a:lstStyle/>
          <a:p>
            <a:r>
              <a:rPr lang="en-US" kern="1200">
                <a:latin typeface="+mj-lt"/>
                <a:ea typeface="+mj-ea"/>
                <a:cs typeface="+mj-cs"/>
              </a:rPr>
              <a:t>Example: </a:t>
            </a:r>
          </a:p>
        </p:txBody>
      </p:sp>
      <p:pic>
        <p:nvPicPr>
          <p:cNvPr id="4" name="Picture 3" descr="A cat walking on grass&#10;&#10;Description automatically generated with low confidence">
            <a:extLst>
              <a:ext uri="{FF2B5EF4-FFF2-40B4-BE49-F238E27FC236}">
                <a16:creationId xmlns:a16="http://schemas.microsoft.com/office/drawing/2014/main" id="{1AEDC592-8652-4022-A808-5EFE92C07F61}"/>
              </a:ext>
            </a:extLst>
          </p:cNvPr>
          <p:cNvPicPr>
            <a:picLocks noChangeAspect="1"/>
          </p:cNvPicPr>
          <p:nvPr/>
        </p:nvPicPr>
        <p:blipFill rotWithShape="1">
          <a:blip r:embed="rId2">
            <a:extLst>
              <a:ext uri="{28A0092B-C50C-407E-A947-70E740481C1C}">
                <a14:useLocalDpi xmlns:a14="http://schemas.microsoft.com/office/drawing/2010/main" val="0"/>
              </a:ext>
            </a:extLst>
          </a:blip>
          <a:srcRect l="1504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9" name="Content Placeholder 18">
            <a:extLst>
              <a:ext uri="{FF2B5EF4-FFF2-40B4-BE49-F238E27FC236}">
                <a16:creationId xmlns:a16="http://schemas.microsoft.com/office/drawing/2014/main" id="{3DDEFC98-E9BF-4AF3-837D-B5686CD50C6F}"/>
              </a:ext>
            </a:extLst>
          </p:cNvPr>
          <p:cNvSpPr>
            <a:spLocks noGrp="1"/>
          </p:cNvSpPr>
          <p:nvPr>
            <p:ph idx="1"/>
          </p:nvPr>
        </p:nvSpPr>
        <p:spPr>
          <a:xfrm>
            <a:off x="6513788" y="2333297"/>
            <a:ext cx="4840010" cy="3843666"/>
          </a:xfrm>
        </p:spPr>
        <p:txBody>
          <a:bodyPr>
            <a:normAutofit/>
          </a:bodyPr>
          <a:lstStyle/>
          <a:p>
            <a:pPr marL="0" indent="0">
              <a:buNone/>
            </a:pPr>
            <a:r>
              <a:rPr lang="en-US" sz="2000" b="1" i="1" dirty="0"/>
              <a:t>Let’s say we want to create this cat in python, well we will need some variables such as:</a:t>
            </a:r>
            <a:endParaRPr lang="en-US" sz="2000" b="1" i="1"/>
          </a:p>
          <a:p>
            <a:pPr marL="0" indent="0">
              <a:buNone/>
            </a:pPr>
            <a:endParaRPr lang="en-US" sz="2000" b="1" i="1"/>
          </a:p>
          <a:p>
            <a:pPr marL="0" indent="0">
              <a:buNone/>
            </a:pPr>
            <a:r>
              <a:rPr lang="en-US" sz="2000" i="1" dirty="0"/>
              <a:t>String </a:t>
            </a:r>
            <a:r>
              <a:rPr lang="en-US" sz="2000" i="1"/>
              <a:t>catName</a:t>
            </a:r>
            <a:r>
              <a:rPr lang="en-US" sz="2000" i="1" dirty="0"/>
              <a:t> = “M</a:t>
            </a:r>
            <a:r>
              <a:rPr lang="en-US" altLang="zh-CN" sz="2000" i="1" dirty="0"/>
              <a:t>ittens</a:t>
            </a:r>
            <a:r>
              <a:rPr lang="en-US" sz="2000" i="1" dirty="0"/>
              <a:t>”;</a:t>
            </a:r>
            <a:endParaRPr lang="en-US" sz="2000" i="1"/>
          </a:p>
          <a:p>
            <a:pPr marL="0" indent="0">
              <a:buNone/>
            </a:pPr>
            <a:r>
              <a:rPr lang="en-US" sz="2000" i="1" dirty="0"/>
              <a:t>String </a:t>
            </a:r>
            <a:r>
              <a:rPr lang="en-US" sz="2000" i="1"/>
              <a:t>catBreed</a:t>
            </a:r>
            <a:r>
              <a:rPr lang="en-US" sz="2000" i="1" dirty="0"/>
              <a:t> = “Bengal”;</a:t>
            </a:r>
            <a:endParaRPr lang="en-US" sz="2000" i="1"/>
          </a:p>
          <a:p>
            <a:pPr marL="0" indent="0">
              <a:buNone/>
            </a:pPr>
            <a:r>
              <a:rPr lang="en-US" sz="2000" i="1" dirty="0"/>
              <a:t>String </a:t>
            </a:r>
            <a:r>
              <a:rPr lang="en-US" sz="2000" i="1"/>
              <a:t>catColor</a:t>
            </a:r>
            <a:r>
              <a:rPr lang="en-US" sz="2000" i="1" dirty="0"/>
              <a:t> = “</a:t>
            </a:r>
            <a:r>
              <a:rPr lang="en-US" sz="2000" i="1"/>
              <a:t>Oranage</a:t>
            </a:r>
            <a:r>
              <a:rPr lang="en-US" sz="2000" i="1" dirty="0"/>
              <a:t>”</a:t>
            </a:r>
            <a:endParaRPr lang="en-US" sz="2000" i="1"/>
          </a:p>
          <a:p>
            <a:pPr marL="0" indent="0">
              <a:buNone/>
            </a:pPr>
            <a:r>
              <a:rPr lang="en-US" sz="2000" i="1" dirty="0"/>
              <a:t>int </a:t>
            </a:r>
            <a:r>
              <a:rPr lang="en-US" sz="2000" i="1"/>
              <a:t>catAge</a:t>
            </a:r>
            <a:r>
              <a:rPr lang="en-US" sz="2000" i="1" dirty="0"/>
              <a:t> = 2;</a:t>
            </a:r>
            <a:endParaRPr lang="en-US" sz="2000" i="1"/>
          </a:p>
          <a:p>
            <a:pPr marL="0" indent="0">
              <a:buNone/>
            </a:pPr>
            <a:r>
              <a:rPr lang="en-US" sz="2000" i="1"/>
              <a:t>boolean</a:t>
            </a:r>
            <a:r>
              <a:rPr lang="en-US" sz="2000" i="1" dirty="0"/>
              <a:t> </a:t>
            </a:r>
            <a:r>
              <a:rPr lang="en-US" sz="2000" i="1"/>
              <a:t>isTrained</a:t>
            </a:r>
            <a:r>
              <a:rPr lang="en-US" sz="2000" i="1" dirty="0"/>
              <a:t> = false;</a:t>
            </a:r>
            <a:endParaRPr lang="en-US" sz="2000" i="1"/>
          </a:p>
          <a:p>
            <a:endParaRPr lang="en-US" sz="2000"/>
          </a:p>
        </p:txBody>
      </p:sp>
    </p:spTree>
    <p:extLst>
      <p:ext uri="{BB962C8B-B14F-4D97-AF65-F5344CB8AC3E}">
        <p14:creationId xmlns:p14="http://schemas.microsoft.com/office/powerpoint/2010/main" val="691626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10CF-73D7-4674-9BD6-2A1CA28A2575}"/>
              </a:ext>
            </a:extLst>
          </p:cNvPr>
          <p:cNvSpPr>
            <a:spLocks noGrp="1"/>
          </p:cNvSpPr>
          <p:nvPr>
            <p:ph type="title"/>
          </p:nvPr>
        </p:nvSpPr>
        <p:spPr/>
        <p:txBody>
          <a:bodyPr/>
          <a:lstStyle/>
          <a:p>
            <a:r>
              <a:rPr lang="en-US" b="1" i="0" dirty="0">
                <a:solidFill>
                  <a:srgbClr val="3D4251"/>
                </a:solidFill>
                <a:effectLst/>
                <a:latin typeface="Lato" panose="020F0502020204030203" pitchFamily="34" charset="0"/>
              </a:rPr>
              <a:t>Enclosing Scope</a:t>
            </a:r>
            <a:br>
              <a:rPr lang="en-US" b="1" i="0" dirty="0">
                <a:solidFill>
                  <a:srgbClr val="3D4251"/>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83BC1D93-825B-40FD-9947-EA80744EBBDD}"/>
              </a:ext>
            </a:extLst>
          </p:cNvPr>
          <p:cNvSpPr>
            <a:spLocks noGrp="1"/>
          </p:cNvSpPr>
          <p:nvPr>
            <p:ph idx="1"/>
          </p:nvPr>
        </p:nvSpPr>
        <p:spPr>
          <a:xfrm>
            <a:off x="838200" y="1690688"/>
            <a:ext cx="10515600" cy="5355571"/>
          </a:xfrm>
        </p:spPr>
        <p:txBody>
          <a:bodyPr/>
          <a:lstStyle/>
          <a:p>
            <a:r>
              <a:rPr lang="en-US" dirty="0">
                <a:solidFill>
                  <a:srgbClr val="444444"/>
                </a:solidFill>
                <a:latin typeface="Georgia" panose="02040502050405020303" pitchFamily="18" charset="0"/>
              </a:rPr>
              <a:t>A</a:t>
            </a:r>
            <a:r>
              <a:rPr lang="en-US" b="0" i="0" dirty="0">
                <a:solidFill>
                  <a:srgbClr val="444444"/>
                </a:solidFill>
                <a:effectLst/>
                <a:latin typeface="Georgia" panose="02040502050405020303" pitchFamily="18" charset="0"/>
              </a:rPr>
              <a:t> python variable scope that isn’t global or local is nonlocal. This is also called the enclosing scope.</a:t>
            </a:r>
          </a:p>
          <a:p>
            <a:r>
              <a:rPr lang="en-US" b="0" i="0" dirty="0">
                <a:solidFill>
                  <a:srgbClr val="444444"/>
                </a:solidFill>
                <a:effectLst/>
                <a:latin typeface="Georgia" panose="02040502050405020303" pitchFamily="18" charset="0"/>
              </a:rPr>
              <a:t>In this code, ‘b’ has local scope in </a:t>
            </a:r>
            <a:r>
              <a:rPr lang="en-US" b="1" i="0" dirty="0">
                <a:solidFill>
                  <a:srgbClr val="444444"/>
                </a:solidFill>
                <a:effectLst/>
                <a:latin typeface="Georgia" panose="02040502050405020303" pitchFamily="18" charset="0"/>
              </a:rPr>
              <a:t>Python function</a:t>
            </a:r>
            <a:r>
              <a:rPr lang="en-US" b="0" i="0" dirty="0">
                <a:solidFill>
                  <a:srgbClr val="444444"/>
                </a:solidFill>
                <a:effectLst/>
                <a:latin typeface="Georgia" panose="02040502050405020303" pitchFamily="18" charset="0"/>
              </a:rPr>
              <a:t> ‘blue’, and ‘a’ has nonlocal scope in ‘blue’.</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56DE8C03-585D-4DED-930D-1FEF83FB9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3729318"/>
            <a:ext cx="9108141" cy="3128682"/>
          </a:xfrm>
          <a:prstGeom prst="rect">
            <a:avLst/>
          </a:prstGeom>
        </p:spPr>
      </p:pic>
    </p:spTree>
    <p:extLst>
      <p:ext uri="{BB962C8B-B14F-4D97-AF65-F5344CB8AC3E}">
        <p14:creationId xmlns:p14="http://schemas.microsoft.com/office/powerpoint/2010/main" val="2768254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1EEF70-84CB-497E-951B-5A5D470290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010" y="645459"/>
            <a:ext cx="9426790" cy="5508595"/>
          </a:xfrm>
        </p:spPr>
      </p:pic>
    </p:spTree>
    <p:extLst>
      <p:ext uri="{BB962C8B-B14F-4D97-AF65-F5344CB8AC3E}">
        <p14:creationId xmlns:p14="http://schemas.microsoft.com/office/powerpoint/2010/main" val="3974933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4125-72D2-4D0A-8997-48A2C56F540C}"/>
              </a:ext>
            </a:extLst>
          </p:cNvPr>
          <p:cNvSpPr>
            <a:spLocks noGrp="1"/>
          </p:cNvSpPr>
          <p:nvPr>
            <p:ph type="ctrTitle"/>
          </p:nvPr>
        </p:nvSpPr>
        <p:spPr/>
        <p:txBody>
          <a:bodyPr/>
          <a:lstStyle/>
          <a:p>
            <a:r>
              <a:rPr lang="en-US" dirty="0" err="1"/>
              <a:t>Examples&amp;Exercise</a:t>
            </a:r>
            <a:endParaRPr lang="en-US" dirty="0"/>
          </a:p>
        </p:txBody>
      </p:sp>
      <p:sp>
        <p:nvSpPr>
          <p:cNvPr id="3" name="Subtitle 2">
            <a:extLst>
              <a:ext uri="{FF2B5EF4-FFF2-40B4-BE49-F238E27FC236}">
                <a16:creationId xmlns:a16="http://schemas.microsoft.com/office/drawing/2014/main" id="{072A5131-2353-4487-91F4-2A5FB494C8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7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C4CFF-D127-48E6-83AF-62F4814463CC}"/>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3400" b="1" i="1"/>
              <a:t>Oh look, </a:t>
            </a:r>
            <a:r>
              <a:rPr lang="en-US" sz="3400" b="1" i="1" u="sng"/>
              <a:t>another</a:t>
            </a:r>
            <a:r>
              <a:rPr lang="en-US" sz="3400" b="1" i="1"/>
              <a:t> cat! Time to make some more variables for this one</a:t>
            </a:r>
            <a:br>
              <a:rPr lang="en-US" sz="3400" b="1" i="1"/>
            </a:br>
            <a:endParaRPr lang="en-US" sz="3400" kern="1200">
              <a:latin typeface="+mj-lt"/>
              <a:ea typeface="+mj-ea"/>
              <a:cs typeface="+mj-cs"/>
            </a:endParaRPr>
          </a:p>
        </p:txBody>
      </p:sp>
      <p:pic>
        <p:nvPicPr>
          <p:cNvPr id="4" name="Picture 3" descr="A picture containing cat, mammal, sitting, domestic cat&#10;&#10;Description automatically generated">
            <a:extLst>
              <a:ext uri="{FF2B5EF4-FFF2-40B4-BE49-F238E27FC236}">
                <a16:creationId xmlns:a16="http://schemas.microsoft.com/office/drawing/2014/main" id="{EFC34307-E73C-45C8-B656-D96FC07A8011}"/>
              </a:ext>
            </a:extLst>
          </p:cNvPr>
          <p:cNvPicPr>
            <a:picLocks noChangeAspect="1"/>
          </p:cNvPicPr>
          <p:nvPr/>
        </p:nvPicPr>
        <p:blipFill rotWithShape="1">
          <a:blip r:embed="rId2">
            <a:extLst>
              <a:ext uri="{28A0092B-C50C-407E-A947-70E740481C1C}">
                <a14:useLocalDpi xmlns:a14="http://schemas.microsoft.com/office/drawing/2010/main" val="0"/>
              </a:ext>
            </a:extLst>
          </a:blip>
          <a:srcRect r="1" b="207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E055C23B-B04A-4997-BB6F-39027F812D92}"/>
              </a:ext>
            </a:extLst>
          </p:cNvPr>
          <p:cNvSpPr>
            <a:spLocks noGrp="1"/>
          </p:cNvSpPr>
          <p:nvPr>
            <p:ph idx="1"/>
          </p:nvPr>
        </p:nvSpPr>
        <p:spPr>
          <a:xfrm>
            <a:off x="5297762" y="2706624"/>
            <a:ext cx="6251110" cy="3483864"/>
          </a:xfrm>
        </p:spPr>
        <p:txBody>
          <a:bodyPr>
            <a:normAutofit/>
          </a:bodyPr>
          <a:lstStyle/>
          <a:p>
            <a:pPr marL="0" indent="0">
              <a:buNone/>
            </a:pPr>
            <a:endParaRPr lang="en-US" sz="2200" b="1" i="1"/>
          </a:p>
          <a:p>
            <a:pPr marL="0" indent="0">
              <a:buNone/>
            </a:pPr>
            <a:r>
              <a:rPr lang="en-US" sz="2200" i="1"/>
              <a:t>String catName2 = “cookie”;</a:t>
            </a:r>
          </a:p>
          <a:p>
            <a:pPr marL="0" indent="0">
              <a:buNone/>
            </a:pPr>
            <a:r>
              <a:rPr lang="en-US" sz="2200" i="1"/>
              <a:t>String catBreed2 = “maine coon”;</a:t>
            </a:r>
          </a:p>
          <a:p>
            <a:pPr marL="0" indent="0">
              <a:buNone/>
            </a:pPr>
            <a:r>
              <a:rPr lang="en-US" sz="2200" i="1"/>
              <a:t>String catColor2 = “oranage”</a:t>
            </a:r>
          </a:p>
          <a:p>
            <a:pPr marL="0" indent="0">
              <a:buNone/>
            </a:pPr>
            <a:r>
              <a:rPr lang="en-US" sz="2200" i="1"/>
              <a:t>int catAge2 = 2;</a:t>
            </a:r>
          </a:p>
          <a:p>
            <a:pPr marL="0" indent="0">
              <a:buNone/>
            </a:pPr>
            <a:r>
              <a:rPr lang="en-US" sz="2200" i="1"/>
              <a:t>boolean isTrained2 = true;</a:t>
            </a:r>
          </a:p>
          <a:p>
            <a:pPr marL="0" indent="0">
              <a:buNone/>
            </a:pPr>
            <a:endParaRPr lang="en-US" sz="2200"/>
          </a:p>
        </p:txBody>
      </p:sp>
    </p:spTree>
    <p:extLst>
      <p:ext uri="{BB962C8B-B14F-4D97-AF65-F5344CB8AC3E}">
        <p14:creationId xmlns:p14="http://schemas.microsoft.com/office/powerpoint/2010/main" val="162336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912A-EF04-497E-BB50-B348D93DA1E4}"/>
              </a:ext>
            </a:extLst>
          </p:cNvPr>
          <p:cNvSpPr>
            <a:spLocks noGrp="1"/>
          </p:cNvSpPr>
          <p:nvPr>
            <p:ph type="title"/>
          </p:nvPr>
        </p:nvSpPr>
        <p:spPr>
          <a:xfrm>
            <a:off x="5297762" y="329184"/>
            <a:ext cx="6251110" cy="1783080"/>
          </a:xfrm>
        </p:spPr>
        <p:txBody>
          <a:bodyPr anchor="b">
            <a:normAutofit/>
          </a:bodyPr>
          <a:lstStyle/>
          <a:p>
            <a:r>
              <a:rPr lang="en-US" sz="3000" b="1" i="1"/>
              <a:t>Oh look, </a:t>
            </a:r>
            <a:r>
              <a:rPr lang="en-US" sz="3000" b="1" i="1" u="sng"/>
              <a:t>yet another cat! </a:t>
            </a:r>
            <a:r>
              <a:rPr lang="en-US" sz="3000" b="1" i="1"/>
              <a:t>Time to make yet some more variables for this one</a:t>
            </a:r>
            <a:br>
              <a:rPr lang="en-US" sz="3000" b="1" i="1"/>
            </a:br>
            <a:endParaRPr lang="en-US" sz="3000"/>
          </a:p>
        </p:txBody>
      </p:sp>
      <p:pic>
        <p:nvPicPr>
          <p:cNvPr id="4" name="Picture 3" descr="A picture containing cat, mammal, white, indoor&#10;&#10;Description automatically generated">
            <a:extLst>
              <a:ext uri="{FF2B5EF4-FFF2-40B4-BE49-F238E27FC236}">
                <a16:creationId xmlns:a16="http://schemas.microsoft.com/office/drawing/2014/main" id="{0D1B3C2E-C751-46AE-85C7-B3C0B2B83FB0}"/>
              </a:ext>
            </a:extLst>
          </p:cNvPr>
          <p:cNvPicPr>
            <a:picLocks noChangeAspect="1"/>
          </p:cNvPicPr>
          <p:nvPr/>
        </p:nvPicPr>
        <p:blipFill rotWithShape="1">
          <a:blip r:embed="rId2">
            <a:extLst>
              <a:ext uri="{28A0092B-C50C-407E-A947-70E740481C1C}">
                <a14:useLocalDpi xmlns:a14="http://schemas.microsoft.com/office/drawing/2010/main" val="0"/>
              </a:ext>
            </a:extLst>
          </a:blip>
          <a:srcRect r="2" b="619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63B9FC3-F720-474A-88BC-A8DF1F4CE222}"/>
              </a:ext>
            </a:extLst>
          </p:cNvPr>
          <p:cNvSpPr>
            <a:spLocks noGrp="1"/>
          </p:cNvSpPr>
          <p:nvPr>
            <p:ph idx="1"/>
          </p:nvPr>
        </p:nvSpPr>
        <p:spPr>
          <a:xfrm>
            <a:off x="5297762" y="2706624"/>
            <a:ext cx="6251110" cy="3483864"/>
          </a:xfrm>
        </p:spPr>
        <p:txBody>
          <a:bodyPr>
            <a:normAutofit/>
          </a:bodyPr>
          <a:lstStyle/>
          <a:p>
            <a:pPr marL="0" indent="0">
              <a:buNone/>
            </a:pPr>
            <a:endParaRPr lang="en-US" sz="2200" b="1" i="1"/>
          </a:p>
          <a:p>
            <a:pPr marL="0" indent="0">
              <a:buNone/>
            </a:pPr>
            <a:r>
              <a:rPr lang="en-US" sz="2200" i="1"/>
              <a:t>String catName3 = “</a:t>
            </a:r>
            <a:r>
              <a:rPr lang="en-US" altLang="zh-CN" sz="2200" i="1"/>
              <a:t>Ally</a:t>
            </a:r>
            <a:r>
              <a:rPr lang="en-US" sz="2200" i="1"/>
              <a:t>”;</a:t>
            </a:r>
          </a:p>
          <a:p>
            <a:pPr marL="0" indent="0">
              <a:buNone/>
            </a:pPr>
            <a:r>
              <a:rPr lang="en-US" sz="2200" i="1"/>
              <a:t>String catBreed3 = “Cornish rex”;</a:t>
            </a:r>
          </a:p>
          <a:p>
            <a:pPr marL="0" indent="0">
              <a:buNone/>
            </a:pPr>
            <a:r>
              <a:rPr lang="en-US" sz="2200" i="1"/>
              <a:t>String catColor3 = “White/Gray”</a:t>
            </a:r>
          </a:p>
          <a:p>
            <a:pPr marL="0" indent="0">
              <a:buNone/>
            </a:pPr>
            <a:r>
              <a:rPr lang="en-US" sz="2200" i="1"/>
              <a:t>int catAge3 = 4;</a:t>
            </a:r>
          </a:p>
          <a:p>
            <a:pPr marL="0" indent="0">
              <a:buNone/>
            </a:pPr>
            <a:r>
              <a:rPr lang="en-US" sz="2200" i="1"/>
              <a:t>boolean isTrained3 = true;</a:t>
            </a:r>
          </a:p>
          <a:p>
            <a:endParaRPr lang="en-US" sz="2200"/>
          </a:p>
        </p:txBody>
      </p:sp>
    </p:spTree>
    <p:extLst>
      <p:ext uri="{BB962C8B-B14F-4D97-AF65-F5344CB8AC3E}">
        <p14:creationId xmlns:p14="http://schemas.microsoft.com/office/powerpoint/2010/main" val="384567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5" name="Rectangle 14">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mall orange and white kitten&#10;&#10;Description automatically generated with low confidence">
            <a:extLst>
              <a:ext uri="{FF2B5EF4-FFF2-40B4-BE49-F238E27FC236}">
                <a16:creationId xmlns:a16="http://schemas.microsoft.com/office/drawing/2014/main" id="{D85B5985-D56E-4F8B-A98F-5B58D2D5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599" y="872793"/>
            <a:ext cx="2705481" cy="4809744"/>
          </a:xfrm>
          <a:prstGeom prst="rect">
            <a:avLst/>
          </a:prstGeom>
        </p:spPr>
      </p:pic>
      <p:grpSp>
        <p:nvGrpSpPr>
          <p:cNvPr id="18" name="Group 17">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9" name="Rectangle 18">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A picture containing cat, mammal, white, indoor&#10;&#10;Description automatically generated">
            <a:extLst>
              <a:ext uri="{FF2B5EF4-FFF2-40B4-BE49-F238E27FC236}">
                <a16:creationId xmlns:a16="http://schemas.microsoft.com/office/drawing/2014/main" id="{92C808C2-F8A3-4998-9511-A9F658458A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112" y="872793"/>
            <a:ext cx="3063985" cy="4809744"/>
          </a:xfrm>
          <a:prstGeom prst="rect">
            <a:avLst/>
          </a:prstGeom>
        </p:spPr>
      </p:pic>
      <p:grpSp>
        <p:nvGrpSpPr>
          <p:cNvPr id="22" name="Group 21">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3" name="Rectangle 22">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cat walking on grass&#10;&#10;Description automatically generated with low confidence">
            <a:extLst>
              <a:ext uri="{FF2B5EF4-FFF2-40B4-BE49-F238E27FC236}">
                <a16:creationId xmlns:a16="http://schemas.microsoft.com/office/drawing/2014/main" id="{D22D3251-7502-4703-A384-F276B8D4A7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87" y="1749120"/>
            <a:ext cx="3209544" cy="3057090"/>
          </a:xfrm>
          <a:prstGeom prst="rect">
            <a:avLst/>
          </a:prstGeom>
        </p:spPr>
      </p:pic>
    </p:spTree>
    <p:extLst>
      <p:ext uri="{BB962C8B-B14F-4D97-AF65-F5344CB8AC3E}">
        <p14:creationId xmlns:p14="http://schemas.microsoft.com/office/powerpoint/2010/main" val="87285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7A3D022-8305-475A-83E2-BE820F2ACCED}"/>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0" indent="-228600">
              <a:lnSpc>
                <a:spcPct val="90000"/>
              </a:lnSpc>
              <a:spcAft>
                <a:spcPts val="600"/>
              </a:spcAft>
              <a:buFont typeface="Arial" panose="020B0604020202020204" pitchFamily="34" charset="0"/>
              <a:buChar char="•"/>
            </a:pPr>
            <a:r>
              <a:rPr lang="en-US" sz="2000" b="1" i="1" u="sng"/>
              <a:t>Did you notice something the last slide?</a:t>
            </a:r>
            <a:endParaRPr lang="en-US" sz="2000" b="1" i="1"/>
          </a:p>
          <a:p>
            <a:pPr marL="0" indent="-228600">
              <a:lnSpc>
                <a:spcPct val="90000"/>
              </a:lnSpc>
              <a:spcAft>
                <a:spcPts val="600"/>
              </a:spcAft>
              <a:buFont typeface="Arial" panose="020B0604020202020204" pitchFamily="34" charset="0"/>
              <a:buChar char="•"/>
            </a:pPr>
            <a:r>
              <a:rPr lang="en-US" sz="2000" i="1"/>
              <a:t>All of our cats have a few (many) things in common …</a:t>
            </a:r>
          </a:p>
          <a:p>
            <a:pPr marL="0" indent="-228600">
              <a:lnSpc>
                <a:spcPct val="90000"/>
              </a:lnSpc>
              <a:spcAft>
                <a:spcPts val="600"/>
              </a:spcAft>
              <a:buFont typeface="Arial" panose="020B0604020202020204" pitchFamily="34" charset="0"/>
              <a:buChar char="•"/>
            </a:pPr>
            <a:r>
              <a:rPr lang="en-US" sz="2000" b="1" i="1"/>
              <a:t>They all have:</a:t>
            </a:r>
          </a:p>
          <a:p>
            <a:pPr indent="-228600">
              <a:lnSpc>
                <a:spcPct val="90000"/>
              </a:lnSpc>
              <a:spcAft>
                <a:spcPts val="600"/>
              </a:spcAft>
              <a:buFont typeface="Arial" panose="020B0604020202020204" pitchFamily="34" charset="0"/>
              <a:buChar char="•"/>
            </a:pPr>
            <a:r>
              <a:rPr lang="en-US" sz="2000" b="1" i="1"/>
              <a:t>A name</a:t>
            </a:r>
          </a:p>
          <a:p>
            <a:pPr indent="-228600">
              <a:lnSpc>
                <a:spcPct val="90000"/>
              </a:lnSpc>
              <a:spcAft>
                <a:spcPts val="600"/>
              </a:spcAft>
              <a:buFont typeface="Arial" panose="020B0604020202020204" pitchFamily="34" charset="0"/>
              <a:buChar char="•"/>
            </a:pPr>
            <a:r>
              <a:rPr lang="en-US" sz="2000" b="1" i="1"/>
              <a:t>A breed</a:t>
            </a:r>
          </a:p>
          <a:p>
            <a:pPr indent="-228600">
              <a:lnSpc>
                <a:spcPct val="90000"/>
              </a:lnSpc>
              <a:spcAft>
                <a:spcPts val="600"/>
              </a:spcAft>
              <a:buFont typeface="Arial" panose="020B0604020202020204" pitchFamily="34" charset="0"/>
              <a:buChar char="•"/>
            </a:pPr>
            <a:r>
              <a:rPr lang="en-US" sz="2000" b="1" i="1"/>
              <a:t>A color</a:t>
            </a:r>
          </a:p>
          <a:p>
            <a:pPr indent="-228600">
              <a:lnSpc>
                <a:spcPct val="90000"/>
              </a:lnSpc>
              <a:spcAft>
                <a:spcPts val="600"/>
              </a:spcAft>
              <a:buFont typeface="Arial" panose="020B0604020202020204" pitchFamily="34" charset="0"/>
              <a:buChar char="•"/>
            </a:pPr>
            <a:r>
              <a:rPr lang="en-US" sz="2000" b="1" i="1"/>
              <a:t>A age</a:t>
            </a:r>
          </a:p>
          <a:p>
            <a:pPr indent="-228600">
              <a:lnSpc>
                <a:spcPct val="90000"/>
              </a:lnSpc>
              <a:spcAft>
                <a:spcPts val="600"/>
              </a:spcAft>
              <a:buFont typeface="Arial" panose="020B0604020202020204" pitchFamily="34" charset="0"/>
              <a:buChar char="•"/>
            </a:pPr>
            <a:r>
              <a:rPr lang="en-US" sz="2000" b="1" i="1"/>
              <a:t>Trained or Not</a:t>
            </a:r>
          </a:p>
        </p:txBody>
      </p:sp>
    </p:spTree>
    <p:extLst>
      <p:ext uri="{BB962C8B-B14F-4D97-AF65-F5344CB8AC3E}">
        <p14:creationId xmlns:p14="http://schemas.microsoft.com/office/powerpoint/2010/main" val="33408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F1961-DF4D-40AD-A47F-53417F137ADF}"/>
              </a:ext>
            </a:extLst>
          </p:cNvPr>
          <p:cNvSpPr txBox="1"/>
          <p:nvPr/>
        </p:nvSpPr>
        <p:spPr>
          <a:xfrm>
            <a:off x="696075" y="606626"/>
            <a:ext cx="6097712" cy="923330"/>
          </a:xfrm>
          <a:prstGeom prst="rect">
            <a:avLst/>
          </a:prstGeom>
          <a:noFill/>
        </p:spPr>
        <p:txBody>
          <a:bodyPr wrap="square">
            <a:spAutoFit/>
          </a:bodyPr>
          <a:lstStyle/>
          <a:p>
            <a:pPr marL="0" indent="0" algn="ctr">
              <a:buNone/>
            </a:pPr>
            <a:r>
              <a:rPr lang="en-US" b="1" i="1" dirty="0"/>
              <a:t>That Means our program would require 5 of the same variable for each dog, imagine if we wanted a 4</a:t>
            </a:r>
            <a:r>
              <a:rPr lang="en-US" b="1" i="1" baseline="30000" dirty="0"/>
              <a:t>th</a:t>
            </a:r>
            <a:r>
              <a:rPr lang="en-US" b="1" i="1" dirty="0"/>
              <a:t>, 5</a:t>
            </a:r>
            <a:r>
              <a:rPr lang="en-US" b="1" i="1" baseline="30000" dirty="0"/>
              <a:t>th</a:t>
            </a:r>
            <a:r>
              <a:rPr lang="en-US" b="1" i="1" dirty="0"/>
              <a:t>, 6</a:t>
            </a:r>
            <a:r>
              <a:rPr lang="en-US" b="1" i="1" baseline="30000" dirty="0"/>
              <a:t>th</a:t>
            </a:r>
            <a:r>
              <a:rPr lang="en-US" b="1" i="1" dirty="0"/>
              <a:t>, 1,000</a:t>
            </a:r>
            <a:r>
              <a:rPr lang="en-US" b="1" i="1" baseline="30000" dirty="0"/>
              <a:t>th!</a:t>
            </a:r>
            <a:r>
              <a:rPr lang="en-US" b="1" i="1" dirty="0"/>
              <a:t> </a:t>
            </a:r>
          </a:p>
        </p:txBody>
      </p:sp>
      <p:sp>
        <p:nvSpPr>
          <p:cNvPr id="5" name="TextBox 4">
            <a:extLst>
              <a:ext uri="{FF2B5EF4-FFF2-40B4-BE49-F238E27FC236}">
                <a16:creationId xmlns:a16="http://schemas.microsoft.com/office/drawing/2014/main" id="{7BD1E4F8-31C9-47EE-9A1F-73E5E1030A12}"/>
              </a:ext>
            </a:extLst>
          </p:cNvPr>
          <p:cNvSpPr txBox="1"/>
          <p:nvPr/>
        </p:nvSpPr>
        <p:spPr>
          <a:xfrm>
            <a:off x="1724003" y="1796863"/>
            <a:ext cx="2456808" cy="646331"/>
          </a:xfrm>
          <a:prstGeom prst="rect">
            <a:avLst/>
          </a:prstGeom>
          <a:noFill/>
        </p:spPr>
        <p:txBody>
          <a:bodyPr wrap="square">
            <a:spAutoFit/>
          </a:bodyPr>
          <a:lstStyle/>
          <a:p>
            <a:r>
              <a:rPr lang="en-US" b="1" dirty="0"/>
              <a:t>Creating a “cat object” </a:t>
            </a:r>
            <a:br>
              <a:rPr lang="en-US" b="1" dirty="0"/>
            </a:br>
            <a:r>
              <a:rPr lang="en-US" b="1" dirty="0"/>
              <a:t>using a separate class</a:t>
            </a:r>
            <a:endParaRPr lang="en-US" dirty="0"/>
          </a:p>
        </p:txBody>
      </p:sp>
      <p:pic>
        <p:nvPicPr>
          <p:cNvPr id="6" name="Picture 2" descr="http://tutorials.jenkov.com/images/java/classes-objects.png">
            <a:extLst>
              <a:ext uri="{FF2B5EF4-FFF2-40B4-BE49-F238E27FC236}">
                <a16:creationId xmlns:a16="http://schemas.microsoft.com/office/drawing/2014/main" id="{02CD1FC5-9CD7-4728-B310-8597B5B92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29" y="2977009"/>
            <a:ext cx="3895725" cy="1971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5AB611A-E04D-43F0-901C-C9B8C0E90B6B}"/>
              </a:ext>
            </a:extLst>
          </p:cNvPr>
          <p:cNvSpPr txBox="1"/>
          <p:nvPr/>
        </p:nvSpPr>
        <p:spPr>
          <a:xfrm>
            <a:off x="4962335" y="1977687"/>
            <a:ext cx="6097712" cy="3970318"/>
          </a:xfrm>
          <a:prstGeom prst="rect">
            <a:avLst/>
          </a:prstGeom>
          <a:noFill/>
        </p:spPr>
        <p:txBody>
          <a:bodyPr wrap="square">
            <a:spAutoFit/>
          </a:bodyPr>
          <a:lstStyle/>
          <a:p>
            <a:pPr marL="0" indent="0">
              <a:buNone/>
            </a:pPr>
            <a:r>
              <a:rPr lang="en-US" sz="2400" dirty="0"/>
              <a:t>In a separate file we will create what I will refer to as a “shell” for our dog.</a:t>
            </a:r>
          </a:p>
          <a:p>
            <a:pPr marL="0" indent="0">
              <a:buNone/>
            </a:pPr>
            <a:endParaRPr lang="en-US" dirty="0"/>
          </a:p>
          <a:p>
            <a:pPr marL="0" indent="0">
              <a:buNone/>
            </a:pPr>
            <a:r>
              <a:rPr lang="en-US" sz="2400" dirty="0"/>
              <a:t>We know every one of our cats has a:</a:t>
            </a:r>
          </a:p>
          <a:p>
            <a:r>
              <a:rPr lang="en-US" sz="1800" dirty="0"/>
              <a:t>Name</a:t>
            </a:r>
          </a:p>
          <a:p>
            <a:r>
              <a:rPr lang="en-US" sz="1800" dirty="0"/>
              <a:t>Breed</a:t>
            </a:r>
          </a:p>
          <a:p>
            <a:r>
              <a:rPr lang="en-US" sz="1800" dirty="0"/>
              <a:t>Color</a:t>
            </a:r>
          </a:p>
          <a:p>
            <a:r>
              <a:rPr lang="en-US" sz="1800" dirty="0"/>
              <a:t>Age</a:t>
            </a:r>
          </a:p>
          <a:p>
            <a:r>
              <a:rPr lang="en-US" sz="1800" dirty="0"/>
              <a:t>Trained or Not </a:t>
            </a:r>
            <a:endParaRPr lang="en-US" dirty="0"/>
          </a:p>
          <a:p>
            <a:pPr marL="0" indent="0">
              <a:buNone/>
            </a:pPr>
            <a:r>
              <a:rPr lang="en-US" dirty="0"/>
              <a:t>Our “shell” or </a:t>
            </a:r>
            <a:r>
              <a:rPr lang="en-US" b="1" dirty="0"/>
              <a:t>client</a:t>
            </a:r>
            <a:r>
              <a:rPr lang="en-US" dirty="0"/>
              <a:t> class will contain place holders for all of these variables, each time we want to create a new cat we’ll just create a new one based on this shell, </a:t>
            </a:r>
            <a:r>
              <a:rPr lang="en-US" b="1" dirty="0"/>
              <a:t>thus we are creating a new object.</a:t>
            </a:r>
          </a:p>
        </p:txBody>
      </p:sp>
    </p:spTree>
    <p:extLst>
      <p:ext uri="{BB962C8B-B14F-4D97-AF65-F5344CB8AC3E}">
        <p14:creationId xmlns:p14="http://schemas.microsoft.com/office/powerpoint/2010/main" val="152625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1968</Words>
  <Application>Microsoft Office PowerPoint</Application>
  <PresentationFormat>Widescreen</PresentationFormat>
  <Paragraphs>191</Paragraphs>
  <Slides>42</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-apple-system</vt:lpstr>
      <vt:lpstr>Arial Unicode MS</vt:lpstr>
      <vt:lpstr>Arial</vt:lpstr>
      <vt:lpstr>Calibri</vt:lpstr>
      <vt:lpstr>Calibri Light</vt:lpstr>
      <vt:lpstr>Consolas</vt:lpstr>
      <vt:lpstr>Georgia</vt:lpstr>
      <vt:lpstr>Lato</vt:lpstr>
      <vt:lpstr>Lora</vt:lpstr>
      <vt:lpstr>Open Sans</vt:lpstr>
      <vt:lpstr>Poppins</vt:lpstr>
      <vt:lpstr>Segoe UI</vt:lpstr>
      <vt:lpstr>Verdana</vt:lpstr>
      <vt:lpstr>Wingdings</vt:lpstr>
      <vt:lpstr>Office Theme</vt:lpstr>
      <vt:lpstr>OOP Object-Oritented Programming</vt:lpstr>
      <vt:lpstr>What and Why?</vt:lpstr>
      <vt:lpstr>Why?</vt:lpstr>
      <vt:lpstr>Example: </vt:lpstr>
      <vt:lpstr>Oh look, another cat! Time to make some more variables for this one </vt:lpstr>
      <vt:lpstr>Oh look, yet another cat! Time to make yet some more variables for this one </vt:lpstr>
      <vt:lpstr>PowerPoint Presentation</vt:lpstr>
      <vt:lpstr>PowerPoint Presentation</vt:lpstr>
      <vt:lpstr>PowerPoint Presentation</vt:lpstr>
      <vt:lpstr>Create Client/Demo classes</vt:lpstr>
      <vt:lpstr>PowerPoint Presentation</vt:lpstr>
      <vt:lpstr>PowerPoint Presentation</vt:lpstr>
      <vt:lpstr>Constructor </vt:lpstr>
      <vt:lpstr>PowerPoint Presentation</vt:lpstr>
      <vt:lpstr>Python Inheritance Inheritance allows us to define a class that inherits all the methods and properties from another class. Parent class is the class being inherited from, also called base class. Child class is the class that inherits from another class, also called derived class. </vt:lpstr>
      <vt:lpstr>PowerPoint Presentation</vt:lpstr>
      <vt:lpstr>Create a class named Employee,with firstname and lastname properties and a fullname method:</vt:lpstr>
      <vt:lpstr>Create a child class names Company,  which will inherit the properties and methods from the Employee class </vt:lpstr>
      <vt:lpstr>Use the Company class to create an object, and then execute the fullname method:</vt:lpstr>
      <vt:lpstr>Add the _init_() Function #The _init_() function is called automatically every time the class is being used to create a new object</vt:lpstr>
      <vt:lpstr>Add a call to the parent’s _init_() function:</vt:lpstr>
      <vt:lpstr> class Company(Employee):     def _init_(self, fname, lname):          super()._init_(fname, lname)  ##By using the super() function, you do not have to use the name of the parent element, It’ll automatically inherit the methods and properties from its parent  </vt:lpstr>
      <vt:lpstr>Add Properties Add a property called year_employed to the Company class:</vt:lpstr>
      <vt:lpstr>Add a year parameter and pass the correct year when creating objects:</vt:lpstr>
      <vt:lpstr>Add methods Add a method greeting to the Company class:</vt:lpstr>
      <vt:lpstr>Polymorphism</vt:lpstr>
      <vt:lpstr>There are some functions in Python which are compatible to run with multiple data types. Such as the len() function. It can run with many data types in Python. Let's look at some example use cases of the function.</vt:lpstr>
      <vt:lpstr>PowerPoint Presentation</vt:lpstr>
      <vt:lpstr>Polymorphism with Classes and Objects </vt:lpstr>
      <vt:lpstr>Implementing Polymorphism in Python with Inheritance </vt:lpstr>
      <vt:lpstr>PowerPoint Presentation</vt:lpstr>
      <vt:lpstr>Exception/ try  except</vt:lpstr>
      <vt:lpstr>PowerPoint Presentation</vt:lpstr>
      <vt:lpstr>PowerPoint Presentation</vt:lpstr>
      <vt:lpstr>Examples: try_exception1-7</vt:lpstr>
      <vt:lpstr>scope</vt:lpstr>
      <vt:lpstr>Scope</vt:lpstr>
      <vt:lpstr>Local Scope</vt:lpstr>
      <vt:lpstr>Global Scope </vt:lpstr>
      <vt:lpstr>Enclosing Scope </vt:lpstr>
      <vt:lpstr>PowerPoint Presentation</vt:lpstr>
      <vt:lpstr>Examples&amp;Exercise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Object-Oritented Programming</dc:title>
  <dc:creator>Li, Xiaohong</dc:creator>
  <cp:lastModifiedBy>Li, Xiaohong</cp:lastModifiedBy>
  <cp:revision>31</cp:revision>
  <dcterms:created xsi:type="dcterms:W3CDTF">2021-10-20T18:27:07Z</dcterms:created>
  <dcterms:modified xsi:type="dcterms:W3CDTF">2021-10-23T06:36:27Z</dcterms:modified>
</cp:coreProperties>
</file>