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56" r:id="rId4"/>
    <p:sldId id="257" r:id="rId5"/>
    <p:sldId id="259" r:id="rId6"/>
    <p:sldId id="260" r:id="rId7"/>
    <p:sldId id="258"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41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Pathak" userId="338b0228809f0915" providerId="LiveId" clId="{1289C6FD-9B49-4972-99C1-43F111C69357}"/>
    <pc:docChg chg="modSld">
      <pc:chgData name="Saurabh Pathak" userId="338b0228809f0915" providerId="LiveId" clId="{1289C6FD-9B49-4972-99C1-43F111C69357}" dt="2021-12-01T06:38:22.948" v="19" actId="20577"/>
      <pc:docMkLst>
        <pc:docMk/>
      </pc:docMkLst>
      <pc:sldChg chg="modSp mod">
        <pc:chgData name="Saurabh Pathak" userId="338b0228809f0915" providerId="LiveId" clId="{1289C6FD-9B49-4972-99C1-43F111C69357}" dt="2021-12-01T06:38:22.948" v="19" actId="20577"/>
        <pc:sldMkLst>
          <pc:docMk/>
          <pc:sldMk cId="1433172730" sldId="263"/>
        </pc:sldMkLst>
        <pc:spChg chg="mod">
          <ac:chgData name="Saurabh Pathak" userId="338b0228809f0915" providerId="LiveId" clId="{1289C6FD-9B49-4972-99C1-43F111C69357}" dt="2021-12-01T06:38:22.948" v="19" actId="20577"/>
          <ac:spMkLst>
            <pc:docMk/>
            <pc:sldMk cId="1433172730" sldId="263"/>
            <ac:spMk id="3" creationId="{72B2B9A7-EBC3-4F37-B6B2-96B0C92A4B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3F64-BF32-4462-AEBB-73B9DB691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E558A1-8C3F-4EF8-8FDE-A4F86E0C1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FBF4B4-5AA1-4AE8-8E75-2075C47D7E6E}"/>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5" name="Footer Placeholder 4">
            <a:extLst>
              <a:ext uri="{FF2B5EF4-FFF2-40B4-BE49-F238E27FC236}">
                <a16:creationId xmlns:a16="http://schemas.microsoft.com/office/drawing/2014/main" id="{53772CED-5E4A-4F43-B8B0-171AF9D7E1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A83FA-ED3D-4C76-B0D0-9A0457810351}"/>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291574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7D58-149E-4648-B06D-943405F0AC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4AD4B3-D698-4289-8AD2-A5451EC0F2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FB23F-D8CA-46F1-B7FE-BF1B3D09580C}"/>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5" name="Footer Placeholder 4">
            <a:extLst>
              <a:ext uri="{FF2B5EF4-FFF2-40B4-BE49-F238E27FC236}">
                <a16:creationId xmlns:a16="http://schemas.microsoft.com/office/drawing/2014/main" id="{32AA9C73-868B-4588-B161-D8C716DDA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FA569-C670-4888-9503-2FB486D8F88A}"/>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263909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C60C05-026C-44D9-8006-775C8620DC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A06FF1-9275-4340-8B97-E35192C67D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D3F5A-A65C-4E08-A5C7-342F0F41F80F}"/>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5" name="Footer Placeholder 4">
            <a:extLst>
              <a:ext uri="{FF2B5EF4-FFF2-40B4-BE49-F238E27FC236}">
                <a16:creationId xmlns:a16="http://schemas.microsoft.com/office/drawing/2014/main" id="{7FE51709-B98E-4DE8-B0C3-D31EBCA8A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35EC6-F4E8-43C0-94B2-0049737D1103}"/>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356834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3E32-531A-41BE-AB68-C17028E3B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F3297-7CB3-460F-9957-BC8E13F31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DC2FB-4376-464A-A219-47E74A075BFE}"/>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5" name="Footer Placeholder 4">
            <a:extLst>
              <a:ext uri="{FF2B5EF4-FFF2-40B4-BE49-F238E27FC236}">
                <a16:creationId xmlns:a16="http://schemas.microsoft.com/office/drawing/2014/main" id="{AE82649A-E963-4C32-A2B2-7214221A1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19C39-92FE-4A51-A337-EE05D7F7C8CF}"/>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388050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3F39-34BF-48EB-9955-96663E24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10558D-921E-426B-A894-F90BE2E1F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92115-E77C-45DA-9DA8-4B989605FD92}"/>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5" name="Footer Placeholder 4">
            <a:extLst>
              <a:ext uri="{FF2B5EF4-FFF2-40B4-BE49-F238E27FC236}">
                <a16:creationId xmlns:a16="http://schemas.microsoft.com/office/drawing/2014/main" id="{62AF31A0-1D9F-4C1A-80F7-DD852FD6D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84AB6-BA2F-42CD-9F5A-2F69BF8748C9}"/>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13024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FADC-F079-4864-AD40-BF5BB15DB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D886C3-F997-42FD-9E8C-08FA71F6F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C35E0C-3E29-40A5-B36A-B3580FD1C9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EFBA7-6E2A-4C0C-AF85-E511781DDD2E}"/>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6" name="Footer Placeholder 5">
            <a:extLst>
              <a:ext uri="{FF2B5EF4-FFF2-40B4-BE49-F238E27FC236}">
                <a16:creationId xmlns:a16="http://schemas.microsoft.com/office/drawing/2014/main" id="{C912590E-6104-4C3D-BC75-43F8465BE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E0F131-187E-401C-9E29-71D1E7B2C1B2}"/>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41572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C5F-E57B-4AE2-A82E-78ED1E67C5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2230F-8812-43E0-A280-09D496B1F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977AD3-3625-4672-94B2-CAA7CA1D0A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EE5A1C-ABFB-4F9C-9B00-4CC1538B6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438D8-B177-4CA4-A03E-6CA039FF31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B3DAED-9D0E-4C27-873D-7543F58CDF80}"/>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8" name="Footer Placeholder 7">
            <a:extLst>
              <a:ext uri="{FF2B5EF4-FFF2-40B4-BE49-F238E27FC236}">
                <a16:creationId xmlns:a16="http://schemas.microsoft.com/office/drawing/2014/main" id="{2DE5A3F3-54D8-4E20-AD8A-00D5498B67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78769C-6B77-4D6A-A739-01AFFF2344F2}"/>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399174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82BA-3819-4BE7-B873-BE837D89DB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B3D0FA-C17D-4A4A-A161-F92CFD5D5D75}"/>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4" name="Footer Placeholder 3">
            <a:extLst>
              <a:ext uri="{FF2B5EF4-FFF2-40B4-BE49-F238E27FC236}">
                <a16:creationId xmlns:a16="http://schemas.microsoft.com/office/drawing/2014/main" id="{C8DD7CEC-25D7-44E3-969E-D4FBD107E0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D0E6A7-3965-4112-A080-D9AA2056033D}"/>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252860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96AFB-27D0-4596-8D00-242AF3BEBF2D}"/>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3" name="Footer Placeholder 2">
            <a:extLst>
              <a:ext uri="{FF2B5EF4-FFF2-40B4-BE49-F238E27FC236}">
                <a16:creationId xmlns:a16="http://schemas.microsoft.com/office/drawing/2014/main" id="{B0A4DA8F-BE60-4431-90F0-97495E3D97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AD74E8-E029-4D11-A134-4DD3F694AF01}"/>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201096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6A78-F63C-4B26-BBC1-E07DE8F9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43E074-31B3-4815-8818-4BDE253CD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35DD60-9241-40AE-A8A2-BAE91DAA8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EE63B-82C1-46FE-9388-F850B6BFEFA2}"/>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6" name="Footer Placeholder 5">
            <a:extLst>
              <a:ext uri="{FF2B5EF4-FFF2-40B4-BE49-F238E27FC236}">
                <a16:creationId xmlns:a16="http://schemas.microsoft.com/office/drawing/2014/main" id="{BD383A85-161F-4435-B0F5-57DE64C0A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AB95B-79C0-420F-84AB-A6098A6EC473}"/>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412668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D70D-E25F-4D40-BBD1-F198188A4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81863-B816-438D-B6CD-028EBFB74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7F1362-3385-4B01-B4C1-BC987D769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DFB07-9749-451F-80A4-83F876791A0E}"/>
              </a:ext>
            </a:extLst>
          </p:cNvPr>
          <p:cNvSpPr>
            <a:spLocks noGrp="1"/>
          </p:cNvSpPr>
          <p:nvPr>
            <p:ph type="dt" sz="half" idx="10"/>
          </p:nvPr>
        </p:nvSpPr>
        <p:spPr/>
        <p:txBody>
          <a:bodyPr/>
          <a:lstStyle/>
          <a:p>
            <a:fld id="{52535F3C-AEA1-4330-B91A-02430A079C61}" type="datetimeFigureOut">
              <a:rPr lang="en-IN" smtClean="0"/>
              <a:t>01-12-2021</a:t>
            </a:fld>
            <a:endParaRPr lang="en-IN"/>
          </a:p>
        </p:txBody>
      </p:sp>
      <p:sp>
        <p:nvSpPr>
          <p:cNvPr id="6" name="Footer Placeholder 5">
            <a:extLst>
              <a:ext uri="{FF2B5EF4-FFF2-40B4-BE49-F238E27FC236}">
                <a16:creationId xmlns:a16="http://schemas.microsoft.com/office/drawing/2014/main" id="{5234B2AB-7DEE-49DC-8A9E-74D6201E0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D313B0-E9D9-4727-8338-53B3DD960318}"/>
              </a:ext>
            </a:extLst>
          </p:cNvPr>
          <p:cNvSpPr>
            <a:spLocks noGrp="1"/>
          </p:cNvSpPr>
          <p:nvPr>
            <p:ph type="sldNum" sz="quarter" idx="12"/>
          </p:nvPr>
        </p:nvSpPr>
        <p:spPr/>
        <p:txBody>
          <a:bodyPr/>
          <a:lstStyle/>
          <a:p>
            <a:fld id="{2E59B7C8-8ABE-4F14-ABAB-F3EAC031371C}" type="slidenum">
              <a:rPr lang="en-IN" smtClean="0"/>
              <a:t>‹#›</a:t>
            </a:fld>
            <a:endParaRPr lang="en-IN"/>
          </a:p>
        </p:txBody>
      </p:sp>
    </p:spTree>
    <p:extLst>
      <p:ext uri="{BB962C8B-B14F-4D97-AF65-F5344CB8AC3E}">
        <p14:creationId xmlns:p14="http://schemas.microsoft.com/office/powerpoint/2010/main" val="335755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5EEB9-19EE-4156-91AB-80B8ECF2B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C95B3D-F944-4E5E-B312-2F72346A8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8E05F-A940-45C9-BC46-975CB3D62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5F3C-AEA1-4330-B91A-02430A079C61}" type="datetimeFigureOut">
              <a:rPr lang="en-IN" smtClean="0"/>
              <a:t>01-12-2021</a:t>
            </a:fld>
            <a:endParaRPr lang="en-IN"/>
          </a:p>
        </p:txBody>
      </p:sp>
      <p:sp>
        <p:nvSpPr>
          <p:cNvPr id="5" name="Footer Placeholder 4">
            <a:extLst>
              <a:ext uri="{FF2B5EF4-FFF2-40B4-BE49-F238E27FC236}">
                <a16:creationId xmlns:a16="http://schemas.microsoft.com/office/drawing/2014/main" id="{C3CE5747-5C0B-47C1-A9FF-6D609C3DF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564E98-E42F-4DAD-A7E7-8BF47CE32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9B7C8-8ABE-4F14-ABAB-F3EAC031371C}" type="slidenum">
              <a:rPr lang="en-IN" smtClean="0"/>
              <a:t>‹#›</a:t>
            </a:fld>
            <a:endParaRPr lang="en-IN"/>
          </a:p>
        </p:txBody>
      </p:sp>
    </p:spTree>
    <p:extLst>
      <p:ext uri="{BB962C8B-B14F-4D97-AF65-F5344CB8AC3E}">
        <p14:creationId xmlns:p14="http://schemas.microsoft.com/office/powerpoint/2010/main" val="298979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opentextbc.ca/anatomyandphysiology/chapter/introduction-ch-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2B9A7-EBC3-4F37-B6B2-96B0C92A4BCB}"/>
              </a:ext>
            </a:extLst>
          </p:cNvPr>
          <p:cNvSpPr>
            <a:spLocks noGrp="1"/>
          </p:cNvSpPr>
          <p:nvPr>
            <p:ph idx="1"/>
          </p:nvPr>
        </p:nvSpPr>
        <p:spPr>
          <a:xfrm>
            <a:off x="-1378" y="0"/>
            <a:ext cx="12193378" cy="6857999"/>
          </a:xfrm>
        </p:spPr>
        <p:txBody>
          <a:bodyPr>
            <a:normAutofit fontScale="25000" lnSpcReduction="20000"/>
          </a:bodyPr>
          <a:lstStyle/>
          <a:p>
            <a:pPr marL="0" indent="0" algn="ctr">
              <a:buNone/>
            </a:pPr>
            <a:endParaRPr lang="en-US" dirty="0"/>
          </a:p>
          <a:p>
            <a:pPr marL="0" indent="0" algn="ctr">
              <a:buNone/>
            </a:pPr>
            <a:endParaRPr lang="en-US" sz="4300" b="1" i="1" u="sng" dirty="0"/>
          </a:p>
          <a:p>
            <a:pPr marL="0" indent="0" algn="ctr">
              <a:buNone/>
            </a:pPr>
            <a:endParaRPr lang="en-US" sz="4300" b="1" i="1" u="sng" dirty="0"/>
          </a:p>
          <a:p>
            <a:pPr marL="0" indent="0" algn="ctr">
              <a:buNone/>
            </a:pPr>
            <a:r>
              <a:rPr lang="en-US" sz="14400" b="1" i="1" dirty="0"/>
              <a:t> HEART ATTACK </a:t>
            </a:r>
            <a:br>
              <a:rPr lang="en-US" sz="14400" b="1" i="1" dirty="0"/>
            </a:br>
            <a:r>
              <a:rPr lang="en-US" sz="14400" b="1" i="1" dirty="0"/>
              <a:t>PREDICTION AND ANALYSIS</a:t>
            </a:r>
            <a:endParaRPr lang="en-US" sz="14400" b="1" dirty="0"/>
          </a:p>
          <a:p>
            <a:pPr marL="0" indent="0" algn="ctr">
              <a:buNone/>
            </a:pPr>
            <a:r>
              <a:rPr lang="en-US" sz="14400" dirty="0"/>
              <a:t>by</a:t>
            </a:r>
            <a:br>
              <a:rPr lang="en-US" sz="14400" b="1" u="sng" dirty="0"/>
            </a:br>
            <a:r>
              <a:rPr lang="en-US" sz="14400" b="1" i="1" u="sng" dirty="0"/>
              <a:t>PROJECT ID:2020CSEPID58</a:t>
            </a:r>
          </a:p>
          <a:p>
            <a:pPr marL="0" indent="0" algn="ctr">
              <a:buNone/>
            </a:pPr>
            <a:r>
              <a:rPr lang="en-US" sz="14400" dirty="0"/>
              <a:t>SHIVAM KUMAR(TL) (2002900100142)</a:t>
            </a:r>
          </a:p>
          <a:p>
            <a:pPr marL="0" indent="0" algn="ctr">
              <a:buNone/>
            </a:pPr>
            <a:r>
              <a:rPr lang="en-US" sz="14400"/>
              <a:t>MOTKI(</a:t>
            </a:r>
            <a:r>
              <a:rPr lang="en-US" sz="14400" dirty="0"/>
              <a:t>2002900100148)</a:t>
            </a:r>
          </a:p>
          <a:p>
            <a:pPr marL="0" indent="0" algn="ctr">
              <a:buNone/>
            </a:pPr>
            <a:r>
              <a:rPr lang="en-US" sz="14400" b="1" i="1" u="sng" dirty="0"/>
              <a:t>UNDER THE SUPERVISION OF:</a:t>
            </a:r>
          </a:p>
          <a:p>
            <a:pPr marL="0" indent="0" algn="ctr">
              <a:buNone/>
            </a:pPr>
            <a:r>
              <a:rPr lang="en-US" sz="14400" i="1" dirty="0"/>
              <a:t>MR. SANJEEV KUMAR SIR </a:t>
            </a:r>
          </a:p>
          <a:p>
            <a:pPr marL="0" indent="0" algn="ctr">
              <a:buNone/>
            </a:pPr>
            <a:r>
              <a:rPr lang="en-US" sz="14400" i="1" dirty="0"/>
              <a:t>DEPARTMENT OF COMPUTER SCIENCE AND ENGINEERING</a:t>
            </a:r>
          </a:p>
          <a:p>
            <a:pPr marL="0" indent="0" algn="ctr">
              <a:buNone/>
            </a:pPr>
            <a:r>
              <a:rPr lang="en-US" sz="14400" i="1" dirty="0"/>
              <a:t>ABES INSTITUE OF TECHNOLOGY,GHAZIABAD</a:t>
            </a:r>
          </a:p>
          <a:p>
            <a:pPr marL="0" indent="0" algn="ctr">
              <a:buNone/>
            </a:pPr>
            <a:r>
              <a:rPr lang="en-US" sz="14400" i="1" dirty="0"/>
              <a:t>AFFILIATED TO</a:t>
            </a:r>
          </a:p>
          <a:p>
            <a:pPr marL="0" indent="0" algn="ctr">
              <a:buNone/>
            </a:pPr>
            <a:r>
              <a:rPr lang="en-US" sz="14400" i="1" dirty="0"/>
              <a:t>DR. APJ ABDUL KALAM TECHNICAL UNIVERSITY</a:t>
            </a:r>
          </a:p>
          <a:p>
            <a:pPr marL="0" indent="0" algn="ctr">
              <a:buNone/>
            </a:pPr>
            <a:r>
              <a:rPr lang="en-US" sz="11100" i="1" dirty="0"/>
              <a:t>    </a:t>
            </a:r>
            <a:r>
              <a:rPr lang="en-US" sz="11100" i="1" u="sng" dirty="0"/>
              <a:t>          </a:t>
            </a:r>
          </a:p>
          <a:p>
            <a:pPr marL="0" indent="0">
              <a:buNone/>
            </a:pPr>
            <a:endParaRPr lang="en-IN" dirty="0"/>
          </a:p>
          <a:p>
            <a:pPr marL="0" indent="0" algn="ctr">
              <a:buNone/>
            </a:pPr>
            <a:r>
              <a:rPr lang="en-IN" dirty="0"/>
              <a:t>                                </a:t>
            </a:r>
          </a:p>
          <a:p>
            <a:pPr marL="0" indent="0">
              <a:buNone/>
            </a:pPr>
            <a:endParaRPr lang="en-IN" dirty="0"/>
          </a:p>
          <a:p>
            <a:pPr marL="0" indent="0">
              <a:buNone/>
            </a:pPr>
            <a:endParaRPr lang="en-IN" dirty="0"/>
          </a:p>
          <a:p>
            <a:pPr marL="0" indent="0">
              <a:buNone/>
            </a:pPr>
            <a:endParaRPr lang="en-IN" dirty="0"/>
          </a:p>
          <a:p>
            <a:r>
              <a:rPr lang="en-US" sz="2800" b="1" u="sng" dirty="0"/>
              <a:t>MEMBERS:</a:t>
            </a:r>
            <a:r>
              <a:rPr lang="en-US" sz="2800" b="1" dirty="0"/>
              <a:t>                                                             </a:t>
            </a:r>
            <a:r>
              <a:rPr lang="en-US" sz="2800" b="1" u="sng" dirty="0"/>
              <a:t>GUIDED BY:</a:t>
            </a:r>
          </a:p>
          <a:p>
            <a:pPr algn="l"/>
            <a:r>
              <a:rPr lang="en-US" sz="2800" dirty="0"/>
              <a:t>SHIVAM KUMAR(TL) (2002900100142)                     MR. SANJEEV KUMAR SIR</a:t>
            </a:r>
          </a:p>
          <a:p>
            <a:pPr algn="l"/>
            <a:r>
              <a:rPr lang="en-US" sz="2800" dirty="0"/>
              <a:t>SHIVANI SINGH(2002900100148)</a:t>
            </a:r>
          </a:p>
          <a:p>
            <a:pPr algn="l"/>
            <a:r>
              <a:rPr lang="en-US" sz="4400" u="sng" dirty="0"/>
              <a:t>OCTOBER,2021</a:t>
            </a:r>
          </a:p>
          <a:p>
            <a:pPr marL="0" indent="0">
              <a:buNone/>
            </a:pPr>
            <a:endParaRPr lang="en-IN" dirty="0"/>
          </a:p>
        </p:txBody>
      </p:sp>
      <p:pic>
        <p:nvPicPr>
          <p:cNvPr id="4" name="Picture 4" descr="Dr APJ Abdul Kalam Technical University, Uttar Pradesh, Lucknow - Home |  Facebook">
            <a:extLst>
              <a:ext uri="{FF2B5EF4-FFF2-40B4-BE49-F238E27FC236}">
                <a16:creationId xmlns:a16="http://schemas.microsoft.com/office/drawing/2014/main" id="{987E7127-1513-49C3-B79B-7750FF21D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5819"/>
            <a:ext cx="2137690" cy="13630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e → Overview - ABESIT">
            <a:extLst>
              <a:ext uri="{FF2B5EF4-FFF2-40B4-BE49-F238E27FC236}">
                <a16:creationId xmlns:a16="http://schemas.microsoft.com/office/drawing/2014/main" id="{2A7859B1-2C22-4330-A067-A83913C23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418" y="798653"/>
            <a:ext cx="2604655" cy="14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17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1111-EB0E-4F1C-9ACE-DDE48E7D0E1A}"/>
              </a:ext>
            </a:extLst>
          </p:cNvPr>
          <p:cNvSpPr>
            <a:spLocks noGrp="1"/>
          </p:cNvSpPr>
          <p:nvPr>
            <p:ph type="title"/>
          </p:nvPr>
        </p:nvSpPr>
        <p:spPr>
          <a:xfrm>
            <a:off x="4073236" y="471056"/>
            <a:ext cx="3172691" cy="1288472"/>
          </a:xfrm>
        </p:spPr>
        <p:txBody>
          <a:bodyPr>
            <a:normAutofit/>
          </a:bodyPr>
          <a:lstStyle/>
          <a:p>
            <a:r>
              <a:rPr lang="en-US" sz="6000" b="1" u="sng" dirty="0">
                <a:solidFill>
                  <a:schemeClr val="accent5">
                    <a:lumMod val="75000"/>
                  </a:schemeClr>
                </a:solidFill>
              </a:rPr>
              <a:t>CONTENT</a:t>
            </a:r>
            <a:endParaRPr lang="en-IN" sz="6000"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BED7AE4E-369A-4391-B240-CA01206619FD}"/>
              </a:ext>
            </a:extLst>
          </p:cNvPr>
          <p:cNvSpPr>
            <a:spLocks noGrp="1"/>
          </p:cNvSpPr>
          <p:nvPr>
            <p:ph idx="1"/>
          </p:nvPr>
        </p:nvSpPr>
        <p:spPr>
          <a:xfrm>
            <a:off x="0" y="1898073"/>
            <a:ext cx="12192000" cy="4959926"/>
          </a:xfrm>
        </p:spPr>
        <p:txBody>
          <a:bodyPr>
            <a:normAutofit/>
          </a:bodyPr>
          <a:lstStyle/>
          <a:p>
            <a:pPr marL="0" indent="0">
              <a:buNone/>
            </a:pPr>
            <a:r>
              <a:rPr lang="en-US" sz="4400" dirty="0"/>
              <a:t>∆ </a:t>
            </a:r>
            <a:r>
              <a:rPr lang="en-US" sz="4000" dirty="0"/>
              <a:t>Abstract</a:t>
            </a:r>
          </a:p>
          <a:p>
            <a:pPr marL="0" indent="0">
              <a:buNone/>
            </a:pPr>
            <a:r>
              <a:rPr lang="en-US" sz="4000" dirty="0"/>
              <a:t>∆ Introduction and problem statement</a:t>
            </a:r>
          </a:p>
          <a:p>
            <a:pPr marL="0" indent="0">
              <a:buNone/>
            </a:pPr>
            <a:r>
              <a:rPr lang="en-US" sz="4000" dirty="0"/>
              <a:t>∆Work flow</a:t>
            </a:r>
          </a:p>
          <a:p>
            <a:pPr marL="0" indent="0">
              <a:buNone/>
            </a:pPr>
            <a:r>
              <a:rPr lang="en-US" sz="4000" dirty="0"/>
              <a:t>∆ Proposed solution</a:t>
            </a:r>
          </a:p>
          <a:p>
            <a:pPr marL="0" indent="0">
              <a:buNone/>
            </a:pPr>
            <a:r>
              <a:rPr lang="en-US" sz="4000" dirty="0"/>
              <a:t>∆Conclusion</a:t>
            </a:r>
          </a:p>
          <a:p>
            <a:pPr marL="0" indent="0">
              <a:buNone/>
            </a:pPr>
            <a:r>
              <a:rPr lang="en-US" sz="4000" dirty="0"/>
              <a:t>∆ References</a:t>
            </a:r>
            <a:endParaRPr lang="en-IN" sz="4000" dirty="0"/>
          </a:p>
        </p:txBody>
      </p:sp>
    </p:spTree>
    <p:extLst>
      <p:ext uri="{BB962C8B-B14F-4D97-AF65-F5344CB8AC3E}">
        <p14:creationId xmlns:p14="http://schemas.microsoft.com/office/powerpoint/2010/main" val="90739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2E43-BEDB-4324-A8C8-F583AEFDD42D}"/>
              </a:ext>
            </a:extLst>
          </p:cNvPr>
          <p:cNvSpPr>
            <a:spLocks noGrp="1"/>
          </p:cNvSpPr>
          <p:nvPr>
            <p:ph type="ctrTitle"/>
          </p:nvPr>
        </p:nvSpPr>
        <p:spPr>
          <a:xfrm>
            <a:off x="0" y="0"/>
            <a:ext cx="12192000" cy="6858000"/>
          </a:xfrm>
        </p:spPr>
        <p:txBody>
          <a:bodyPr>
            <a:normAutofit fontScale="90000"/>
          </a:bodyPr>
          <a:lstStyle/>
          <a:p>
            <a:r>
              <a:rPr lang="en-US" sz="6700" b="1" u="sng" dirty="0">
                <a:solidFill>
                  <a:schemeClr val="accent5">
                    <a:lumMod val="75000"/>
                  </a:schemeClr>
                </a:solidFill>
              </a:rPr>
              <a:t>ABSTRACT</a:t>
            </a:r>
            <a:br>
              <a:rPr lang="en-US" sz="6700" b="1" u="sng" dirty="0"/>
            </a:br>
            <a:br>
              <a:rPr lang="en-US" sz="4400" b="1" u="sng" dirty="0"/>
            </a:br>
            <a:r>
              <a:rPr lang="en-US" sz="4400" b="1" dirty="0"/>
              <a:t>• </a:t>
            </a:r>
            <a:r>
              <a:rPr lang="en-US" sz="4400" dirty="0"/>
              <a:t>Cardiovascular disease is one of the most fatal condition in the present world</a:t>
            </a:r>
            <a:r>
              <a:rPr lang="en-US" sz="4400" b="1" dirty="0"/>
              <a:t>.</a:t>
            </a:r>
            <a:br>
              <a:rPr lang="en-US" sz="4400" b="1" dirty="0"/>
            </a:br>
            <a:br>
              <a:rPr lang="en-US" sz="4400" b="1" dirty="0"/>
            </a:br>
            <a:r>
              <a:rPr lang="en-US" sz="4400" dirty="0"/>
              <a:t>• Statistical data display the lethalness of cardiovascular disease by revealing the percentage of death's worldwide cause due to heart attack.</a:t>
            </a:r>
            <a:br>
              <a:rPr lang="en-US" sz="4400" dirty="0"/>
            </a:br>
            <a:br>
              <a:rPr lang="en-US" sz="4400" b="1" dirty="0"/>
            </a:br>
            <a:r>
              <a:rPr lang="en-US" sz="4400" b="1" dirty="0"/>
              <a:t>• </a:t>
            </a:r>
            <a:r>
              <a:rPr lang="en-US" sz="4400" dirty="0"/>
              <a:t>Thus there is an implicit necessity to predict the condition at the earliest.</a:t>
            </a:r>
            <a:endParaRPr lang="en-IN" dirty="0"/>
          </a:p>
        </p:txBody>
      </p:sp>
    </p:spTree>
    <p:extLst>
      <p:ext uri="{BB962C8B-B14F-4D97-AF65-F5344CB8AC3E}">
        <p14:creationId xmlns:p14="http://schemas.microsoft.com/office/powerpoint/2010/main" val="57361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7663-9E90-4BF6-87E9-A96F1EF56793}"/>
              </a:ext>
            </a:extLst>
          </p:cNvPr>
          <p:cNvSpPr>
            <a:spLocks noGrp="1"/>
          </p:cNvSpPr>
          <p:nvPr>
            <p:ph type="ctrTitle"/>
          </p:nvPr>
        </p:nvSpPr>
        <p:spPr>
          <a:xfrm>
            <a:off x="0" y="0"/>
            <a:ext cx="12192000" cy="6857999"/>
          </a:xfrm>
        </p:spPr>
        <p:txBody>
          <a:bodyPr>
            <a:normAutofit/>
          </a:bodyPr>
          <a:lstStyle/>
          <a:p>
            <a:r>
              <a:rPr lang="en-US" sz="5300" b="1" u="sng" dirty="0">
                <a:solidFill>
                  <a:schemeClr val="accent5">
                    <a:lumMod val="75000"/>
                  </a:schemeClr>
                </a:solidFill>
              </a:rPr>
              <a:t>INTRODUCTION</a:t>
            </a:r>
            <a:br>
              <a:rPr lang="en-US" sz="4900" b="1" dirty="0"/>
            </a:br>
            <a:r>
              <a:rPr lang="en-US" sz="4900" dirty="0"/>
              <a:t>• </a:t>
            </a:r>
            <a:r>
              <a:rPr lang="en-US" sz="4000" dirty="0"/>
              <a:t>By utilizing patients medical record a new system is proposed to predict the chances of person contracting heart attack.</a:t>
            </a:r>
            <a:br>
              <a:rPr lang="en-US" sz="4000" dirty="0"/>
            </a:br>
            <a:r>
              <a:rPr lang="en-US" sz="4900" dirty="0"/>
              <a:t>• </a:t>
            </a:r>
            <a:r>
              <a:rPr lang="en-US" sz="4400" dirty="0"/>
              <a:t>Attributes such as age ,blood pressure, thickness of the artery etc. are fed into fuzzy C means algorithm which is used to predict risk of heart attack in a person.</a:t>
            </a:r>
            <a:br>
              <a:rPr lang="en-US" sz="4400" dirty="0"/>
            </a:br>
            <a:r>
              <a:rPr lang="en-US" sz="4900" dirty="0"/>
              <a:t>• </a:t>
            </a:r>
            <a:r>
              <a:rPr lang="en-US" sz="4400" dirty="0"/>
              <a:t>FCM is a clustering algorithm which allows one piece of data to belong to multiple clusters</a:t>
            </a:r>
            <a:r>
              <a:rPr lang="en-US" sz="4900" dirty="0"/>
              <a:t>.</a:t>
            </a:r>
            <a:endParaRPr lang="en-IN" sz="4900" dirty="0"/>
          </a:p>
        </p:txBody>
      </p:sp>
    </p:spTree>
    <p:extLst>
      <p:ext uri="{BB962C8B-B14F-4D97-AF65-F5344CB8AC3E}">
        <p14:creationId xmlns:p14="http://schemas.microsoft.com/office/powerpoint/2010/main" val="249323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9A99-FA58-4A4A-BCE0-EAD97BC2F5E8}"/>
              </a:ext>
            </a:extLst>
          </p:cNvPr>
          <p:cNvSpPr>
            <a:spLocks noGrp="1"/>
          </p:cNvSpPr>
          <p:nvPr>
            <p:ph type="ctrTitle"/>
          </p:nvPr>
        </p:nvSpPr>
        <p:spPr>
          <a:xfrm>
            <a:off x="0" y="1"/>
            <a:ext cx="12192000" cy="6857999"/>
          </a:xfrm>
        </p:spPr>
        <p:txBody>
          <a:bodyPr>
            <a:normAutofit fontScale="90000"/>
          </a:bodyPr>
          <a:lstStyle/>
          <a:p>
            <a:r>
              <a:rPr lang="en-US" sz="5300" b="1" u="sng" dirty="0">
                <a:solidFill>
                  <a:schemeClr val="accent5">
                    <a:lumMod val="75000"/>
                  </a:schemeClr>
                </a:solidFill>
              </a:rPr>
              <a:t>PROBLEM STATEMENT</a:t>
            </a:r>
            <a:br>
              <a:rPr lang="en-US" sz="4800" b="1" u="sng" dirty="0"/>
            </a:br>
            <a:r>
              <a:rPr lang="en-US" sz="4800" dirty="0"/>
              <a:t>• </a:t>
            </a:r>
            <a:r>
              <a:rPr lang="en-US" sz="4400" dirty="0"/>
              <a:t>Heart disease </a:t>
            </a:r>
            <a:r>
              <a:rPr lang="en-US" sz="4800" dirty="0"/>
              <a:t>or cardiovascular disease remains the primary basis of death worldwide.</a:t>
            </a:r>
            <a:br>
              <a:rPr lang="en-US" sz="4800" dirty="0"/>
            </a:br>
            <a:br>
              <a:rPr lang="en-US" sz="4800" dirty="0"/>
            </a:br>
            <a:r>
              <a:rPr lang="en-US" sz="4800" dirty="0"/>
              <a:t>• </a:t>
            </a:r>
            <a:r>
              <a:rPr lang="en-US" sz="4400" dirty="0"/>
              <a:t>An estimate by the World Health Organization, that over 17.9 million deaths occur every year worldwide because of cardiovascular disease.</a:t>
            </a:r>
            <a:br>
              <a:rPr lang="en-US" sz="4400" dirty="0"/>
            </a:br>
            <a:br>
              <a:rPr lang="en-US" sz="4400" dirty="0"/>
            </a:br>
            <a:r>
              <a:rPr lang="en-US" sz="4800" dirty="0"/>
              <a:t>• </a:t>
            </a:r>
            <a:r>
              <a:rPr lang="en-US" sz="4400" dirty="0"/>
              <a:t>The efficient and accurate and early medical diagnosis of heart disease plays a crucial role in taking preventive measures to prevent death.</a:t>
            </a:r>
            <a:endParaRPr lang="en-IN" sz="4400" dirty="0"/>
          </a:p>
        </p:txBody>
      </p:sp>
    </p:spTree>
    <p:extLst>
      <p:ext uri="{BB962C8B-B14F-4D97-AF65-F5344CB8AC3E}">
        <p14:creationId xmlns:p14="http://schemas.microsoft.com/office/powerpoint/2010/main" val="357566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AA5B-B2C2-412F-A516-92F08FED10A6}"/>
              </a:ext>
            </a:extLst>
          </p:cNvPr>
          <p:cNvSpPr>
            <a:spLocks noGrp="1"/>
          </p:cNvSpPr>
          <p:nvPr>
            <p:ph type="ctrTitle"/>
          </p:nvPr>
        </p:nvSpPr>
        <p:spPr>
          <a:xfrm>
            <a:off x="1" y="1"/>
            <a:ext cx="12192000" cy="6857999"/>
          </a:xfrm>
        </p:spPr>
        <p:txBody>
          <a:bodyPr>
            <a:noAutofit/>
          </a:bodyPr>
          <a:lstStyle/>
          <a:p>
            <a:r>
              <a:rPr lang="en-US" sz="4800" b="1" u="sng" dirty="0">
                <a:solidFill>
                  <a:schemeClr val="accent5">
                    <a:lumMod val="75000"/>
                  </a:schemeClr>
                </a:solidFill>
              </a:rPr>
              <a:t>PROPOSED SOLUTION</a:t>
            </a:r>
            <a:br>
              <a:rPr lang="en-US" sz="4800" b="1" u="sng" dirty="0"/>
            </a:br>
            <a:br>
              <a:rPr lang="en-US" sz="3200" b="1" dirty="0"/>
            </a:br>
            <a:r>
              <a:rPr lang="en-US" sz="3200" b="1" dirty="0"/>
              <a:t>• </a:t>
            </a:r>
            <a:r>
              <a:rPr lang="en-US" sz="3200" dirty="0"/>
              <a:t>Machine learning algorithms can analyze huge data from various fields, one such important field is the medical field. It is a substitute to routine prediction modeling approach using a computer to gain an understanding of complex and non-linear interactions among different factors by reducing the errors in predicted and factual outcomes</a:t>
            </a:r>
            <a:r>
              <a:rPr lang="en-US" sz="3200" b="1" dirty="0"/>
              <a:t>.</a:t>
            </a:r>
            <a:br>
              <a:rPr lang="en-US" sz="3200" b="1" dirty="0"/>
            </a:br>
            <a:br>
              <a:rPr lang="en-US" sz="3200" b="1" dirty="0"/>
            </a:br>
            <a:r>
              <a:rPr lang="en-US" sz="3200" b="1" dirty="0"/>
              <a:t>• </a:t>
            </a:r>
            <a:r>
              <a:rPr lang="en-US" sz="3200" dirty="0"/>
              <a:t>Data mining is the process of extracting valuable data and information from huge databases. Various data mining techniques such as regression, clustering, association rule and classification techniques like Naïve Bayes, decision tree , random forest and K-nearest neighbor are used to classify various heart disease attributes in predicting heart disease.</a:t>
            </a:r>
            <a:br>
              <a:rPr lang="en-US" sz="3600" dirty="0"/>
            </a:br>
            <a:endParaRPr lang="en-IN" sz="3200" dirty="0"/>
          </a:p>
        </p:txBody>
      </p:sp>
    </p:spTree>
    <p:extLst>
      <p:ext uri="{BB962C8B-B14F-4D97-AF65-F5344CB8AC3E}">
        <p14:creationId xmlns:p14="http://schemas.microsoft.com/office/powerpoint/2010/main" val="401263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B175-3A22-40F2-908E-7A6DB8FD4561}"/>
              </a:ext>
            </a:extLst>
          </p:cNvPr>
          <p:cNvSpPr>
            <a:spLocks noGrp="1"/>
          </p:cNvSpPr>
          <p:nvPr>
            <p:ph type="ctrTitle"/>
          </p:nvPr>
        </p:nvSpPr>
        <p:spPr>
          <a:xfrm>
            <a:off x="0" y="0"/>
            <a:ext cx="12192000" cy="6857999"/>
          </a:xfrm>
        </p:spPr>
        <p:txBody>
          <a:bodyPr/>
          <a:lstStyle/>
          <a:p>
            <a:endParaRPr lang="en-IN" dirty="0"/>
          </a:p>
        </p:txBody>
      </p:sp>
      <p:pic>
        <p:nvPicPr>
          <p:cNvPr id="6" name="Picture 5">
            <a:extLst>
              <a:ext uri="{FF2B5EF4-FFF2-40B4-BE49-F238E27FC236}">
                <a16:creationId xmlns:a16="http://schemas.microsoft.com/office/drawing/2014/main" id="{880A5AE4-316F-4516-8D90-DD58A8276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8" name="Picture 7">
            <a:extLst>
              <a:ext uri="{FF2B5EF4-FFF2-40B4-BE49-F238E27FC236}">
                <a16:creationId xmlns:a16="http://schemas.microsoft.com/office/drawing/2014/main" id="{5BCD0B28-7B2F-4426-A2AC-BAECE2953D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203873" y="2788077"/>
            <a:ext cx="1704109" cy="980359"/>
          </a:xfrm>
          <a:prstGeom prst="rect">
            <a:avLst/>
          </a:prstGeom>
        </p:spPr>
      </p:pic>
    </p:spTree>
    <p:extLst>
      <p:ext uri="{BB962C8B-B14F-4D97-AF65-F5344CB8AC3E}">
        <p14:creationId xmlns:p14="http://schemas.microsoft.com/office/powerpoint/2010/main" val="412541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795A-AC97-4604-A405-4810B5C2BD82}"/>
              </a:ext>
            </a:extLst>
          </p:cNvPr>
          <p:cNvSpPr>
            <a:spLocks noGrp="1"/>
          </p:cNvSpPr>
          <p:nvPr>
            <p:ph type="title"/>
          </p:nvPr>
        </p:nvSpPr>
        <p:spPr>
          <a:xfrm>
            <a:off x="0" y="1"/>
            <a:ext cx="12192000" cy="6858000"/>
          </a:xfrm>
        </p:spPr>
        <p:txBody>
          <a:bodyPr>
            <a:normAutofit fontScale="90000"/>
          </a:bodyPr>
          <a:lstStyle/>
          <a:p>
            <a:pPr algn="ctr"/>
            <a:r>
              <a:rPr lang="en-US" sz="4800" b="1" u="sng" dirty="0">
                <a:solidFill>
                  <a:schemeClr val="accent5">
                    <a:lumMod val="75000"/>
                  </a:schemeClr>
                </a:solidFill>
              </a:rPr>
              <a:t>CONCLUSION</a:t>
            </a:r>
            <a:br>
              <a:rPr lang="en-US" sz="4800" b="1" u="sng" dirty="0">
                <a:solidFill>
                  <a:srgbClr val="FF0000"/>
                </a:solidFill>
              </a:rPr>
            </a:br>
            <a:br>
              <a:rPr lang="en-US" sz="4800" b="1" u="sng" dirty="0">
                <a:solidFill>
                  <a:srgbClr val="FF0000"/>
                </a:solidFill>
              </a:rPr>
            </a:br>
            <a:r>
              <a:rPr lang="en-US" sz="4000" b="1" dirty="0"/>
              <a:t>• </a:t>
            </a:r>
            <a:r>
              <a:rPr lang="en-US" sz="4000" dirty="0"/>
              <a:t>The overall aim is to define various data mining techniques useful in effective heart disease prediction. Efficient and accurate prediction with a lesser number of attributes and tests is our goal.</a:t>
            </a:r>
            <a:br>
              <a:rPr lang="en-US" sz="4000" b="1" u="sng" dirty="0">
                <a:solidFill>
                  <a:srgbClr val="FF0000"/>
                </a:solidFill>
              </a:rPr>
            </a:br>
            <a:r>
              <a:rPr lang="en-US" sz="4000" b="1" dirty="0"/>
              <a:t>• </a:t>
            </a:r>
            <a:r>
              <a:rPr lang="en-US" sz="4000" dirty="0"/>
              <a:t>In this study, we will consider only 13 essential attributes. We will apply four data mining classification techniques, K-nearest neighbor, Naive Bayes, decision tree, and random forest.</a:t>
            </a:r>
            <a:br>
              <a:rPr lang="en-US" sz="4000" dirty="0"/>
            </a:br>
            <a:br>
              <a:rPr lang="en-US" sz="4000" b="1" dirty="0"/>
            </a:br>
            <a:r>
              <a:rPr lang="en-US" sz="4000" b="1" dirty="0"/>
              <a:t>• </a:t>
            </a:r>
            <a:r>
              <a:rPr lang="en-US" sz="4000" dirty="0"/>
              <a:t>The data will be pre-processed and then used in the model. K-nearest neighbor, Naïve Bayes, and random forest are the algorithms showing the best results in this model.</a:t>
            </a:r>
            <a:endParaRPr lang="en-IN" sz="4000" dirty="0"/>
          </a:p>
        </p:txBody>
      </p:sp>
    </p:spTree>
    <p:extLst>
      <p:ext uri="{BB962C8B-B14F-4D97-AF65-F5344CB8AC3E}">
        <p14:creationId xmlns:p14="http://schemas.microsoft.com/office/powerpoint/2010/main" val="191673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BA5A-92DC-4002-A4D9-8E02AF316673}"/>
              </a:ext>
            </a:extLst>
          </p:cNvPr>
          <p:cNvSpPr>
            <a:spLocks noGrp="1"/>
          </p:cNvSpPr>
          <p:nvPr>
            <p:ph type="ctrTitle"/>
          </p:nvPr>
        </p:nvSpPr>
        <p:spPr>
          <a:xfrm>
            <a:off x="0" y="0"/>
            <a:ext cx="12192000" cy="6857999"/>
          </a:xfrm>
        </p:spPr>
        <p:txBody>
          <a:bodyPr>
            <a:normAutofit fontScale="90000"/>
          </a:bodyPr>
          <a:lstStyle/>
          <a:p>
            <a:r>
              <a:rPr lang="en-US" b="1" u="sng" dirty="0">
                <a:solidFill>
                  <a:schemeClr val="accent5">
                    <a:lumMod val="75000"/>
                  </a:schemeClr>
                </a:solidFill>
              </a:rPr>
              <a:t>REFERENCES</a:t>
            </a:r>
            <a:br>
              <a:rPr lang="en-US" b="1" u="sng" dirty="0">
                <a:solidFill>
                  <a:schemeClr val="accent5">
                    <a:lumMod val="75000"/>
                  </a:schemeClr>
                </a:solidFill>
              </a:rPr>
            </a:br>
            <a:r>
              <a:rPr lang="en-US" sz="3600" b="1" dirty="0">
                <a:solidFill>
                  <a:schemeClr val="tx1">
                    <a:lumMod val="95000"/>
                    <a:lumOff val="5000"/>
                  </a:schemeClr>
                </a:solidFill>
              </a:rPr>
              <a:t>1.</a:t>
            </a:r>
            <a:r>
              <a:rPr lang="en-US" sz="3600" dirty="0">
                <a:solidFill>
                  <a:schemeClr val="tx1">
                    <a:lumMod val="95000"/>
                    <a:lumOff val="5000"/>
                  </a:schemeClr>
                </a:solidFill>
              </a:rPr>
              <a:t>Pahwa K, Kumar R. Prediction of heart disease using hybrid technique for selecting features. In: 2017 4th IEEE Uttar Pradesh section international conference on electrical, computer and electronics (UPCON). IEEE. p. 500–504.</a:t>
            </a:r>
            <a:br>
              <a:rPr lang="en-US" sz="3600" dirty="0">
                <a:solidFill>
                  <a:schemeClr val="tx1">
                    <a:lumMod val="95000"/>
                    <a:lumOff val="5000"/>
                  </a:schemeClr>
                </a:solidFill>
              </a:rPr>
            </a:br>
            <a:br>
              <a:rPr lang="en-US" sz="3600" b="1" dirty="0">
                <a:solidFill>
                  <a:schemeClr val="tx1">
                    <a:lumMod val="95000"/>
                    <a:lumOff val="5000"/>
                  </a:schemeClr>
                </a:solidFill>
              </a:rPr>
            </a:br>
            <a:r>
              <a:rPr lang="en-US" sz="3600" b="1" dirty="0">
                <a:solidFill>
                  <a:schemeClr val="tx1">
                    <a:lumMod val="95000"/>
                    <a:lumOff val="5000"/>
                  </a:schemeClr>
                </a:solidFill>
              </a:rPr>
              <a:t>2.</a:t>
            </a:r>
            <a:r>
              <a:rPr lang="en-US" sz="3600" dirty="0">
                <a:solidFill>
                  <a:schemeClr val="tx1">
                    <a:lumMod val="95000"/>
                    <a:lumOff val="5000"/>
                  </a:schemeClr>
                </a:solidFill>
              </a:rPr>
              <a:t>Pouriyeh S, Vahid S, </a:t>
            </a:r>
            <a:r>
              <a:rPr lang="en-US" sz="3600" dirty="0" err="1">
                <a:solidFill>
                  <a:schemeClr val="tx1">
                    <a:lumMod val="95000"/>
                    <a:lumOff val="5000"/>
                  </a:schemeClr>
                </a:solidFill>
              </a:rPr>
              <a:t>Sannino</a:t>
            </a:r>
            <a:r>
              <a:rPr lang="en-US" sz="3600" dirty="0">
                <a:solidFill>
                  <a:schemeClr val="tx1">
                    <a:lumMod val="95000"/>
                    <a:lumOff val="5000"/>
                  </a:schemeClr>
                </a:solidFill>
              </a:rPr>
              <a:t> G, De Pietro G, </a:t>
            </a:r>
            <a:r>
              <a:rPr lang="en-US" sz="3600" dirty="0" err="1">
                <a:solidFill>
                  <a:schemeClr val="tx1">
                    <a:lumMod val="95000"/>
                    <a:lumOff val="5000"/>
                  </a:schemeClr>
                </a:solidFill>
              </a:rPr>
              <a:t>Arabnia</a:t>
            </a:r>
            <a:r>
              <a:rPr lang="en-US" sz="3600" dirty="0">
                <a:solidFill>
                  <a:schemeClr val="tx1">
                    <a:lumMod val="95000"/>
                    <a:lumOff val="5000"/>
                  </a:schemeClr>
                </a:solidFill>
              </a:rPr>
              <a:t> H, Gutierrez J. A comprehensive investigation and comparison of machine learning techniques in the domain of heart disease. In: 2017 IEEE symposium on computers and communications (ISCC). IEEE. p. 204–207.</a:t>
            </a:r>
            <a:br>
              <a:rPr lang="en-US" sz="3600" dirty="0">
                <a:solidFill>
                  <a:schemeClr val="tx1">
                    <a:lumMod val="95000"/>
                    <a:lumOff val="5000"/>
                  </a:schemeClr>
                </a:solidFill>
              </a:rPr>
            </a:br>
            <a:br>
              <a:rPr lang="en-US" sz="3600" b="1" dirty="0">
                <a:solidFill>
                  <a:schemeClr val="tx1">
                    <a:lumMod val="95000"/>
                    <a:lumOff val="5000"/>
                  </a:schemeClr>
                </a:solidFill>
              </a:rPr>
            </a:br>
            <a:r>
              <a:rPr lang="en-US" sz="3600" b="1" dirty="0">
                <a:solidFill>
                  <a:schemeClr val="tx1">
                    <a:lumMod val="95000"/>
                    <a:lumOff val="5000"/>
                  </a:schemeClr>
                </a:solidFill>
              </a:rPr>
              <a:t>3.</a:t>
            </a:r>
            <a:r>
              <a:rPr lang="en-US" sz="3600" dirty="0">
                <a:solidFill>
                  <a:schemeClr val="tx1">
                    <a:lumMod val="95000"/>
                    <a:lumOff val="5000"/>
                  </a:schemeClr>
                </a:solidFill>
              </a:rPr>
              <a:t>Devansh Shah, Samir Patel &amp; Santosh Kumar Bharti , Heart Disease Prediction using Machine Learning Techniques.</a:t>
            </a:r>
            <a:endParaRPr lang="en-IN" sz="3600" dirty="0">
              <a:solidFill>
                <a:schemeClr val="tx1">
                  <a:lumMod val="95000"/>
                  <a:lumOff val="5000"/>
                </a:schemeClr>
              </a:solidFill>
            </a:endParaRPr>
          </a:p>
        </p:txBody>
      </p:sp>
    </p:spTree>
    <p:extLst>
      <p:ext uri="{BB962C8B-B14F-4D97-AF65-F5344CB8AC3E}">
        <p14:creationId xmlns:p14="http://schemas.microsoft.com/office/powerpoint/2010/main" val="2603717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658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CONTENT</vt:lpstr>
      <vt:lpstr>ABSTRACT  • Cardiovascular disease is one of the most fatal condition in the present world.  • Statistical data display the lethalness of cardiovascular disease by revealing the percentage of death's worldwide cause due to heart attack.  • Thus there is an implicit necessity to predict the condition at the earliest.</vt:lpstr>
      <vt:lpstr>INTRODUCTION • By utilizing patients medical record a new system is proposed to predict the chances of person contracting heart attack. • Attributes such as age ,blood pressure, thickness of the artery etc. are fed into fuzzy C means algorithm which is used to predict risk of heart attack in a person. • FCM is a clustering algorithm which allows one piece of data to belong to multiple clusters.</vt:lpstr>
      <vt:lpstr>PROBLEM STATEMENT • Heart disease or cardiovascular disease remains the primary basis of death worldwide.  • An estimate by the World Health Organization, that over 17.9 million deaths occur every year worldwide because of cardiovascular disease.  • The efficient and accurate and early medical diagnosis of heart disease plays a crucial role in taking preventive measures to prevent death.</vt:lpstr>
      <vt:lpstr>PROPOSED SOLUTION  • Machine learning algorithms can analyze huge data from various fields, one such important field is the medical field. It is a substitute to routine prediction modeling approach using a computer to gain an understanding of complex and non-linear interactions among different factors by reducing the errors in predicted and factual outcomes.  • Data mining is the process of extracting valuable data and information from huge databases. Various data mining techniques such as regression, clustering, association rule and classification techniques like Naïve Bayes, decision tree , random forest and K-nearest neighbor are used to classify various heart disease attributes in predicting heart disease. </vt:lpstr>
      <vt:lpstr>PowerPoint Presentation</vt:lpstr>
      <vt:lpstr>CONCLUSION  • The overall aim is to define various data mining techniques useful in effective heart disease prediction. Efficient and accurate prediction with a lesser number of attributes and tests is our goal. • In this study, we will consider only 13 essential attributes. We will apply four data mining classification techniques, K-nearest neighbor, Naive Bayes, decision tree, and random forest.  • The data will be pre-processed and then used in the model. K-nearest neighbor, Naïve Bayes, and random forest are the algorithms showing the best results in this model.</vt:lpstr>
      <vt:lpstr>REFERENCES 1.Pahwa K, Kumar R. Prediction of heart disease using hybrid technique for selecting features. In: 2017 4th IEEE Uttar Pradesh section international conference on electrical, computer and electronics (UPCON). IEEE. p. 500–504.  2.Pouriyeh S, Vahid S, Sannino G, De Pietro G, Arabnia H, Gutierrez J. A comprehensive investigation and comparison of machine learning techniques in the domain of heart disease. In: 2017 IEEE symposium on computers and communications (ISCC). IEEE. p. 204–207.  3.Devansh Shah, Samir Patel &amp; Santosh Kumar Bharti , Heart Disease Prediction using Machine Learning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 Cardiovascular disease is one of the most fatal condition in the present world.  • Statistical data display the lethalness of cardiovascular disease by revealing the percentage of depth's worldwide cause due to heart attack.  • Thus there is an implicit necessity to predict the condition at the earliest.</dc:title>
  <dc:creator>Shivam Kumar</dc:creator>
  <cp:lastModifiedBy>Saurabh Pathak</cp:lastModifiedBy>
  <cp:revision>6</cp:revision>
  <dcterms:created xsi:type="dcterms:W3CDTF">2021-11-15T16:46:28Z</dcterms:created>
  <dcterms:modified xsi:type="dcterms:W3CDTF">2021-12-01T06:38:24Z</dcterms:modified>
</cp:coreProperties>
</file>