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  <p:embeddedFont>
      <p:font typeface="Source Code Pro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8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1.xml"/><Relationship Id="rId39" Type="http://schemas.openxmlformats.org/officeDocument/2006/relationships/font" Target="fonts/SourceCodePro-regular.fntdata"/><Relationship Id="rId16" Type="http://schemas.openxmlformats.org/officeDocument/2006/relationships/slide" Target="slides/slide10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Livecode example of each of these dimensions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Livecode example of each of these dimensions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11035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Source Code Pro"/>
              <a:buNone/>
              <a:defRPr sz="2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Source Code Pro"/>
              <a:buNone/>
              <a:defRPr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Source Code Pro"/>
              <a:buNone/>
              <a:defRPr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Source Code Pro"/>
              <a:buNone/>
              <a:defRPr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Source Code Pro"/>
              <a:buNone/>
              <a:defRPr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Source Code Pro"/>
              <a:buNone/>
              <a:defRPr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Source Code Pro"/>
              <a:buNone/>
              <a:defRPr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Source Code Pro"/>
              <a:buNone/>
              <a:defRPr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Source Code Pro"/>
              <a:buNone/>
              <a:defRPr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SzPct val="100000"/>
              <a:buFont typeface="Source Code Pro"/>
              <a:defRPr sz="18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Font typeface="Source Code Pro"/>
              <a:defRPr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Font typeface="Source Code Pro"/>
              <a:defRPr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Font typeface="Source Code Pro"/>
              <a:defRPr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Font typeface="Source Code Pro"/>
              <a:defRPr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Font typeface="Source Code Pro"/>
              <a:defRPr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Font typeface="Source Code Pro"/>
              <a:defRPr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Font typeface="Source Code Pro"/>
              <a:defRPr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Font typeface="Source Code Pro"/>
              <a:defRPr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developer.mozilla.org/en-US/docs/Web/HTML/Block-level_element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hyperlink" Target="https://developer.mozilla.org/en-US/docs/Web/HTML/Inline_elements" TargetMode="External"/><Relationship Id="rId5" Type="http://schemas.openxmlformats.org/officeDocument/2006/relationships/hyperlink" Target="https://developer.mozilla.org/en-US/docs/Web/HTML/Inline_element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stackoverflow.com/users/214577/oldskool" TargetMode="External"/><Relationship Id="rId4" Type="http://schemas.openxmlformats.org/officeDocument/2006/relationships/hyperlink" Target="http://stackoverflow.com/a/9189873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codepen.io/justd/full/yydezN/" TargetMode="External"/><Relationship Id="rId4" Type="http://schemas.openxmlformats.org/officeDocument/2006/relationships/hyperlink" Target="https://css-tricks.com/snippets/css/a-guide-to-flexbox/" TargetMode="External"/><Relationship Id="rId5" Type="http://schemas.openxmlformats.org/officeDocument/2006/relationships/hyperlink" Target="https://philipwalton.github.io/solved-by-flexbox/demos/vertical-centering/" TargetMode="External"/><Relationship Id="rId6" Type="http://schemas.openxmlformats.org/officeDocument/2006/relationships/hyperlink" Target="https://developer.mozilla.org/en-US/docs/Web/HTML/Block-level_element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CSS: Again</a:t>
            </a:r>
          </a:p>
        </p:txBody>
      </p:sp>
      <p:sp>
        <p:nvSpPr>
          <p:cNvPr id="150" name="Shape 15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Padding, positioning, and everything in-between.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Margin Collapse (vertical only)</a:t>
            </a:r>
          </a:p>
        </p:txBody>
      </p:sp>
      <p:grpSp>
        <p:nvGrpSpPr>
          <p:cNvPr id="232" name="Shape 232"/>
          <p:cNvGrpSpPr/>
          <p:nvPr/>
        </p:nvGrpSpPr>
        <p:grpSpPr>
          <a:xfrm>
            <a:off x="2498635" y="2755585"/>
            <a:ext cx="3940018" cy="1579605"/>
            <a:chOff x="4194475" y="1097240"/>
            <a:chExt cx="4050600" cy="3134759"/>
          </a:xfrm>
        </p:grpSpPr>
        <p:sp>
          <p:nvSpPr>
            <p:cNvPr id="233" name="Shape 233"/>
            <p:cNvSpPr/>
            <p:nvPr/>
          </p:nvSpPr>
          <p:spPr>
            <a:xfrm>
              <a:off x="4194475" y="1237700"/>
              <a:ext cx="4050600" cy="2994300"/>
            </a:xfrm>
            <a:prstGeom prst="rect">
              <a:avLst/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659325" y="1784125"/>
              <a:ext cx="3120900" cy="19059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949125" y="2061625"/>
              <a:ext cx="2541300" cy="13509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93C47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5172775" y="2504875"/>
              <a:ext cx="2094000" cy="4644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Content</a:t>
              </a:r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4607668" y="1612115"/>
              <a:ext cx="744000" cy="65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">
                  <a:latin typeface="Source Code Pro"/>
                  <a:ea typeface="Source Code Pro"/>
                  <a:cs typeface="Source Code Pro"/>
                  <a:sym typeface="Source Code Pro"/>
                </a:rPr>
                <a:t>Border</a:t>
              </a:r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5847768" y="1097240"/>
              <a:ext cx="744000" cy="46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latin typeface="Source Code Pro"/>
                  <a:ea typeface="Source Code Pro"/>
                  <a:cs typeface="Source Code Pro"/>
                  <a:sym typeface="Source Code Pro"/>
                </a:rPr>
                <a:t>Margin</a:t>
              </a:r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4907786" y="1933503"/>
              <a:ext cx="744000" cy="46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">
                  <a:latin typeface="Source Code Pro"/>
                  <a:ea typeface="Source Code Pro"/>
                  <a:cs typeface="Source Code Pro"/>
                  <a:sym typeface="Source Code Pro"/>
                </a:rPr>
                <a:t>Padding</a:t>
              </a:r>
            </a:p>
          </p:txBody>
        </p:sp>
      </p:grpSp>
      <p:sp>
        <p:nvSpPr>
          <p:cNvPr id="240" name="Shape 240"/>
          <p:cNvSpPr txBox="1"/>
          <p:nvPr/>
        </p:nvSpPr>
        <p:spPr>
          <a:xfrm>
            <a:off x="311700" y="2704950"/>
            <a:ext cx="18135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Margin Collapse</a:t>
            </a:r>
          </a:p>
        </p:txBody>
      </p:sp>
      <p:sp>
        <p:nvSpPr>
          <p:cNvPr id="241" name="Shape 241"/>
          <p:cNvSpPr/>
          <p:nvPr/>
        </p:nvSpPr>
        <p:spPr>
          <a:xfrm rot="10800000">
            <a:off x="2125175" y="2701932"/>
            <a:ext cx="318000" cy="464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42" name="Shape 242"/>
          <p:cNvGrpSpPr/>
          <p:nvPr/>
        </p:nvGrpSpPr>
        <p:grpSpPr>
          <a:xfrm>
            <a:off x="2498416" y="1448613"/>
            <a:ext cx="3940423" cy="1609735"/>
            <a:chOff x="4194475" y="1237700"/>
            <a:chExt cx="4050600" cy="2994300"/>
          </a:xfrm>
        </p:grpSpPr>
        <p:sp>
          <p:nvSpPr>
            <p:cNvPr id="243" name="Shape 243"/>
            <p:cNvSpPr/>
            <p:nvPr/>
          </p:nvSpPr>
          <p:spPr>
            <a:xfrm>
              <a:off x="4194475" y="1237700"/>
              <a:ext cx="4050600" cy="2994300"/>
            </a:xfrm>
            <a:prstGeom prst="rect">
              <a:avLst/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659325" y="1784125"/>
              <a:ext cx="3120900" cy="19059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4949125" y="2061625"/>
              <a:ext cx="2541300" cy="13509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93C47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172775" y="2504875"/>
              <a:ext cx="2094000" cy="4644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Content</a:t>
              </a:r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4607668" y="1612115"/>
              <a:ext cx="744000" cy="65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">
                  <a:latin typeface="Source Code Pro"/>
                  <a:ea typeface="Source Code Pro"/>
                  <a:cs typeface="Source Code Pro"/>
                  <a:sym typeface="Source Code Pro"/>
                </a:rPr>
                <a:t>Border</a:t>
              </a: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4907786" y="1933503"/>
              <a:ext cx="744000" cy="46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">
                  <a:latin typeface="Source Code Pro"/>
                  <a:ea typeface="Source Code Pro"/>
                  <a:cs typeface="Source Code Pro"/>
                  <a:sym typeface="Source Code Pro"/>
                </a:rPr>
                <a:t>Padding</a:t>
              </a:r>
            </a:p>
          </p:txBody>
        </p:sp>
      </p:grpSp>
      <p:sp>
        <p:nvSpPr>
          <p:cNvPr id="249" name="Shape 249"/>
          <p:cNvSpPr/>
          <p:nvPr/>
        </p:nvSpPr>
        <p:spPr>
          <a:xfrm rot="-5400000">
            <a:off x="4311887" y="936150"/>
            <a:ext cx="313500" cy="39402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498525" y="1342575"/>
            <a:ext cx="4296000" cy="339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236" y="1873120"/>
            <a:ext cx="1133919" cy="91627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/>
          <p:nvPr/>
        </p:nvSpPr>
        <p:spPr>
          <a:xfrm>
            <a:off x="690150" y="1716300"/>
            <a:ext cx="1634700" cy="1180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901479" y="1955558"/>
            <a:ext cx="1259400" cy="751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1018427" y="2064962"/>
            <a:ext cx="1025400" cy="532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108681" y="2239713"/>
            <a:ext cx="845099" cy="1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Content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217088" y="1226501"/>
            <a:ext cx="580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2802379" y="994738"/>
            <a:ext cx="580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236" y="3335758"/>
            <a:ext cx="1133919" cy="91627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/>
          <p:nvPr/>
        </p:nvSpPr>
        <p:spPr>
          <a:xfrm>
            <a:off x="690150" y="3178937"/>
            <a:ext cx="1634700" cy="1180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901479" y="3418195"/>
            <a:ext cx="1259400" cy="751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1018427" y="3527599"/>
            <a:ext cx="1025400" cy="532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1108681" y="3702350"/>
            <a:ext cx="845099" cy="1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Content</a:t>
            </a:r>
          </a:p>
        </p:txBody>
      </p:sp>
      <p:sp>
        <p:nvSpPr>
          <p:cNvPr id="268" name="Shape 268"/>
          <p:cNvSpPr/>
          <p:nvPr/>
        </p:nvSpPr>
        <p:spPr>
          <a:xfrm>
            <a:off x="498525" y="1165150"/>
            <a:ext cx="4296000" cy="170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51075" y="1204450"/>
            <a:ext cx="101100" cy="91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707300" y="1204450"/>
            <a:ext cx="101100" cy="918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884087" y="1204450"/>
            <a:ext cx="101100" cy="91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5214850" y="1173975"/>
            <a:ext cx="1179900" cy="37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&lt;div&gt;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&lt;h1&gt;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&lt;p&gt;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&lt;li&gt;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&lt;ul&gt;</a:t>
            </a:r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6677275" y="2360475"/>
            <a:ext cx="2029800" cy="86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...and so much more!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484650" y="1303197"/>
            <a:ext cx="4557900" cy="35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In-line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74" y="2052314"/>
            <a:ext cx="821005" cy="70707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/>
          <p:nvPr/>
        </p:nvSpPr>
        <p:spPr>
          <a:xfrm>
            <a:off x="647823" y="1931300"/>
            <a:ext cx="4189500" cy="2635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800801" y="2115927"/>
            <a:ext cx="3906900" cy="2249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85478" y="2200386"/>
            <a:ext cx="3692700" cy="2000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983875" y="2447850"/>
            <a:ext cx="3465000" cy="1524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Block’s will sometimes have                  content.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247001" y="1181792"/>
            <a:ext cx="6162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2542361" y="890950"/>
            <a:ext cx="6162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484650" y="1117622"/>
            <a:ext cx="4557900" cy="178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523156" y="1158653"/>
            <a:ext cx="107400" cy="9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688901" y="1158653"/>
            <a:ext cx="107400" cy="960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876462" y="1158653"/>
            <a:ext cx="107400" cy="960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2782259" y="2961143"/>
            <a:ext cx="931200" cy="4983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2889123" y="3062165"/>
            <a:ext cx="717300" cy="317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2969303" y="3108395"/>
            <a:ext cx="583800" cy="224999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3020607" y="3182199"/>
            <a:ext cx="481200" cy="7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latin typeface="Source Code Pro"/>
                <a:ea typeface="Source Code Pro"/>
                <a:cs typeface="Source Code Pro"/>
                <a:sym typeface="Source Code Pro"/>
              </a:rPr>
              <a:t>Inline</a:t>
            </a:r>
          </a:p>
        </p:txBody>
      </p:sp>
      <p:sp>
        <p:nvSpPr>
          <p:cNvPr id="295" name="Shape 295"/>
          <p:cNvSpPr txBox="1"/>
          <p:nvPr>
            <p:ph type="title"/>
          </p:nvPr>
        </p:nvSpPr>
        <p:spPr>
          <a:xfrm>
            <a:off x="5435275" y="1554750"/>
            <a:ext cx="1756500" cy="30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&lt;span&gt;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&lt;a&gt;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&lt;strong&gt;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&lt;code&gt;</a:t>
            </a:r>
          </a:p>
        </p:txBody>
      </p:sp>
      <p:sp>
        <p:nvSpPr>
          <p:cNvPr id="296" name="Shape 296">
            <a:hlinkClick r:id="rId4"/>
          </p:cNvPr>
          <p:cNvSpPr txBox="1"/>
          <p:nvPr>
            <p:ph type="title"/>
          </p:nvPr>
        </p:nvSpPr>
        <p:spPr>
          <a:xfrm>
            <a:off x="7114200" y="2456900"/>
            <a:ext cx="2029800" cy="86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...and so much more!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2335500" y="1349600"/>
            <a:ext cx="4296000" cy="339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Inline-Block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236" y="2027783"/>
            <a:ext cx="1133919" cy="91627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/>
          <p:nvPr/>
        </p:nvSpPr>
        <p:spPr>
          <a:xfrm>
            <a:off x="2489150" y="1870962"/>
            <a:ext cx="1634700" cy="1180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2700479" y="2110220"/>
            <a:ext cx="1259400" cy="751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2817427" y="2219624"/>
            <a:ext cx="1025400" cy="532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2907681" y="2394375"/>
            <a:ext cx="845100" cy="1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Content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3054063" y="1233526"/>
            <a:ext cx="580799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2802379" y="994738"/>
            <a:ext cx="5808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486" y="2027795"/>
            <a:ext cx="1133919" cy="91627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/>
          <p:nvPr/>
        </p:nvSpPr>
        <p:spPr>
          <a:xfrm>
            <a:off x="4406400" y="1870975"/>
            <a:ext cx="1634700" cy="1180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4617729" y="2110233"/>
            <a:ext cx="1259400" cy="751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4734677" y="2219637"/>
            <a:ext cx="1025400" cy="532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4824931" y="2394388"/>
            <a:ext cx="845100" cy="1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Content</a:t>
            </a:r>
          </a:p>
        </p:txBody>
      </p:sp>
      <p:sp>
        <p:nvSpPr>
          <p:cNvPr id="315" name="Shape 315"/>
          <p:cNvSpPr/>
          <p:nvPr/>
        </p:nvSpPr>
        <p:spPr>
          <a:xfrm>
            <a:off x="2335500" y="1172175"/>
            <a:ext cx="4296000" cy="170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2388050" y="1211475"/>
            <a:ext cx="101100" cy="91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2544275" y="1211475"/>
            <a:ext cx="101100" cy="918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721062" y="1211475"/>
            <a:ext cx="101100" cy="918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Collapsing Margins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Vertical margins (-top and -bottom) </a:t>
            </a:r>
            <a:r>
              <a:rPr b="1" lang="en"/>
              <a:t>only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Maximum between adjacent margins used; other is discarded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UNLESS </a:t>
            </a:r>
            <a:r>
              <a:rPr lang="en"/>
              <a:t>a negative margin is used somewhere, then margins are summed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Rule of thumb: margin-top or margin-bottom, not both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Parent-child margin collapsing: http://codepen.io/team/css-tricks/pen/EjKOdV</a:t>
            </a:r>
          </a:p>
        </p:txBody>
      </p:sp>
      <p:sp>
        <p:nvSpPr>
          <p:cNvPr id="325" name="Shape 325"/>
          <p:cNvSpPr/>
          <p:nvPr/>
        </p:nvSpPr>
        <p:spPr>
          <a:xfrm>
            <a:off x="4952525" y="1266050"/>
            <a:ext cx="976800" cy="7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7042625" y="863275"/>
            <a:ext cx="976800" cy="715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27" name="Shape 327"/>
          <p:cNvCxnSpPr/>
          <p:nvPr/>
        </p:nvCxnSpPr>
        <p:spPr>
          <a:xfrm>
            <a:off x="4952525" y="2649950"/>
            <a:ext cx="3066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328" name="Shape 328"/>
          <p:cNvSpPr/>
          <p:nvPr/>
        </p:nvSpPr>
        <p:spPr>
          <a:xfrm>
            <a:off x="4952525" y="863275"/>
            <a:ext cx="976800" cy="40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6"/>
                </a:solidFill>
              </a:rPr>
              <a:t>margin-top: 10 px</a:t>
            </a:r>
          </a:p>
        </p:txBody>
      </p:sp>
      <p:sp>
        <p:nvSpPr>
          <p:cNvPr id="329" name="Shape 329"/>
          <p:cNvSpPr/>
          <p:nvPr/>
        </p:nvSpPr>
        <p:spPr>
          <a:xfrm>
            <a:off x="7042625" y="1582949"/>
            <a:ext cx="976800" cy="9512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6"/>
                </a:solidFill>
              </a:rPr>
              <a:t>margin-bottom: 35 px</a:t>
            </a:r>
          </a:p>
        </p:txBody>
      </p:sp>
      <p:sp>
        <p:nvSpPr>
          <p:cNvPr id="330" name="Shape 330"/>
          <p:cNvSpPr/>
          <p:nvPr/>
        </p:nvSpPr>
        <p:spPr>
          <a:xfrm>
            <a:off x="5997575" y="4496925"/>
            <a:ext cx="976800" cy="7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5997575" y="2821775"/>
            <a:ext cx="976800" cy="715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5997575" y="3541449"/>
            <a:ext cx="976800" cy="95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6"/>
                </a:solidFill>
              </a:rPr>
              <a:t>margin-bottom: 35 px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i="1" lang="en"/>
              <a:t>Display</a:t>
            </a:r>
            <a:r>
              <a:rPr lang="en"/>
              <a:t> Property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Inline, Block, and Inline-Block</a:t>
            </a:r>
          </a:p>
        </p:txBody>
      </p:sp>
      <p:grpSp>
        <p:nvGrpSpPr>
          <p:cNvPr id="343" name="Shape 343"/>
          <p:cNvGrpSpPr/>
          <p:nvPr/>
        </p:nvGrpSpPr>
        <p:grpSpPr>
          <a:xfrm>
            <a:off x="443000" y="1783375"/>
            <a:ext cx="2589900" cy="727200"/>
            <a:chOff x="443000" y="1783375"/>
            <a:chExt cx="2589900" cy="727200"/>
          </a:xfrm>
        </p:grpSpPr>
        <p:sp>
          <p:nvSpPr>
            <p:cNvPr id="344" name="Shape 344"/>
            <p:cNvSpPr/>
            <p:nvPr/>
          </p:nvSpPr>
          <p:spPr>
            <a:xfrm>
              <a:off x="443000" y="1783375"/>
              <a:ext cx="1113300" cy="3636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This is an</a:t>
              </a:r>
            </a:p>
          </p:txBody>
        </p:sp>
        <p:sp>
          <p:nvSpPr>
            <p:cNvPr id="345" name="Shape 345"/>
            <p:cNvSpPr/>
            <p:nvPr/>
          </p:nvSpPr>
          <p:spPr>
            <a:xfrm>
              <a:off x="1556300" y="1783375"/>
              <a:ext cx="1084800" cy="3636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example</a:t>
              </a:r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1100" y="1783375"/>
              <a:ext cx="391800" cy="3636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of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443000" y="2146975"/>
              <a:ext cx="613500" cy="3636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how</a:t>
              </a:r>
            </a:p>
          </p:txBody>
        </p:sp>
        <p:sp>
          <p:nvSpPr>
            <p:cNvPr id="348" name="Shape 348"/>
            <p:cNvSpPr/>
            <p:nvPr/>
          </p:nvSpPr>
          <p:spPr>
            <a:xfrm>
              <a:off x="1056500" y="2146975"/>
              <a:ext cx="749700" cy="3636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inline</a:t>
              </a:r>
            </a:p>
          </p:txBody>
        </p:sp>
        <p:sp>
          <p:nvSpPr>
            <p:cNvPr id="349" name="Shape 349"/>
            <p:cNvSpPr/>
            <p:nvPr/>
          </p:nvSpPr>
          <p:spPr>
            <a:xfrm>
              <a:off x="1806200" y="2146975"/>
              <a:ext cx="749700" cy="3636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works</a:t>
              </a:r>
            </a:p>
          </p:txBody>
        </p:sp>
      </p:grpSp>
      <p:grpSp>
        <p:nvGrpSpPr>
          <p:cNvPr id="350" name="Shape 350"/>
          <p:cNvGrpSpPr/>
          <p:nvPr/>
        </p:nvGrpSpPr>
        <p:grpSpPr>
          <a:xfrm>
            <a:off x="3997278" y="1681075"/>
            <a:ext cx="1149446" cy="2942000"/>
            <a:chOff x="3952925" y="1681125"/>
            <a:chExt cx="1624200" cy="2942000"/>
          </a:xfrm>
        </p:grpSpPr>
        <p:sp>
          <p:nvSpPr>
            <p:cNvPr id="351" name="Shape 351"/>
            <p:cNvSpPr/>
            <p:nvPr/>
          </p:nvSpPr>
          <p:spPr>
            <a:xfrm>
              <a:off x="3952925" y="1681125"/>
              <a:ext cx="1624200" cy="46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Block</a:t>
              </a:r>
            </a:p>
          </p:txBody>
        </p:sp>
        <p:sp>
          <p:nvSpPr>
            <p:cNvPr id="352" name="Shape 352"/>
            <p:cNvSpPr/>
            <p:nvPr/>
          </p:nvSpPr>
          <p:spPr>
            <a:xfrm>
              <a:off x="3952925" y="2276525"/>
              <a:ext cx="1624200" cy="824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Elements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3952925" y="3229625"/>
              <a:ext cx="1624200" cy="1393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Are pushy</a:t>
              </a:r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5935325" y="1681075"/>
            <a:ext cx="3030350" cy="954300"/>
            <a:chOff x="6011525" y="1681075"/>
            <a:chExt cx="3030350" cy="954300"/>
          </a:xfrm>
        </p:grpSpPr>
        <p:sp>
          <p:nvSpPr>
            <p:cNvPr id="355" name="Shape 355"/>
            <p:cNvSpPr/>
            <p:nvPr/>
          </p:nvSpPr>
          <p:spPr>
            <a:xfrm>
              <a:off x="6011525" y="1681075"/>
              <a:ext cx="793800" cy="95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Inline-block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6874800" y="1783375"/>
              <a:ext cx="793800" cy="72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allows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7738075" y="1976575"/>
              <a:ext cx="1303800" cy="363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resizes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Inline, Block, and Inline-Block, Continued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1471050" y="4538575"/>
            <a:ext cx="620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“Oldskool” (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http://stackoverflow.com/users/214577/oldskool</a:t>
            </a:r>
            <a:r>
              <a:rPr lang="en" sz="1200"/>
              <a:t>) on Stackoverflow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http://stackoverflow.com/a/9189873</a:t>
            </a:r>
            <a:r>
              <a:rPr lang="en" sz="1200"/>
              <a:t> 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311700" y="1070100"/>
            <a:ext cx="85206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Inline elements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respect left &amp; right margins and padding, but not top &amp; bottom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cannot have a width and height set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allow other elements to sit to their left and right.</a:t>
            </a:r>
            <a:br>
              <a:rPr lang="en"/>
            </a:br>
            <a:r>
              <a:rPr lang="en"/>
              <a:t>see very important side notes on this here.</a:t>
            </a:r>
            <a:br>
              <a:rPr lang="en"/>
            </a:b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Block elements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respect all of those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force a line break after the block element</a:t>
            </a:r>
            <a:br>
              <a:rPr lang="en"/>
            </a:b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Inline-block elements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allow other elements to sit to their left and right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respect top &amp; bottom margins and padding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respect height and width</a:t>
            </a:r>
            <a:br>
              <a:rPr lang="en"/>
            </a:b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i="1" lang="en"/>
              <a:t>Position</a:t>
            </a:r>
            <a:r>
              <a:rPr lang="en"/>
              <a:t> Property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Static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311700" y="1152475"/>
            <a:ext cx="8520600" cy="372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Default value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Ignores top, left, bottom, and right properties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Box Model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Relative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11700" y="1152475"/>
            <a:ext cx="8520600" cy="372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</a:pPr>
            <a:r>
              <a:rPr lang="en"/>
              <a:t>Top, left, bottom, and right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Doesn’t affect flow of other elements (leaves a space)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Fixed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311700" y="1152475"/>
            <a:ext cx="8520600" cy="372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</a:pPr>
            <a:r>
              <a:rPr lang="en"/>
              <a:t>Unlike relative, no empty space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Relative to the viewport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Moves with you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z-index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Absolute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311700" y="1152475"/>
            <a:ext cx="8520600" cy="372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Positioned from 0, 0 of nearest positioned (not static) parent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empty space left behind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Q&amp;A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Flexbox  - The Most Flexible  https://www.w3.org/TR/css-flexbox-1/ </a:t>
            </a:r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174" y="1154125"/>
            <a:ext cx="1767750" cy="117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“Flexible Boxes”</a:t>
            </a: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Change ordering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Change dimensions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Respond to different window sizes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Major/main and cross axes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flex-direction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Top to bottom? Right to left? You decide!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flex-wrap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When things get tight, squeeze or stack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flex-grow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How much real estate should this element take up?</a:t>
            </a:r>
          </a:p>
        </p:txBody>
      </p:sp>
      <p:pic>
        <p:nvPicPr>
          <p:cNvPr id="411" name="Shape 4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350" y="1393387"/>
            <a:ext cx="536257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Shape 412"/>
          <p:cNvSpPr txBox="1"/>
          <p:nvPr/>
        </p:nvSpPr>
        <p:spPr>
          <a:xfrm>
            <a:off x="3453150" y="4498150"/>
            <a:ext cx="5077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accent4"/>
                </a:solidFill>
              </a:rPr>
              <a:t>https://developer.mozilla.org/en-US/docs/Web/CSS/CSS_Flexible_Box_Layout/Using_CSS_flexible_boxes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LINKS. YAY. </a:t>
            </a:r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311700" y="1389600"/>
            <a:ext cx="75972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http://codepen.io/justd/full/yydezN/</a:t>
            </a:r>
          </a:p>
          <a:p>
            <a:pPr lvl="0">
              <a:spcBef>
                <a:spcPts val="0"/>
              </a:spcBef>
              <a:buNone/>
            </a:pPr>
            <a:r>
              <a:rPr lang="en" sz="2300" u="sng">
                <a:solidFill>
                  <a:srgbClr val="0097A7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CSS Tricks Guide to Flexbox</a:t>
            </a:r>
          </a:p>
          <a:p>
            <a:pPr lvl="0">
              <a:spcBef>
                <a:spcPts val="0"/>
              </a:spcBef>
              <a:buNone/>
            </a:pPr>
            <a:r>
              <a:rPr lang="en" sz="2300" u="sng">
                <a:solidFill>
                  <a:srgbClr val="0097A7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Vertical Centering with Flexbox</a:t>
            </a:r>
          </a:p>
          <a:p>
            <a:pPr lvl="0">
              <a:spcBef>
                <a:spcPts val="0"/>
              </a:spcBef>
              <a:buNone/>
            </a:pPr>
            <a:r>
              <a:rPr lang="en" sz="2300" u="sng">
                <a:solidFill>
                  <a:srgbClr val="0097A7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6"/>
              </a:rPr>
              <a:t>Block Elements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Flexbox Froggy, A great game to learn this stuff. </a:t>
            </a:r>
          </a:p>
        </p:txBody>
      </p:sp>
      <p:pic>
        <p:nvPicPr>
          <p:cNvPr descr="flexboxfroggy.png" id="424" name="Shape 4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500" y="1017725"/>
            <a:ext cx="559499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 rot="-611">
            <a:off x="2883750" y="2646100"/>
            <a:ext cx="33765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http://flexboxfroggy.com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A3E56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693" y="90600"/>
            <a:ext cx="6402618" cy="496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 Tools Box Model Inspection</a:t>
            </a:r>
          </a:p>
        </p:txBody>
      </p:sp>
      <p:pic>
        <p:nvPicPr>
          <p:cNvPr descr="dev-tools-box-model.pn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750" y="1017724"/>
            <a:ext cx="5616499" cy="4048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Shape 167"/>
          <p:cNvCxnSpPr/>
          <p:nvPr/>
        </p:nvCxnSpPr>
        <p:spPr>
          <a:xfrm rot="10800000">
            <a:off x="6780100" y="3999625"/>
            <a:ext cx="1984800" cy="7731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Box Model 📦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062" y="1593400"/>
            <a:ext cx="2809875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2546700" y="1258300"/>
            <a:ext cx="4050600" cy="29943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3011550" y="1802500"/>
            <a:ext cx="3120900" cy="1905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3301350" y="2080000"/>
            <a:ext cx="2541300" cy="1350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3525000" y="2523250"/>
            <a:ext cx="2094000" cy="464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Content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011550" y="1733787"/>
            <a:ext cx="744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Border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2689150" y="1373400"/>
            <a:ext cx="744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Margin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433150" y="2128512"/>
            <a:ext cx="744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Padding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A3E56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693" y="90600"/>
            <a:ext cx="6402618" cy="496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4231150" y="2453375"/>
            <a:ext cx="793800" cy="26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4296550" y="1961440"/>
            <a:ext cx="663000" cy="22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296550" y="1643925"/>
            <a:ext cx="663000" cy="22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9" name="Shape 189"/>
          <p:cNvCxnSpPr/>
          <p:nvPr/>
        </p:nvCxnSpPr>
        <p:spPr>
          <a:xfrm flipH="1">
            <a:off x="6687550" y="1115125"/>
            <a:ext cx="464100" cy="43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0" name="Shape 190"/>
          <p:cNvSpPr txBox="1"/>
          <p:nvPr/>
        </p:nvSpPr>
        <p:spPr>
          <a:xfrm>
            <a:off x="6687550" y="711075"/>
            <a:ext cx="15123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Border Radius</a:t>
            </a:r>
          </a:p>
        </p:txBody>
      </p:sp>
      <p:sp>
        <p:nvSpPr>
          <p:cNvPr id="191" name="Shape 191"/>
          <p:cNvSpPr/>
          <p:nvPr/>
        </p:nvSpPr>
        <p:spPr>
          <a:xfrm>
            <a:off x="4307369" y="1301320"/>
            <a:ext cx="663000" cy="22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4296550" y="4321125"/>
            <a:ext cx="663000" cy="22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456669" y="2441005"/>
            <a:ext cx="663000" cy="22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334525" y="3888050"/>
            <a:ext cx="22599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Doesn’t do anything for inline elements (except for &lt;img&gt;)</a:t>
            </a:r>
          </a:p>
        </p:txBody>
      </p:sp>
      <p:cxnSp>
        <p:nvCxnSpPr>
          <p:cNvPr id="195" name="Shape 195"/>
          <p:cNvCxnSpPr/>
          <p:nvPr/>
        </p:nvCxnSpPr>
        <p:spPr>
          <a:xfrm flipH="1" rot="10800000">
            <a:off x="1665250" y="2787650"/>
            <a:ext cx="7500" cy="103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6" name="Shape 196"/>
          <p:cNvCxnSpPr/>
          <p:nvPr/>
        </p:nvCxnSpPr>
        <p:spPr>
          <a:xfrm flipH="1" rot="10800000">
            <a:off x="2475575" y="4453150"/>
            <a:ext cx="1457100" cy="2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Padding</a:t>
            </a:r>
          </a:p>
        </p:txBody>
      </p:sp>
      <p:sp>
        <p:nvSpPr>
          <p:cNvPr id="202" name="Shape 202"/>
          <p:cNvSpPr/>
          <p:nvPr/>
        </p:nvSpPr>
        <p:spPr>
          <a:xfrm>
            <a:off x="3301350" y="1896300"/>
            <a:ext cx="2541300" cy="1350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3525000" y="2339550"/>
            <a:ext cx="2094000" cy="464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Content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433150" y="1944812"/>
            <a:ext cx="744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Padding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Border</a:t>
            </a:r>
          </a:p>
        </p:txBody>
      </p:sp>
      <p:sp>
        <p:nvSpPr>
          <p:cNvPr id="210" name="Shape 210"/>
          <p:cNvSpPr/>
          <p:nvPr/>
        </p:nvSpPr>
        <p:spPr>
          <a:xfrm>
            <a:off x="3011550" y="1802500"/>
            <a:ext cx="3120900" cy="1905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3301350" y="2080000"/>
            <a:ext cx="2541300" cy="1350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3525000" y="2523250"/>
            <a:ext cx="2094000" cy="464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Content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011550" y="1802487"/>
            <a:ext cx="744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Border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Margin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062" y="1593400"/>
            <a:ext cx="2809875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/>
          <p:nvPr/>
        </p:nvSpPr>
        <p:spPr>
          <a:xfrm>
            <a:off x="2546700" y="1258300"/>
            <a:ext cx="4050600" cy="29943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3011550" y="1802500"/>
            <a:ext cx="3120900" cy="1905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301350" y="2080000"/>
            <a:ext cx="2541300" cy="1350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525000" y="2523250"/>
            <a:ext cx="2094000" cy="464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Content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011550" y="1733787"/>
            <a:ext cx="744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Border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689150" y="1373400"/>
            <a:ext cx="744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Margin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3433150" y="2128512"/>
            <a:ext cx="744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Padding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