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  <p:embeddedFont>
      <p:font typeface="Source Code Pro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35" Type="http://schemas.openxmlformats.org/officeDocument/2006/relationships/font" Target="fonts/SourceCodePro-regular.fntdata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SourceCodePr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14" name="Shape 1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15" name="Shape 1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11035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Source Code Pro"/>
              <a:buNone/>
              <a:defRPr sz="2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Source Code Pro"/>
              <a:buNone/>
              <a:defRPr sz="2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Source Code Pro"/>
              <a:buNone/>
              <a:defRPr sz="2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Source Code Pro"/>
              <a:buNone/>
              <a:defRPr sz="2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Source Code Pro"/>
              <a:buNone/>
              <a:defRPr sz="2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Source Code Pro"/>
              <a:buNone/>
              <a:defRPr sz="2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Source Code Pro"/>
              <a:buNone/>
              <a:defRPr sz="2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Source Code Pro"/>
              <a:buNone/>
              <a:defRPr sz="2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Source Code Pro"/>
              <a:buNone/>
              <a:defRPr sz="2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B7B7B7"/>
              </a:buClr>
              <a:buSzPct val="100000"/>
              <a:buFont typeface="Source Code Pro"/>
              <a:defRPr sz="18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B7B7B7"/>
              </a:buClr>
              <a:buFont typeface="Source Code Pro"/>
              <a:defRPr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B7B7B7"/>
              </a:buClr>
              <a:buFont typeface="Source Code Pro"/>
              <a:defRPr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B7B7B7"/>
              </a:buClr>
              <a:buFont typeface="Source Code Pro"/>
              <a:defRPr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B7B7B7"/>
              </a:buClr>
              <a:buFont typeface="Source Code Pro"/>
              <a:defRPr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B7B7B7"/>
              </a:buClr>
              <a:buFont typeface="Source Code Pro"/>
              <a:defRPr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B7B7B7"/>
              </a:buClr>
              <a:buFont typeface="Source Code Pro"/>
              <a:defRPr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B7B7B7"/>
              </a:buClr>
              <a:buFont typeface="Source Code Pro"/>
              <a:defRPr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B7B7B7"/>
              </a:buClr>
              <a:buFont typeface="Source Code Pro"/>
              <a:defRPr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mozilla.org/en-US/docs/Learn/CSS/Introduction_to_CSS/Pseudo-classes_and_pseudo-elements" TargetMode="External"/><Relationship Id="rId4" Type="http://schemas.openxmlformats.org/officeDocument/2006/relationships/hyperlink" Target="https://developer.mozilla.org/en-US/docs/Learn/CSS/Introduction_to_CSS/Attribute_selector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mozilla.org/en-US/docs/Learn/CSS/Introduction_to_CSS/Combinators_and_multiple_selector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jgthms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html5rocks.com/en/tutorials/internals/howbrowserswork/#Render_tree_construction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CSS</a:t>
            </a:r>
          </a:p>
        </p:txBody>
      </p:sp>
      <p:sp>
        <p:nvSpPr>
          <p:cNvPr id="131" name="Shape 131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trip down the holy grail of websites that look good.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to use CSS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/>
              <a:t>Inline</a:t>
            </a:r>
            <a:r>
              <a:rPr lang="en"/>
              <a:t> 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u="sng"/>
              <a:t>Internal Style Sheet</a:t>
            </a:r>
            <a:r>
              <a:rPr lang="en"/>
              <a:t>                 </a:t>
            </a:r>
            <a:r>
              <a:rPr lang="en" u="sng"/>
              <a:t>External Style Sheet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494075" y="2726125"/>
            <a:ext cx="2761500" cy="20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&lt;style&gt;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p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color:red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&lt;/style&gt;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2058250" y="1152475"/>
            <a:ext cx="6255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387350"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&lt;p style='color:red'&gt;Hello World&lt;/p&gt;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5551750" y="2726125"/>
            <a:ext cx="2761500" cy="20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~/css/style.css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p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color:red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311700" y="4394250"/>
            <a:ext cx="744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 txBox="1"/>
          <p:nvPr/>
        </p:nvSpPr>
        <p:spPr>
          <a:xfrm>
            <a:off x="2842050" y="1742400"/>
            <a:ext cx="3459900" cy="16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QUESTIONS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Comments</a:t>
            </a: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/* This is what comments look like */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&lt;!-- hello --&gt;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Selectors </a:t>
            </a:r>
            <a:r>
              <a:rPr lang="en" sz="1800"/>
              <a:t>(that we’re going to talk about)</a:t>
            </a: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495400" y="1418825"/>
            <a:ext cx="4099500" cy="328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u="sng"/>
              <a:t>Element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h1 {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color: blue;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3398625" y="1457250"/>
            <a:ext cx="3841500" cy="328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u="sng"/>
              <a:t>Class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.titleText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font-size: 12px;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595800" y="1418825"/>
            <a:ext cx="2420100" cy="328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u="sng"/>
              <a:t>Id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#headline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color: red;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Selectors </a:t>
            </a:r>
            <a:r>
              <a:rPr lang="en" sz="1800"/>
              <a:t>(that we’re not going to talk about today)</a:t>
            </a: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513775" y="1379925"/>
            <a:ext cx="2563200" cy="265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Attribute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Pseudo-classes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Pseudo-elements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3634000" y="3211625"/>
            <a:ext cx="5023800" cy="52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More information can be found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" sz="1400"/>
              <a:t> and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here</a:t>
            </a:r>
            <a:r>
              <a:rPr lang="en" sz="1400"/>
              <a:t>.</a:t>
            </a:r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5635150" y="1867075"/>
            <a:ext cx="1382100" cy="12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/>
              <a:t>🙊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Comma</a:t>
            </a: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394350" y="40365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Used to declare the same property on multiple selectors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1451200" y="1616100"/>
            <a:ext cx="5933400" cy="242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rgbClr val="CCCCCC"/>
                </a:solidFill>
              </a:rPr>
              <a:t>h1, h2, h3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rgbClr val="CCCCCC"/>
                </a:solidFill>
              </a:rPr>
              <a:t>    font-style: italic;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rgbClr val="CCCCCC"/>
                </a:solidFill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Combinators (aka multiple selectors)</a:t>
            </a:r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311700" y="1547400"/>
            <a:ext cx="8520600" cy="296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AB     - Any element matching both A and B at the same time.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A B    - Any element matching B that is a descendant of an element matching A (that is: a child, or a child of a child, etc.)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A&gt;B    - Any element matching B that is a direct child of an element matching A.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7467250" y="4234200"/>
            <a:ext cx="1517400" cy="42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From MDN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Cascade™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311700" y="23281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 importance --&gt; specificity --&gt; source order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Importance</a:t>
            </a:r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2580325" y="3007825"/>
            <a:ext cx="3591900" cy="50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(but not that important)</a:t>
            </a:r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2975875" y="2240762"/>
            <a:ext cx="2672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CCCCCC"/>
                </a:solidFill>
              </a:rPr>
              <a:t>!important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Specificity</a:t>
            </a:r>
          </a:p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853625" y="23281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</a:rPr>
              <a:t> element --&gt; class --&gt; id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</a:rPr>
              <a:t>p</a:t>
            </a:r>
            <a:r>
              <a:rPr lang="en" sz="3600">
                <a:solidFill>
                  <a:srgbClr val="FFFFFF"/>
                </a:solidFill>
              </a:rPr>
              <a:t> → class=”mycls” → id=”myid”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 what is CSS? 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Source Order</a:t>
            </a:r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486225" y="1391275"/>
            <a:ext cx="8520600" cy="247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D9D9D9"/>
              </a:buClr>
              <a:buSzPct val="100000"/>
            </a:pPr>
            <a:r>
              <a:rPr lang="en" sz="2400">
                <a:solidFill>
                  <a:srgbClr val="D9D9D9"/>
                </a:solidFill>
              </a:rPr>
              <a:t>Except for #ids, the latest source is the one that is used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D9D9D9"/>
              </a:solidFill>
            </a:endParaRPr>
          </a:p>
          <a:p>
            <a:pPr indent="-381000" lvl="0" marL="457200" rtl="0">
              <a:spcBef>
                <a:spcPts val="0"/>
              </a:spcBef>
              <a:buClr>
                <a:srgbClr val="D9D9D9"/>
              </a:buClr>
              <a:buSzPct val="100000"/>
            </a:pPr>
            <a:r>
              <a:rPr lang="en" sz="2400">
                <a:solidFill>
                  <a:srgbClr val="D9D9D9"/>
                </a:solidFill>
              </a:rPr>
              <a:t>Specificity first —&gt; source order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Inheritance</a:t>
            </a:r>
          </a:p>
        </p:txBody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467850" y="2098500"/>
            <a:ext cx="8520600" cy="260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D9D9D9"/>
                </a:solidFill>
              </a:rPr>
              <a:t>inherit - use what my parents have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D9D9D9"/>
                </a:solidFill>
              </a:rPr>
              <a:t>initial - use what the document default is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D9D9D9"/>
                </a:solidFill>
              </a:rPr>
              <a:t>unset   - resets to inherited/initial value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 txBox="1"/>
          <p:nvPr/>
        </p:nvSpPr>
        <p:spPr>
          <a:xfrm>
            <a:off x="2842050" y="1742400"/>
            <a:ext cx="3459900" cy="16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QUESTIONS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 txBox="1"/>
          <p:nvPr/>
        </p:nvSpPr>
        <p:spPr>
          <a:xfrm>
            <a:off x="2842050" y="1742400"/>
            <a:ext cx="3459900" cy="16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DevTools 💻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 txBox="1"/>
          <p:nvPr/>
        </p:nvSpPr>
        <p:spPr>
          <a:xfrm>
            <a:off x="228400" y="1742400"/>
            <a:ext cx="8520600" cy="16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Live </a:t>
            </a:r>
            <a:r>
              <a:rPr lang="en" sz="3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💻 Coding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Example : </a:t>
            </a:r>
            <a:r>
              <a:rPr lang="en" sz="3600" u="sng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/>
              </a:rPr>
              <a:t>http://jgthms.com/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/>
        </p:nvSpPr>
        <p:spPr>
          <a:xfrm>
            <a:off x="1138925" y="707225"/>
            <a:ext cx="17268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 txBox="1"/>
          <p:nvPr>
            <p:ph type="title"/>
          </p:nvPr>
        </p:nvSpPr>
        <p:spPr>
          <a:xfrm>
            <a:off x="1679875" y="2666000"/>
            <a:ext cx="5710800" cy="67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🐦 twitter: @_davidawad</a:t>
            </a:r>
          </a:p>
        </p:txBody>
      </p:sp>
      <p:sp>
        <p:nvSpPr>
          <p:cNvPr id="319" name="Shape 319"/>
          <p:cNvSpPr txBox="1"/>
          <p:nvPr>
            <p:ph type="title"/>
          </p:nvPr>
        </p:nvSpPr>
        <p:spPr>
          <a:xfrm>
            <a:off x="1496250" y="3341600"/>
            <a:ext cx="5894400" cy="67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 🐙 </a:t>
            </a:r>
            <a:r>
              <a:rPr lang="en"/>
              <a:t>github: @davidawad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 🔥 website: davidawad.com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 txBox="1"/>
          <p:nvPr>
            <p:ph type="title"/>
          </p:nvPr>
        </p:nvSpPr>
        <p:spPr>
          <a:xfrm>
            <a:off x="3816900" y="1155250"/>
            <a:ext cx="1253100" cy="12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/>
              <a:t>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 what is CSS? 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AWESOME.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 what is CSS? 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800" y="1604274"/>
            <a:ext cx="4274824" cy="320612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715200" y="1097275"/>
            <a:ext cx="27432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WITHOUT CSS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5824950" y="1017800"/>
            <a:ext cx="27432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WITH CSS</a:t>
            </a:r>
          </a:p>
        </p:txBody>
      </p:sp>
      <p:pic>
        <p:nvPicPr>
          <p:cNvPr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7424" y="1604275"/>
            <a:ext cx="4136576" cy="2759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Cascading Style Sheets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use CSS to add interactivity and various color and positioning functions to the elements on a page in order to create distinct effects on the visual appearance of the page.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NOTE: different browsers will handle this differently.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821575"/>
            <a:ext cx="2024449" cy="2024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 how does it work? 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Imagine the </a:t>
            </a:r>
            <a:r>
              <a:rPr lang="en"/>
              <a:t>following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&lt;h3&gt; some text &lt;h3&gt;                                         div h3 {   color : blue  }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&lt;div&gt;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 &lt;h3&gt; some blue text &lt;/h3&gt;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&lt;/div&gt;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 how does it work? 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need a mechanism to </a:t>
            </a:r>
            <a:r>
              <a:rPr b="1" lang="en"/>
              <a:t>select</a:t>
            </a:r>
            <a:r>
              <a:rPr lang="en"/>
              <a:t> which content we want to style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Then we need a way to add the html attributes, (or properties) to the elements in order to get the styles we want on them.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Color changes ftw 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1763500" y="1482550"/>
            <a:ext cx="6594600" cy="305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h1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4800"/>
              <a:t>  color: blue;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4800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800"/>
          </a:p>
        </p:txBody>
      </p:sp>
      <p:sp>
        <p:nvSpPr>
          <p:cNvPr id="178" name="Shape 178"/>
          <p:cNvSpPr/>
          <p:nvPr/>
        </p:nvSpPr>
        <p:spPr>
          <a:xfrm rot="-5404030">
            <a:off x="2113497" y="1948052"/>
            <a:ext cx="255900" cy="8808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F5BC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/>
        </p:nvSpPr>
        <p:spPr>
          <a:xfrm rot="-5400000">
            <a:off x="3545099" y="2741850"/>
            <a:ext cx="255900" cy="19821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/>
        </p:nvSpPr>
        <p:spPr>
          <a:xfrm rot="-5400000">
            <a:off x="5858874" y="3107824"/>
            <a:ext cx="255900" cy="14364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 txBox="1"/>
          <p:nvPr/>
        </p:nvSpPr>
        <p:spPr>
          <a:xfrm>
            <a:off x="1616575" y="2656900"/>
            <a:ext cx="13317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5BC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selector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3054850" y="4030175"/>
            <a:ext cx="13317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property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5546275" y="4078825"/>
            <a:ext cx="8811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value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3938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is CSS put onto a webpage?</a:t>
            </a:r>
          </a:p>
        </p:txBody>
      </p:sp>
      <p:sp>
        <p:nvSpPr>
          <p:cNvPr id="189" name="Shape 189"/>
          <p:cNvSpPr/>
          <p:nvPr/>
        </p:nvSpPr>
        <p:spPr>
          <a:xfrm>
            <a:off x="1286548" y="2140300"/>
            <a:ext cx="557400" cy="2955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>
                <a:latin typeface="Source Code Pro"/>
                <a:ea typeface="Source Code Pro"/>
                <a:cs typeface="Source Code Pro"/>
                <a:sym typeface="Source Code Pro"/>
              </a:rPr>
              <a:t>html</a:t>
            </a:r>
          </a:p>
        </p:txBody>
      </p:sp>
      <p:sp>
        <p:nvSpPr>
          <p:cNvPr id="190" name="Shape 190"/>
          <p:cNvSpPr/>
          <p:nvPr/>
        </p:nvSpPr>
        <p:spPr>
          <a:xfrm>
            <a:off x="787276" y="2563425"/>
            <a:ext cx="553799" cy="2955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>
                <a:latin typeface="Source Code Pro"/>
                <a:ea typeface="Source Code Pro"/>
                <a:cs typeface="Source Code Pro"/>
                <a:sym typeface="Source Code Pro"/>
              </a:rPr>
              <a:t>head</a:t>
            </a:r>
          </a:p>
        </p:txBody>
      </p:sp>
      <p:sp>
        <p:nvSpPr>
          <p:cNvPr id="191" name="Shape 191"/>
          <p:cNvSpPr/>
          <p:nvPr/>
        </p:nvSpPr>
        <p:spPr>
          <a:xfrm>
            <a:off x="1904827" y="2563425"/>
            <a:ext cx="561900" cy="2955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>
                <a:latin typeface="Source Code Pro"/>
                <a:ea typeface="Source Code Pro"/>
                <a:cs typeface="Source Code Pro"/>
                <a:sym typeface="Source Code Pro"/>
              </a:rPr>
              <a:t>body</a:t>
            </a:r>
          </a:p>
        </p:txBody>
      </p:sp>
      <p:sp>
        <p:nvSpPr>
          <p:cNvPr id="192" name="Shape 192"/>
          <p:cNvSpPr/>
          <p:nvPr/>
        </p:nvSpPr>
        <p:spPr>
          <a:xfrm>
            <a:off x="248000" y="3027250"/>
            <a:ext cx="715500" cy="4677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>
                <a:latin typeface="Source Code Pro"/>
                <a:ea typeface="Source Code Pro"/>
                <a:cs typeface="Source Code Pro"/>
                <a:sym typeface="Source Code Pro"/>
              </a:rPr>
              <a:t>meta</a:t>
            </a:r>
            <a:br>
              <a:rPr lang="en" sz="6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600">
                <a:latin typeface="Source Code Pro"/>
                <a:ea typeface="Source Code Pro"/>
                <a:cs typeface="Source Code Pro"/>
                <a:sym typeface="Source Code Pro"/>
              </a:rPr>
              <a:t>charset = “utf-8”</a:t>
            </a:r>
          </a:p>
        </p:txBody>
      </p:sp>
      <p:sp>
        <p:nvSpPr>
          <p:cNvPr id="193" name="Shape 193"/>
          <p:cNvSpPr/>
          <p:nvPr/>
        </p:nvSpPr>
        <p:spPr>
          <a:xfrm>
            <a:off x="1106051" y="3071825"/>
            <a:ext cx="611699" cy="2955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>
                <a:latin typeface="Source Code Pro"/>
                <a:ea typeface="Source Code Pro"/>
                <a:cs typeface="Source Code Pro"/>
                <a:sym typeface="Source Code Pro"/>
              </a:rPr>
              <a:t>title</a:t>
            </a:r>
          </a:p>
        </p:txBody>
      </p:sp>
      <p:sp>
        <p:nvSpPr>
          <p:cNvPr id="194" name="Shape 194"/>
          <p:cNvSpPr/>
          <p:nvPr/>
        </p:nvSpPr>
        <p:spPr>
          <a:xfrm>
            <a:off x="1963314" y="3071819"/>
            <a:ext cx="444900" cy="2955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</a:p>
        </p:txBody>
      </p:sp>
      <p:cxnSp>
        <p:nvCxnSpPr>
          <p:cNvPr id="195" name="Shape 195"/>
          <p:cNvCxnSpPr>
            <a:stCxn id="192" idx="0"/>
            <a:endCxn id="190" idx="4"/>
          </p:cNvCxnSpPr>
          <p:nvPr/>
        </p:nvCxnSpPr>
        <p:spPr>
          <a:xfrm flipH="1" rot="10800000">
            <a:off x="605750" y="2858950"/>
            <a:ext cx="458400" cy="1683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6" name="Shape 196"/>
          <p:cNvCxnSpPr>
            <a:stCxn id="193" idx="0"/>
            <a:endCxn id="190" idx="4"/>
          </p:cNvCxnSpPr>
          <p:nvPr/>
        </p:nvCxnSpPr>
        <p:spPr>
          <a:xfrm rot="10800000">
            <a:off x="1064201" y="2858825"/>
            <a:ext cx="347700" cy="2130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7" name="Shape 197"/>
          <p:cNvCxnSpPr>
            <a:stCxn id="190" idx="0"/>
            <a:endCxn id="189" idx="4"/>
          </p:cNvCxnSpPr>
          <p:nvPr/>
        </p:nvCxnSpPr>
        <p:spPr>
          <a:xfrm flipH="1" rot="10800000">
            <a:off x="1064176" y="2435925"/>
            <a:ext cx="501000" cy="127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8" name="Shape 198"/>
          <p:cNvCxnSpPr>
            <a:stCxn id="191" idx="0"/>
            <a:endCxn id="189" idx="4"/>
          </p:cNvCxnSpPr>
          <p:nvPr/>
        </p:nvCxnSpPr>
        <p:spPr>
          <a:xfrm rot="10800000">
            <a:off x="1565377" y="2435925"/>
            <a:ext cx="620400" cy="127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9" name="Shape 199"/>
          <p:cNvCxnSpPr>
            <a:stCxn id="191" idx="4"/>
            <a:endCxn id="194" idx="0"/>
          </p:cNvCxnSpPr>
          <p:nvPr/>
        </p:nvCxnSpPr>
        <p:spPr>
          <a:xfrm>
            <a:off x="2185777" y="2858925"/>
            <a:ext cx="0" cy="2130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0" name="Shape 200"/>
          <p:cNvCxnSpPr>
            <a:stCxn id="194" idx="4"/>
          </p:cNvCxnSpPr>
          <p:nvPr/>
        </p:nvCxnSpPr>
        <p:spPr>
          <a:xfrm>
            <a:off x="2185764" y="3367319"/>
            <a:ext cx="0" cy="1683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01" name="Shape 201"/>
          <p:cNvSpPr/>
          <p:nvPr/>
        </p:nvSpPr>
        <p:spPr>
          <a:xfrm>
            <a:off x="1943366" y="3491081"/>
            <a:ext cx="484800" cy="226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 algn="ctr"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" sz="6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Hello World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/>
          </a:p>
        </p:txBody>
      </p:sp>
      <p:sp>
        <p:nvSpPr>
          <p:cNvPr id="202" name="Shape 202"/>
          <p:cNvSpPr/>
          <p:nvPr/>
        </p:nvSpPr>
        <p:spPr>
          <a:xfrm>
            <a:off x="1158991" y="3494881"/>
            <a:ext cx="505800" cy="226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Sample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6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Website</a:t>
            </a:r>
          </a:p>
        </p:txBody>
      </p:sp>
      <p:cxnSp>
        <p:nvCxnSpPr>
          <p:cNvPr id="203" name="Shape 203"/>
          <p:cNvCxnSpPr>
            <a:stCxn id="202" idx="0"/>
            <a:endCxn id="193" idx="4"/>
          </p:cNvCxnSpPr>
          <p:nvPr/>
        </p:nvCxnSpPr>
        <p:spPr>
          <a:xfrm rot="10800000">
            <a:off x="1411891" y="3367381"/>
            <a:ext cx="0" cy="127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04" name="Shape 204"/>
          <p:cNvSpPr txBox="1"/>
          <p:nvPr>
            <p:ph type="title"/>
          </p:nvPr>
        </p:nvSpPr>
        <p:spPr>
          <a:xfrm>
            <a:off x="454450" y="1354825"/>
            <a:ext cx="19149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DOM Tree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3498350" y="2233975"/>
            <a:ext cx="1705500" cy="126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p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color: blue;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  <p:sp>
        <p:nvSpPr>
          <p:cNvPr id="206" name="Shape 206"/>
          <p:cNvSpPr txBox="1"/>
          <p:nvPr>
            <p:ph type="title"/>
          </p:nvPr>
        </p:nvSpPr>
        <p:spPr>
          <a:xfrm>
            <a:off x="3083075" y="1417675"/>
            <a:ext cx="28170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Style Sheet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 txBox="1"/>
          <p:nvPr>
            <p:ph type="title"/>
          </p:nvPr>
        </p:nvSpPr>
        <p:spPr>
          <a:xfrm>
            <a:off x="6703800" y="4693775"/>
            <a:ext cx="2021700" cy="3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Source: HTML5 Rocks!</a:t>
            </a:r>
          </a:p>
        </p:txBody>
      </p:sp>
      <p:sp>
        <p:nvSpPr>
          <p:cNvPr id="208" name="Shape 208"/>
          <p:cNvSpPr txBox="1"/>
          <p:nvPr>
            <p:ph type="title"/>
          </p:nvPr>
        </p:nvSpPr>
        <p:spPr>
          <a:xfrm>
            <a:off x="2653800" y="2352175"/>
            <a:ext cx="715500" cy="92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6000">
                <a:solidFill>
                  <a:srgbClr val="A4C2F4"/>
                </a:solidFill>
              </a:rPr>
              <a:t>+</a:t>
            </a:r>
          </a:p>
        </p:txBody>
      </p:sp>
      <p:pic>
        <p:nvPicPr>
          <p:cNvPr id="209" name="Shape 2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6425" y="2352172"/>
            <a:ext cx="2402201" cy="1478275"/>
          </a:xfrm>
          <a:prstGeom prst="rect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10" name="Shape 210"/>
          <p:cNvSpPr/>
          <p:nvPr/>
        </p:nvSpPr>
        <p:spPr>
          <a:xfrm>
            <a:off x="5430775" y="2709250"/>
            <a:ext cx="658800" cy="46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 txBox="1"/>
          <p:nvPr>
            <p:ph type="title"/>
          </p:nvPr>
        </p:nvSpPr>
        <p:spPr>
          <a:xfrm>
            <a:off x="6780450" y="1417075"/>
            <a:ext cx="1868400" cy="48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Display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