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Daniel Holcomb</a:t>
            </a: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 calcmode="lin" valueType="num">
                                      <p:cBhvr>
                                        <p:cTn id="7" dur="1000" fill="hold"/>
                                        <p:tgtEl>
                                          <p:spTgt spid="144"/>
                                        </p:tgtEl>
                                        <p:attrNameLst>
                                          <p:attrName>ppt_w</p:attrName>
                                        </p:attrNameLst>
                                      </p:cBhvr>
                                      <p:tavLst>
                                        <p:tav tm="0">
                                          <p:val>
                                            <p:fltVal val="0"/>
                                          </p:val>
                                        </p:tav>
                                        <p:tav tm="100000">
                                          <p:val>
                                            <p:strVal val="#ppt_w"/>
                                          </p:val>
                                        </p:tav>
                                      </p:tavLst>
                                    </p:anim>
                                    <p:anim calcmode="lin" valueType="num">
                                      <p:cBhvr>
                                        <p:cTn id="8" dur="1000" fill="hold"/>
                                        <p:tgtEl>
                                          <p:spTgt spid="144"/>
                                        </p:tgtEl>
                                        <p:attrNameLst>
                                          <p:attrName>ppt_h</p:attrName>
                                        </p:attrNameLst>
                                      </p:cBhvr>
                                      <p:tavLst>
                                        <p:tav tm="0">
                                          <p:val>
                                            <p:fltVal val="0"/>
                                          </p:val>
                                        </p:tav>
                                        <p:tav tm="100000">
                                          <p:val>
                                            <p:strVal val="#ppt_h"/>
                                          </p:val>
                                        </p:tav>
                                      </p:tavLst>
                                    </p:anim>
                                    <p:anim calcmode="lin" valueType="num">
                                      <p:cBhvr>
                                        <p:cTn id="9" dur="1000" fill="hold"/>
                                        <p:tgtEl>
                                          <p:spTgt spid="14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46"/>
                                        </p:tgtEl>
                                        <p:attrNameLst>
                                          <p:attrName>style.visibility</p:attrName>
                                        </p:attrNameLst>
                                      </p:cBhvr>
                                      <p:to>
                                        <p:strVal val="visible"/>
                                      </p:to>
                                    </p:set>
                                    <p:animEffect transition="in" filter="barn(inVertical)">
                                      <p:cBhvr>
                                        <p:cTn id="15" dur="500"/>
                                        <p:tgtEl>
                                          <p:spTgt spid="1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5">
                                            <p:txEl>
                                              <p:pRg st="0" end="0"/>
                                            </p:txEl>
                                          </p:spTgt>
                                        </p:tgtEl>
                                        <p:attrNameLst>
                                          <p:attrName>style.visibility</p:attrName>
                                        </p:attrNameLst>
                                      </p:cBhvr>
                                      <p:to>
                                        <p:strVal val="visible"/>
                                      </p:to>
                                    </p:set>
                                    <p:animEffect transition="in" filter="fade">
                                      <p:cBhvr>
                                        <p:cTn id="20" dur="500"/>
                                        <p:tgtEl>
                                          <p:spTgt spid="14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5">
                                            <p:txEl>
                                              <p:pRg st="1" end="1"/>
                                            </p:txEl>
                                          </p:spTgt>
                                        </p:tgtEl>
                                        <p:attrNameLst>
                                          <p:attrName>style.visibility</p:attrName>
                                        </p:attrNameLst>
                                      </p:cBhvr>
                                      <p:to>
                                        <p:strVal val="visible"/>
                                      </p:to>
                                    </p:set>
                                    <p:animEffect transition="in" filter="fade">
                                      <p:cBhvr>
                                        <p:cTn id="25" dur="500"/>
                                        <p:tgtEl>
                                          <p:spTgt spid="1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1"/>
            <a:ext cx="10820400" cy="2801646"/>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500"/>
              </a:spcBef>
              <a:spcAft>
                <a:spcPts val="0"/>
              </a:spcAft>
              <a:buClr>
                <a:schemeClr val="lt1"/>
              </a:buClr>
              <a:buSzPts val="2000"/>
              <a:buChar char="•"/>
            </a:pPr>
            <a:r>
              <a:rPr lang="en-US" dirty="0"/>
              <a:t>The </a:t>
            </a:r>
            <a:r>
              <a:rPr lang="en-US" dirty="0" err="1"/>
              <a:t>DevSecOps</a:t>
            </a:r>
            <a:r>
              <a:rPr lang="en-US" dirty="0"/>
              <a:t> Pipeline is that in which we integrate security into the software development lifecycle; this helps us to build software faster and to help make sure the software is secure.</a:t>
            </a:r>
          </a:p>
          <a:p>
            <a:pPr marL="685800" lvl="1" indent="-228600" algn="l" rtl="0">
              <a:lnSpc>
                <a:spcPct val="90000"/>
              </a:lnSpc>
              <a:spcBef>
                <a:spcPts val="500"/>
              </a:spcBef>
              <a:spcAft>
                <a:spcPts val="0"/>
              </a:spcAft>
              <a:buClr>
                <a:schemeClr val="lt1"/>
              </a:buClr>
              <a:buSzPts val="2000"/>
              <a:buChar char="•"/>
            </a:pPr>
            <a:r>
              <a:rPr lang="en-US" dirty="0"/>
              <a:t>Tools we can use in this manner:</a:t>
            </a:r>
          </a:p>
          <a:p>
            <a:pPr marL="1257300" lvl="2">
              <a:buClr>
                <a:srgbClr val="00B0F0"/>
              </a:buClr>
              <a:buSzPts val="2000"/>
              <a:buFont typeface="+mj-lt"/>
              <a:buAutoNum type="arabicPeriod"/>
            </a:pPr>
            <a:r>
              <a:rPr lang="en-US" sz="1400" dirty="0" err="1"/>
              <a:t>Parasoft</a:t>
            </a:r>
            <a:r>
              <a:rPr lang="en-US" sz="1400" dirty="0"/>
              <a:t> Institute – has runtime detection, this means it detects issue when the program is running</a:t>
            </a:r>
          </a:p>
          <a:p>
            <a:pPr marL="1257300" lvl="2">
              <a:buClr>
                <a:srgbClr val="00B0F0"/>
              </a:buClr>
              <a:buSzPts val="2000"/>
              <a:buFont typeface="+mj-lt"/>
              <a:buAutoNum type="arabicPeriod"/>
            </a:pPr>
            <a:r>
              <a:rPr lang="en-US" sz="1400" dirty="0" err="1"/>
              <a:t>Polyspace</a:t>
            </a:r>
            <a:r>
              <a:rPr lang="en-US" sz="1400" dirty="0"/>
              <a:t> Bug Finder – checks for incorrect data types for second argument </a:t>
            </a:r>
            <a:r>
              <a:rPr lang="en-US" sz="1400" dirty="0" err="1"/>
              <a:t>va_start</a:t>
            </a:r>
            <a:endParaRPr lang="en-US" sz="1400" dirty="0"/>
          </a:p>
          <a:p>
            <a:pPr marL="1257300" lvl="2">
              <a:buClr>
                <a:srgbClr val="00B0F0"/>
              </a:buClr>
              <a:buSzPts val="2000"/>
              <a:buFont typeface="+mj-lt"/>
              <a:buAutoNum type="arabicPeriod"/>
            </a:pPr>
            <a:r>
              <a:rPr lang="en-US" sz="1400" dirty="0"/>
              <a:t>Coverity – </a:t>
            </a:r>
            <a:r>
              <a:rPr lang="en-US" sz="1400" b="1" dirty="0"/>
              <a:t>TAINTED_STRING </a:t>
            </a:r>
            <a:r>
              <a:rPr lang="en-US" sz="1400" dirty="0"/>
              <a:t>(checker) – is fully implemented in the project</a:t>
            </a:r>
          </a:p>
          <a:p>
            <a:pPr marL="1257300" lvl="2">
              <a:buClr>
                <a:srgbClr val="00B0F0"/>
              </a:buClr>
              <a:buSzPts val="2000"/>
              <a:buFont typeface="+mj-lt"/>
              <a:buAutoNum type="arabicPeriod"/>
            </a:pPr>
            <a:r>
              <a:rPr lang="en-US" sz="1400" dirty="0"/>
              <a:t>ÉCLAIR – </a:t>
            </a:r>
            <a:r>
              <a:rPr lang="en-US" sz="1400" b="1" dirty="0"/>
              <a:t>CC2.DCL03 </a:t>
            </a:r>
            <a:r>
              <a:rPr lang="en-US" sz="1400" dirty="0"/>
              <a:t>(checker) – is fully implemented in the project</a:t>
            </a:r>
          </a:p>
          <a:p>
            <a:pPr marL="1200150" lvl="2" indent="-285750">
              <a:buClr>
                <a:schemeClr val="bg1"/>
              </a:buClr>
              <a:buSzPts val="2000"/>
              <a:buFont typeface="Arial" panose="020B0604020202020204" pitchFamily="34" charset="0"/>
              <a:buChar char="•"/>
            </a:pPr>
            <a:endParaRPr lang="en-US" sz="1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checkerboard(across)">
                                      <p:cBhvr>
                                        <p:cTn id="7" dur="500"/>
                                        <p:tgtEl>
                                          <p:spTgt spid="21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0">
                                            <p:txEl>
                                              <p:pRg st="1" end="1"/>
                                            </p:txEl>
                                          </p:spTgt>
                                        </p:tgtEl>
                                        <p:attrNameLst>
                                          <p:attrName>style.visibility</p:attrName>
                                        </p:attrNameLst>
                                      </p:cBhvr>
                                      <p:to>
                                        <p:strVal val="visible"/>
                                      </p:to>
                                    </p:set>
                                    <p:animEffect transition="in" filter="checkerboard(across)">
                                      <p:cBhvr>
                                        <p:cTn id="10" dur="500"/>
                                        <p:tgtEl>
                                          <p:spTgt spid="210">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0">
                                            <p:txEl>
                                              <p:pRg st="2" end="2"/>
                                            </p:txEl>
                                          </p:spTgt>
                                        </p:tgtEl>
                                        <p:attrNameLst>
                                          <p:attrName>style.visibility</p:attrName>
                                        </p:attrNameLst>
                                      </p:cBhvr>
                                      <p:to>
                                        <p:strVal val="visible"/>
                                      </p:to>
                                    </p:set>
                                    <p:animEffect transition="in" filter="checkerboard(across)">
                                      <p:cBhvr>
                                        <p:cTn id="13" dur="500"/>
                                        <p:tgtEl>
                                          <p:spTgt spid="210">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10">
                                            <p:txEl>
                                              <p:pRg st="3" end="3"/>
                                            </p:txEl>
                                          </p:spTgt>
                                        </p:tgtEl>
                                        <p:attrNameLst>
                                          <p:attrName>style.visibility</p:attrName>
                                        </p:attrNameLst>
                                      </p:cBhvr>
                                      <p:to>
                                        <p:strVal val="visible"/>
                                      </p:to>
                                    </p:set>
                                    <p:animEffect transition="in" filter="checkerboard(across)">
                                      <p:cBhvr>
                                        <p:cTn id="16" dur="500"/>
                                        <p:tgtEl>
                                          <p:spTgt spid="210">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10">
                                            <p:txEl>
                                              <p:pRg st="4" end="4"/>
                                            </p:txEl>
                                          </p:spTgt>
                                        </p:tgtEl>
                                        <p:attrNameLst>
                                          <p:attrName>style.visibility</p:attrName>
                                        </p:attrNameLst>
                                      </p:cBhvr>
                                      <p:to>
                                        <p:strVal val="visible"/>
                                      </p:to>
                                    </p:set>
                                    <p:animEffect transition="in" filter="checkerboard(across)">
                                      <p:cBhvr>
                                        <p:cTn id="19" dur="500"/>
                                        <p:tgtEl>
                                          <p:spTgt spid="210">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0">
                                            <p:txEl>
                                              <p:pRg st="5" end="5"/>
                                            </p:txEl>
                                          </p:spTgt>
                                        </p:tgtEl>
                                        <p:attrNameLst>
                                          <p:attrName>style.visibility</p:attrName>
                                        </p:attrNameLst>
                                      </p:cBhvr>
                                      <p:to>
                                        <p:strVal val="visible"/>
                                      </p:to>
                                    </p:set>
                                    <p:animEffect transition="in" filter="checkerboard(across)">
                                      <p:cBhvr>
                                        <p:cTn id="22" dur="500"/>
                                        <p:tgtEl>
                                          <p:spTgt spid="210">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09"/>
                                        </p:tgtEl>
                                        <p:attrNameLst>
                                          <p:attrName>style.visibility</p:attrName>
                                        </p:attrNameLst>
                                      </p:cBhvr>
                                      <p:to>
                                        <p:strVal val="visible"/>
                                      </p:to>
                                    </p:set>
                                    <p:animEffect transition="in" filter="checkerboard(across)">
                                      <p:cBhvr>
                                        <p:cTn id="25"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2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By acting before a situation rises to projects, you can ensure to your clients/customers that your project is safe than your competitors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If you wait, you run a bigger risk of your project being breached which of course runs the risk that your data and your clients/customers data being stolen or corrupted</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Bad actors are constantly active and while they are planning their attacks, by not planning a defensive strategy or researching against your own products is not a good move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As defenders of a company, we must ensure that we are constantly planning ways to breach our own defenses and how to harden them to be better.</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 calcmode="lin" valueType="num">
                                      <p:cBhvr>
                                        <p:cTn id="7" dur="500" fill="hold"/>
                                        <p:tgtEl>
                                          <p:spTgt spid="21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7">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17">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2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217">
                                            <p:txEl>
                                              <p:pRg st="2" end="2"/>
                                            </p:txEl>
                                          </p:spTgt>
                                        </p:tgtEl>
                                        <p:attrNameLst>
                                          <p:attrName>style.visibility</p:attrName>
                                        </p:attrNameLst>
                                      </p:cBhvr>
                                      <p:to>
                                        <p:strVal val="visible"/>
                                      </p:to>
                                    </p:set>
                                    <p:anim calcmode="lin" valueType="num">
                                      <p:cBhvr>
                                        <p:cTn id="15" dur="500" fill="hold"/>
                                        <p:tgtEl>
                                          <p:spTgt spid="217">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17">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217">
                                            <p:txEl>
                                              <p:pRg st="2" end="2"/>
                                            </p:txEl>
                                          </p:spTgt>
                                        </p:tgtEl>
                                        <p:attrNameLst>
                                          <p:attrName>style.rotation</p:attrName>
                                        </p:attrNameLst>
                                      </p:cBhvr>
                                      <p:tavLst>
                                        <p:tav tm="0">
                                          <p:val>
                                            <p:fltVal val="360"/>
                                          </p:val>
                                        </p:tav>
                                        <p:tav tm="100000">
                                          <p:val>
                                            <p:fltVal val="0"/>
                                          </p:val>
                                        </p:tav>
                                      </p:tavLst>
                                    </p:anim>
                                    <p:animEffect transition="in" filter="fade">
                                      <p:cBhvr>
                                        <p:cTn id="18" dur="500"/>
                                        <p:tgtEl>
                                          <p:spTgt spid="21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217">
                                            <p:txEl>
                                              <p:pRg st="4" end="4"/>
                                            </p:txEl>
                                          </p:spTgt>
                                        </p:tgtEl>
                                        <p:attrNameLst>
                                          <p:attrName>style.visibility</p:attrName>
                                        </p:attrNameLst>
                                      </p:cBhvr>
                                      <p:to>
                                        <p:strVal val="visible"/>
                                      </p:to>
                                    </p:set>
                                    <p:anim calcmode="lin" valueType="num">
                                      <p:cBhvr>
                                        <p:cTn id="23" dur="500" fill="hold"/>
                                        <p:tgtEl>
                                          <p:spTgt spid="217">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217">
                                            <p:txEl>
                                              <p:pRg st="4" end="4"/>
                                            </p:txEl>
                                          </p:spTgt>
                                        </p:tgtEl>
                                        <p:attrNameLst>
                                          <p:attrName>ppt_h</p:attrName>
                                        </p:attrNameLst>
                                      </p:cBhvr>
                                      <p:tavLst>
                                        <p:tav tm="0">
                                          <p:val>
                                            <p:fltVal val="0"/>
                                          </p:val>
                                        </p:tav>
                                        <p:tav tm="100000">
                                          <p:val>
                                            <p:strVal val="#ppt_h"/>
                                          </p:val>
                                        </p:tav>
                                      </p:tavLst>
                                    </p:anim>
                                    <p:anim calcmode="lin" valueType="num">
                                      <p:cBhvr>
                                        <p:cTn id="25" dur="500" fill="hold"/>
                                        <p:tgtEl>
                                          <p:spTgt spid="217">
                                            <p:txEl>
                                              <p:pRg st="4" end="4"/>
                                            </p:txEl>
                                          </p:spTgt>
                                        </p:tgtEl>
                                        <p:attrNameLst>
                                          <p:attrName>style.rotation</p:attrName>
                                        </p:attrNameLst>
                                      </p:cBhvr>
                                      <p:tavLst>
                                        <p:tav tm="0">
                                          <p:val>
                                            <p:fltVal val="360"/>
                                          </p:val>
                                        </p:tav>
                                        <p:tav tm="100000">
                                          <p:val>
                                            <p:fltVal val="0"/>
                                          </p:val>
                                        </p:tav>
                                      </p:tavLst>
                                    </p:anim>
                                    <p:animEffect transition="in" filter="fade">
                                      <p:cBhvr>
                                        <p:cTn id="26" dur="500"/>
                                        <p:tgtEl>
                                          <p:spTgt spid="21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217">
                                            <p:txEl>
                                              <p:pRg st="6" end="6"/>
                                            </p:txEl>
                                          </p:spTgt>
                                        </p:tgtEl>
                                        <p:attrNameLst>
                                          <p:attrName>style.visibility</p:attrName>
                                        </p:attrNameLst>
                                      </p:cBhvr>
                                      <p:to>
                                        <p:strVal val="visible"/>
                                      </p:to>
                                    </p:set>
                                    <p:anim calcmode="lin" valueType="num">
                                      <p:cBhvr>
                                        <p:cTn id="31" dur="500" fill="hold"/>
                                        <p:tgtEl>
                                          <p:spTgt spid="217">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217">
                                            <p:txEl>
                                              <p:pRg st="6" end="6"/>
                                            </p:txEl>
                                          </p:spTgt>
                                        </p:tgtEl>
                                        <p:attrNameLst>
                                          <p:attrName>ppt_h</p:attrName>
                                        </p:attrNameLst>
                                      </p:cBhvr>
                                      <p:tavLst>
                                        <p:tav tm="0">
                                          <p:val>
                                            <p:fltVal val="0"/>
                                          </p:val>
                                        </p:tav>
                                        <p:tav tm="100000">
                                          <p:val>
                                            <p:strVal val="#ppt_h"/>
                                          </p:val>
                                        </p:tav>
                                      </p:tavLst>
                                    </p:anim>
                                    <p:anim calcmode="lin" valueType="num">
                                      <p:cBhvr>
                                        <p:cTn id="33" dur="500" fill="hold"/>
                                        <p:tgtEl>
                                          <p:spTgt spid="217">
                                            <p:txEl>
                                              <p:pRg st="6" end="6"/>
                                            </p:txEl>
                                          </p:spTgt>
                                        </p:tgtEl>
                                        <p:attrNameLst>
                                          <p:attrName>style.rotation</p:attrName>
                                        </p:attrNameLst>
                                      </p:cBhvr>
                                      <p:tavLst>
                                        <p:tav tm="0">
                                          <p:val>
                                            <p:fltVal val="360"/>
                                          </p:val>
                                        </p:tav>
                                        <p:tav tm="100000">
                                          <p:val>
                                            <p:fltVal val="0"/>
                                          </p:val>
                                        </p:tav>
                                      </p:tavLst>
                                    </p:anim>
                                    <p:animEffect transition="in" filter="fade">
                                      <p:cBhvr>
                                        <p:cTn id="34" dur="500"/>
                                        <p:tgtEl>
                                          <p:spTgt spid="217">
                                            <p:txEl>
                                              <p:pRg st="6" end="6"/>
                                            </p:txEl>
                                          </p:spTgt>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216"/>
                                        </p:tgtEl>
                                        <p:attrNameLst>
                                          <p:attrName>style.visibility</p:attrName>
                                        </p:attrNameLst>
                                      </p:cBhvr>
                                      <p:to>
                                        <p:strVal val="visible"/>
                                      </p:to>
                                    </p:set>
                                    <p:anim calcmode="lin" valueType="num">
                                      <p:cBhvr>
                                        <p:cTn id="37" dur="500" fill="hold"/>
                                        <p:tgtEl>
                                          <p:spTgt spid="216"/>
                                        </p:tgtEl>
                                        <p:attrNameLst>
                                          <p:attrName>ppt_w</p:attrName>
                                        </p:attrNameLst>
                                      </p:cBhvr>
                                      <p:tavLst>
                                        <p:tav tm="0">
                                          <p:val>
                                            <p:fltVal val="0"/>
                                          </p:val>
                                        </p:tav>
                                        <p:tav tm="100000">
                                          <p:val>
                                            <p:strVal val="#ppt_w"/>
                                          </p:val>
                                        </p:tav>
                                      </p:tavLst>
                                    </p:anim>
                                    <p:anim calcmode="lin" valueType="num">
                                      <p:cBhvr>
                                        <p:cTn id="38" dur="500" fill="hold"/>
                                        <p:tgtEl>
                                          <p:spTgt spid="216"/>
                                        </p:tgtEl>
                                        <p:attrNameLst>
                                          <p:attrName>ppt_h</p:attrName>
                                        </p:attrNameLst>
                                      </p:cBhvr>
                                      <p:tavLst>
                                        <p:tav tm="0">
                                          <p:val>
                                            <p:fltVal val="0"/>
                                          </p:val>
                                        </p:tav>
                                        <p:tav tm="100000">
                                          <p:val>
                                            <p:strVal val="#ppt_h"/>
                                          </p:val>
                                        </p:tav>
                                      </p:tavLst>
                                    </p:anim>
                                    <p:anim calcmode="lin" valueType="num">
                                      <p:cBhvr>
                                        <p:cTn id="39" dur="500" fill="hold"/>
                                        <p:tgtEl>
                                          <p:spTgt spid="216"/>
                                        </p:tgtEl>
                                        <p:attrNameLst>
                                          <p:attrName>style.rotation</p:attrName>
                                        </p:attrNameLst>
                                      </p:cBhvr>
                                      <p:tavLst>
                                        <p:tav tm="0">
                                          <p:val>
                                            <p:fltVal val="360"/>
                                          </p:val>
                                        </p:tav>
                                        <p:tav tm="100000">
                                          <p:val>
                                            <p:fltVal val="0"/>
                                          </p:val>
                                        </p:tav>
                                      </p:tavLst>
                                    </p:anim>
                                    <p:animEffect transition="in" filter="fade">
                                      <p:cBhvr>
                                        <p:cTn id="40"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a:t>Constantly upgrading the security policy with new recommendations</a:t>
            </a:r>
          </a:p>
          <a:p>
            <a:pPr marL="1143000" lvl="2" indent="-228600" algn="l" rtl="0">
              <a:lnSpc>
                <a:spcPct val="90000"/>
              </a:lnSpc>
              <a:spcBef>
                <a:spcPts val="0"/>
              </a:spcBef>
              <a:spcAft>
                <a:spcPts val="0"/>
              </a:spcAft>
              <a:buClr>
                <a:schemeClr val="lt1"/>
              </a:buClr>
              <a:buSzPts val="1800"/>
              <a:buChar char="•"/>
            </a:pPr>
            <a:r>
              <a:rPr lang="en-US" sz="1400" dirty="0"/>
              <a:t>Ensure that we are testing the procedures and making sure our defenses are better prepared</a:t>
            </a:r>
          </a:p>
          <a:p>
            <a:pPr marL="1143000" lvl="2" indent="-228600" algn="l" rtl="0">
              <a:lnSpc>
                <a:spcPct val="90000"/>
              </a:lnSpc>
              <a:spcBef>
                <a:spcPts val="0"/>
              </a:spcBef>
              <a:spcAft>
                <a:spcPts val="0"/>
              </a:spcAft>
              <a:buClr>
                <a:schemeClr val="lt1"/>
              </a:buClr>
              <a:buSzPts val="1800"/>
              <a:buChar char="•"/>
            </a:pPr>
            <a:r>
              <a:rPr lang="en-US" sz="1400" dirty="0"/>
              <a:t>Staying constant on the tools being utilized</a:t>
            </a:r>
          </a:p>
          <a:p>
            <a:pPr marL="914400" lvl="2" indent="0" algn="l" rtl="0">
              <a:lnSpc>
                <a:spcPct val="90000"/>
              </a:lnSpc>
              <a:spcBef>
                <a:spcPts val="0"/>
              </a:spcBef>
              <a:spcAft>
                <a:spcPts val="0"/>
              </a:spcAft>
              <a:buClr>
                <a:schemeClr val="lt1"/>
              </a:buClr>
              <a:buSzPts val="1800"/>
              <a:buNone/>
            </a:pPr>
            <a:endParaRPr lang="en-US"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animEffect transition="in" filter="fade">
                                      <p:cBhvr>
                                        <p:cTn id="7" dur="2000"/>
                                        <p:tgtEl>
                                          <p:spTgt spid="224">
                                            <p:txEl>
                                              <p:pRg st="0" end="0"/>
                                            </p:txEl>
                                          </p:spTgt>
                                        </p:tgtEl>
                                      </p:cBhvr>
                                    </p:animEffect>
                                    <p:anim calcmode="lin" valueType="num">
                                      <p:cBhvr>
                                        <p:cTn id="8" dur="2000" fill="hold"/>
                                        <p:tgtEl>
                                          <p:spTgt spid="224">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224">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224">
                                            <p:txEl>
                                              <p:pRg st="0" end="0"/>
                                            </p:txEl>
                                          </p:spTgt>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24">
                                            <p:txEl>
                                              <p:pRg st="1" end="1"/>
                                            </p:txEl>
                                          </p:spTgt>
                                        </p:tgtEl>
                                        <p:attrNameLst>
                                          <p:attrName>style.visibility</p:attrName>
                                        </p:attrNameLst>
                                      </p:cBhvr>
                                      <p:to>
                                        <p:strVal val="visible"/>
                                      </p:to>
                                    </p:set>
                                    <p:animEffect transition="in" filter="fade">
                                      <p:cBhvr>
                                        <p:cTn id="13" dur="2000"/>
                                        <p:tgtEl>
                                          <p:spTgt spid="224">
                                            <p:txEl>
                                              <p:pRg st="1" end="1"/>
                                            </p:txEl>
                                          </p:spTgt>
                                        </p:tgtEl>
                                      </p:cBhvr>
                                    </p:animEffect>
                                    <p:anim calcmode="lin" valueType="num">
                                      <p:cBhvr>
                                        <p:cTn id="14" dur="2000" fill="hold"/>
                                        <p:tgtEl>
                                          <p:spTgt spid="224">
                                            <p:txEl>
                                              <p:pRg st="1" end="1"/>
                                            </p:txEl>
                                          </p:spTgt>
                                        </p:tgtEl>
                                        <p:attrNameLst>
                                          <p:attrName>style.rotation</p:attrName>
                                        </p:attrNameLst>
                                      </p:cBhvr>
                                      <p:tavLst>
                                        <p:tav tm="0">
                                          <p:val>
                                            <p:fltVal val="720"/>
                                          </p:val>
                                        </p:tav>
                                        <p:tav tm="100000">
                                          <p:val>
                                            <p:fltVal val="0"/>
                                          </p:val>
                                        </p:tav>
                                      </p:tavLst>
                                    </p:anim>
                                    <p:anim calcmode="lin" valueType="num">
                                      <p:cBhvr>
                                        <p:cTn id="15" dur="2000" fill="hold"/>
                                        <p:tgtEl>
                                          <p:spTgt spid="224">
                                            <p:txEl>
                                              <p:pRg st="1" end="1"/>
                                            </p:txEl>
                                          </p:spTgt>
                                        </p:tgtEl>
                                        <p:attrNameLst>
                                          <p:attrName>ppt_h</p:attrName>
                                        </p:attrNameLst>
                                      </p:cBhvr>
                                      <p:tavLst>
                                        <p:tav tm="0">
                                          <p:val>
                                            <p:fltVal val="0"/>
                                          </p:val>
                                        </p:tav>
                                        <p:tav tm="100000">
                                          <p:val>
                                            <p:strVal val="#ppt_h"/>
                                          </p:val>
                                        </p:tav>
                                      </p:tavLst>
                                    </p:anim>
                                    <p:anim calcmode="lin" valueType="num">
                                      <p:cBhvr>
                                        <p:cTn id="16" dur="2000" fill="hold"/>
                                        <p:tgtEl>
                                          <p:spTgt spid="224">
                                            <p:txEl>
                                              <p:pRg st="1" end="1"/>
                                            </p:txEl>
                                          </p:spTgt>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224">
                                            <p:txEl>
                                              <p:pRg st="2" end="2"/>
                                            </p:txEl>
                                          </p:spTgt>
                                        </p:tgtEl>
                                        <p:attrNameLst>
                                          <p:attrName>style.visibility</p:attrName>
                                        </p:attrNameLst>
                                      </p:cBhvr>
                                      <p:to>
                                        <p:strVal val="visible"/>
                                      </p:to>
                                    </p:set>
                                    <p:animEffect transition="in" filter="fade">
                                      <p:cBhvr>
                                        <p:cTn id="19" dur="2000"/>
                                        <p:tgtEl>
                                          <p:spTgt spid="224">
                                            <p:txEl>
                                              <p:pRg st="2" end="2"/>
                                            </p:txEl>
                                          </p:spTgt>
                                        </p:tgtEl>
                                      </p:cBhvr>
                                    </p:animEffect>
                                    <p:anim calcmode="lin" valueType="num">
                                      <p:cBhvr>
                                        <p:cTn id="20" dur="2000" fill="hold"/>
                                        <p:tgtEl>
                                          <p:spTgt spid="224">
                                            <p:txEl>
                                              <p:pRg st="2" end="2"/>
                                            </p:txEl>
                                          </p:spTgt>
                                        </p:tgtEl>
                                        <p:attrNameLst>
                                          <p:attrName>style.rotation</p:attrName>
                                        </p:attrNameLst>
                                      </p:cBhvr>
                                      <p:tavLst>
                                        <p:tav tm="0">
                                          <p:val>
                                            <p:fltVal val="720"/>
                                          </p:val>
                                        </p:tav>
                                        <p:tav tm="100000">
                                          <p:val>
                                            <p:fltVal val="0"/>
                                          </p:val>
                                        </p:tav>
                                      </p:tavLst>
                                    </p:anim>
                                    <p:anim calcmode="lin" valueType="num">
                                      <p:cBhvr>
                                        <p:cTn id="21" dur="2000" fill="hold"/>
                                        <p:tgtEl>
                                          <p:spTgt spid="224">
                                            <p:txEl>
                                              <p:pRg st="2" end="2"/>
                                            </p:txEl>
                                          </p:spTgt>
                                        </p:tgtEl>
                                        <p:attrNameLst>
                                          <p:attrName>ppt_h</p:attrName>
                                        </p:attrNameLst>
                                      </p:cBhvr>
                                      <p:tavLst>
                                        <p:tav tm="0">
                                          <p:val>
                                            <p:fltVal val="0"/>
                                          </p:val>
                                        </p:tav>
                                        <p:tav tm="100000">
                                          <p:val>
                                            <p:strVal val="#ppt_h"/>
                                          </p:val>
                                        </p:tav>
                                      </p:tavLst>
                                    </p:anim>
                                    <p:anim calcmode="lin" valueType="num">
                                      <p:cBhvr>
                                        <p:cTn id="22" dur="2000" fill="hold"/>
                                        <p:tgtEl>
                                          <p:spTgt spid="224">
                                            <p:txEl>
                                              <p:pRg st="2" end="2"/>
                                            </p:txEl>
                                          </p:spTgt>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223"/>
                                        </p:tgtEl>
                                        <p:attrNameLst>
                                          <p:attrName>style.visibility</p:attrName>
                                        </p:attrNameLst>
                                      </p:cBhvr>
                                      <p:to>
                                        <p:strVal val="visible"/>
                                      </p:to>
                                    </p:set>
                                    <p:animEffect transition="in" filter="fade">
                                      <p:cBhvr>
                                        <p:cTn id="25" dur="2000"/>
                                        <p:tgtEl>
                                          <p:spTgt spid="223"/>
                                        </p:tgtEl>
                                      </p:cBhvr>
                                    </p:animEffect>
                                    <p:anim calcmode="lin" valueType="num">
                                      <p:cBhvr>
                                        <p:cTn id="26" dur="2000" fill="hold"/>
                                        <p:tgtEl>
                                          <p:spTgt spid="223"/>
                                        </p:tgtEl>
                                        <p:attrNameLst>
                                          <p:attrName>style.rotation</p:attrName>
                                        </p:attrNameLst>
                                      </p:cBhvr>
                                      <p:tavLst>
                                        <p:tav tm="0">
                                          <p:val>
                                            <p:fltVal val="720"/>
                                          </p:val>
                                        </p:tav>
                                        <p:tav tm="100000">
                                          <p:val>
                                            <p:fltVal val="0"/>
                                          </p:val>
                                        </p:tav>
                                      </p:tavLst>
                                    </p:anim>
                                    <p:anim calcmode="lin" valueType="num">
                                      <p:cBhvr>
                                        <p:cTn id="27" dur="2000" fill="hold"/>
                                        <p:tgtEl>
                                          <p:spTgt spid="223"/>
                                        </p:tgtEl>
                                        <p:attrNameLst>
                                          <p:attrName>ppt_h</p:attrName>
                                        </p:attrNameLst>
                                      </p:cBhvr>
                                      <p:tavLst>
                                        <p:tav tm="0">
                                          <p:val>
                                            <p:fltVal val="0"/>
                                          </p:val>
                                        </p:tav>
                                        <p:tav tm="100000">
                                          <p:val>
                                            <p:strVal val="#ppt_h"/>
                                          </p:val>
                                        </p:tav>
                                      </p:tavLst>
                                    </p:anim>
                                    <p:anim calcmode="lin" valueType="num">
                                      <p:cBhvr>
                                        <p:cTn id="28" dur="2000" fill="hold"/>
                                        <p:tgtEl>
                                          <p:spTgt spid="22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We need to make sure that all new employees are given a basic cyber security training</a:t>
            </a:r>
          </a:p>
          <a:p>
            <a:pPr marL="228600" lvl="0" indent="-228600" algn="l" rtl="0">
              <a:lnSpc>
                <a:spcPct val="90000"/>
              </a:lnSpc>
              <a:spcBef>
                <a:spcPts val="0"/>
              </a:spcBef>
              <a:spcAft>
                <a:spcPts val="0"/>
              </a:spcAft>
              <a:buClr>
                <a:schemeClr val="lt1"/>
              </a:buClr>
              <a:buSzPts val="2200"/>
              <a:buChar char="•"/>
            </a:pPr>
            <a:r>
              <a:rPr lang="en-US" sz="1800" dirty="0"/>
              <a:t>All employees need to be held to a higher standard</a:t>
            </a:r>
          </a:p>
          <a:p>
            <a:pPr marL="228600" lvl="0" indent="-228600" algn="l" rtl="0">
              <a:lnSpc>
                <a:spcPct val="90000"/>
              </a:lnSpc>
              <a:spcBef>
                <a:spcPts val="0"/>
              </a:spcBef>
              <a:spcAft>
                <a:spcPts val="0"/>
              </a:spcAft>
              <a:buClr>
                <a:schemeClr val="lt1"/>
              </a:buClr>
              <a:buSzPts val="2200"/>
              <a:buChar char="•"/>
            </a:pPr>
            <a:r>
              <a:rPr lang="en-US" sz="1800" dirty="0"/>
              <a:t>The company needs to invest in its employees with constant training programs</a:t>
            </a:r>
          </a:p>
          <a:p>
            <a:pPr marL="228600" lvl="0" indent="-228600" algn="l" rtl="0">
              <a:lnSpc>
                <a:spcPct val="90000"/>
              </a:lnSpc>
              <a:spcBef>
                <a:spcPts val="0"/>
              </a:spcBef>
              <a:spcAft>
                <a:spcPts val="0"/>
              </a:spcAft>
              <a:buClr>
                <a:schemeClr val="lt1"/>
              </a:buClr>
              <a:buSzPts val="2200"/>
              <a:buChar char="•"/>
            </a:pPr>
            <a:r>
              <a:rPr lang="en-US" sz="1800" dirty="0"/>
              <a:t>The company must make sure all items are constantly controlled</a:t>
            </a:r>
          </a:p>
          <a:p>
            <a:pPr marL="228600" lvl="0" indent="-228600" algn="l" rtl="0">
              <a:lnSpc>
                <a:spcPct val="90000"/>
              </a:lnSpc>
              <a:spcBef>
                <a:spcPts val="0"/>
              </a:spcBef>
              <a:spcAft>
                <a:spcPts val="0"/>
              </a:spcAft>
              <a:buClr>
                <a:schemeClr val="lt1"/>
              </a:buClr>
              <a:buSzPts val="2200"/>
              <a:buChar char="•"/>
            </a:pPr>
            <a:r>
              <a:rPr lang="en-US" sz="1800" dirty="0"/>
              <a:t>There needs to be an update program for all hardware and software</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Effect transition="in" filter="randombar(horizontal)">
                                      <p:cBhvr>
                                        <p:cTn id="7" dur="500"/>
                                        <p:tgtEl>
                                          <p:spTgt spid="2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Effect transition="in" filter="randombar(horizontal)">
                                      <p:cBhvr>
                                        <p:cTn id="12" dur="500"/>
                                        <p:tgtEl>
                                          <p:spTgt spid="2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Effect transition="in" filter="randombar(horizontal)">
                                      <p:cBhvr>
                                        <p:cTn id="17" dur="500"/>
                                        <p:tgtEl>
                                          <p:spTgt spid="2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Effect transition="in" filter="randombar(horizontal)">
                                      <p:cBhvr>
                                        <p:cTn id="22" dur="500"/>
                                        <p:tgtEl>
                                          <p:spTgt spid="2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31">
                                            <p:txEl>
                                              <p:pRg st="4" end="4"/>
                                            </p:txEl>
                                          </p:spTgt>
                                        </p:tgtEl>
                                        <p:attrNameLst>
                                          <p:attrName>style.visibility</p:attrName>
                                        </p:attrNameLst>
                                      </p:cBhvr>
                                      <p:to>
                                        <p:strVal val="visible"/>
                                      </p:to>
                                    </p:set>
                                    <p:animEffect transition="in" filter="randombar(horizontal)">
                                      <p:cBhvr>
                                        <p:cTn id="27" dur="500"/>
                                        <p:tgtEl>
                                          <p:spTgt spid="231">
                                            <p:txEl>
                                              <p:pRg st="4" end="4"/>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30"/>
                                        </p:tgtEl>
                                        <p:attrNameLst>
                                          <p:attrName>style.visibility</p:attrName>
                                        </p:attrNameLst>
                                      </p:cBhvr>
                                      <p:to>
                                        <p:strVal val="visible"/>
                                      </p:to>
                                    </p:set>
                                    <p:animEffect transition="in" filter="randombar(horizontal)">
                                      <p:cBhvr>
                                        <p:cTn id="30"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i="1" dirty="0">
                <a:effectLst/>
              </a:rPr>
              <a:t>Confluence</a:t>
            </a:r>
            <a:r>
              <a:rPr lang="en-US" dirty="0">
                <a:effectLst/>
              </a:rPr>
              <a:t>. Top 10 Secure Coding Practices - CERT Secure Coding - Confluence. (n.d.). Retrieved October 17, 2021, from https://wiki.sei.cmu.edu/confluence/display/seccode/Top+10+Secure+Coding+Practices?focusedCommentId=88044413. </a:t>
            </a:r>
          </a:p>
          <a:p>
            <a:pPr marL="228600" indent="-228600">
              <a:spcBef>
                <a:spcPts val="0"/>
              </a:spcBef>
              <a:buSzPts val="2200"/>
            </a:pPr>
            <a:r>
              <a:rPr lang="en-US" i="1" dirty="0">
                <a:effectLst/>
              </a:rPr>
              <a:t>Secure coding: A practical guide</a:t>
            </a:r>
            <a:r>
              <a:rPr lang="en-US" dirty="0">
                <a:effectLst/>
              </a:rPr>
              <a:t>. </a:t>
            </a:r>
            <a:r>
              <a:rPr lang="en-US" dirty="0" err="1">
                <a:effectLst/>
              </a:rPr>
              <a:t>WhiteSource</a:t>
            </a:r>
            <a:r>
              <a:rPr lang="en-US" dirty="0">
                <a:effectLst/>
              </a:rPr>
              <a:t>. (2021, July 29). Retrieved October 17, 2021, from https://www.whitesourcesoftware.com/resources/blog/secure-coding/. </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Effect transition="in" filter="fade">
                                      <p:cBhvr>
                                        <p:cTn id="7" dur="100"/>
                                        <p:tgtEl>
                                          <p:spTgt spid="238">
                                            <p:txEl>
                                              <p:pRg st="0" end="0"/>
                                            </p:txEl>
                                          </p:spTgt>
                                        </p:tgtEl>
                                      </p:cBhvr>
                                    </p:animEffect>
                                    <p:anim calcmode="lin" valueType="num">
                                      <p:cBhvr>
                                        <p:cTn id="8" dur="400" fill="hold"/>
                                        <p:tgtEl>
                                          <p:spTgt spid="238">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38">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38">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38">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238">
                                            <p:txEl>
                                              <p:pRg st="1" end="1"/>
                                            </p:txEl>
                                          </p:spTgt>
                                        </p:tgtEl>
                                        <p:attrNameLst>
                                          <p:attrName>style.visibility</p:attrName>
                                        </p:attrNameLst>
                                      </p:cBhvr>
                                      <p:to>
                                        <p:strVal val="visible"/>
                                      </p:to>
                                    </p:set>
                                    <p:animEffect transition="in" filter="fade">
                                      <p:cBhvr>
                                        <p:cTn id="16" dur="100"/>
                                        <p:tgtEl>
                                          <p:spTgt spid="238">
                                            <p:txEl>
                                              <p:pRg st="1" end="1"/>
                                            </p:txEl>
                                          </p:spTgt>
                                        </p:tgtEl>
                                      </p:cBhvr>
                                    </p:animEffect>
                                    <p:anim calcmode="lin" valueType="num">
                                      <p:cBhvr>
                                        <p:cTn id="17" dur="400" fill="hold"/>
                                        <p:tgtEl>
                                          <p:spTgt spid="238">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238">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238">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238">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1" presetID="43" presetClass="entr" presetSubtype="0" fill="hold" grpId="0" nodeType="withEffect">
                                  <p:stCondLst>
                                    <p:cond delay="0"/>
                                  </p:stCondLst>
                                  <p:childTnLst>
                                    <p:set>
                                      <p:cBhvr>
                                        <p:cTn id="22" dur="1" fill="hold">
                                          <p:stCondLst>
                                            <p:cond delay="0"/>
                                          </p:stCondLst>
                                        </p:cTn>
                                        <p:tgtEl>
                                          <p:spTgt spid="237"/>
                                        </p:tgtEl>
                                        <p:attrNameLst>
                                          <p:attrName>style.visibility</p:attrName>
                                        </p:attrNameLst>
                                      </p:cBhvr>
                                      <p:to>
                                        <p:strVal val="visible"/>
                                      </p:to>
                                    </p:set>
                                    <p:animEffect transition="in" filter="fade">
                                      <p:cBhvr>
                                        <p:cTn id="23" dur="100"/>
                                        <p:tgtEl>
                                          <p:spTgt spid="237"/>
                                        </p:tgtEl>
                                      </p:cBhvr>
                                    </p:animEffect>
                                    <p:anim calcmode="lin" valueType="num">
                                      <p:cBhvr>
                                        <p:cTn id="24" dur="400" fill="hold"/>
                                        <p:tgtEl>
                                          <p:spTgt spid="237"/>
                                        </p:tgtEl>
                                        <p:attrNameLst>
                                          <p:attrName>ppt_x</p:attrName>
                                        </p:attrNameLst>
                                      </p:cBhvr>
                                      <p:tavLst>
                                        <p:tav tm="0">
                                          <p:val>
                                            <p:strVal val="#ppt_x"/>
                                          </p:val>
                                        </p:tav>
                                        <p:tav tm="100000">
                                          <p:val>
                                            <p:strVal val="#ppt_x"/>
                                          </p:val>
                                        </p:tav>
                                      </p:tavLst>
                                    </p:anim>
                                    <p:anim calcmode="lin" valueType="num">
                                      <p:cBhvr>
                                        <p:cTn id="25" dur="400" fill="hold"/>
                                        <p:tgtEl>
                                          <p:spTgt spid="237"/>
                                        </p:tgtEl>
                                        <p:attrNameLst>
                                          <p:attrName>ppt_y</p:attrName>
                                        </p:attrNameLst>
                                      </p:cBhvr>
                                      <p:tavLst>
                                        <p:tav tm="0">
                                          <p:val>
                                            <p:strVal val="#ppt_y+0.31"/>
                                          </p:val>
                                        </p:tav>
                                        <p:tav tm="100000">
                                          <p:val>
                                            <p:strVal val="#ppt_y+0.31"/>
                                          </p:val>
                                        </p:tav>
                                      </p:tavLst>
                                    </p:anim>
                                    <p:anim calcmode="lin" valueType="num">
                                      <p:cBhvr>
                                        <p:cTn id="26" dur="600" decel="50000" fill="hold">
                                          <p:stCondLst>
                                            <p:cond delay="400"/>
                                          </p:stCondLst>
                                        </p:cTn>
                                        <p:tgtEl>
                                          <p:spTgt spid="2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7" dur="600" decel="50000" fill="hold">
                                          <p:stCondLst>
                                            <p:cond delay="400"/>
                                          </p:stCondLst>
                                        </p:cTn>
                                        <p:tgtEl>
                                          <p:spTgt spid="2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6674582" y="433963"/>
            <a:ext cx="5434933"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909846" y="2194560"/>
            <a:ext cx="4596353"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chemeClr val="lt1"/>
              </a:buClr>
              <a:buSzPts val="2200"/>
              <a:buNone/>
            </a:pPr>
            <a:r>
              <a:rPr lang="en-US" sz="1800" dirty="0">
                <a:effectLst/>
                <a:latin typeface="Calibri" panose="020F0502020204030204" pitchFamily="34" charset="0"/>
                <a:ea typeface="Calibri" panose="020F0502020204030204" pitchFamily="34" charset="0"/>
              </a:rPr>
              <a:t>All Software Development requires a level security to ensure not just the security of the team and project but also to ensure those who use the software and their clients.</a:t>
            </a:r>
          </a:p>
          <a:p>
            <a:pPr marL="0" lvl="0" indent="0" algn="l" rtl="0">
              <a:lnSpc>
                <a:spcPct val="90000"/>
              </a:lnSpc>
              <a:spcBef>
                <a:spcPts val="1000"/>
              </a:spcBef>
              <a:spcAft>
                <a:spcPts val="0"/>
              </a:spcAft>
              <a:buClr>
                <a:schemeClr val="lt1"/>
              </a:buClr>
              <a:buSzPts val="2200"/>
              <a:buNone/>
            </a:pPr>
            <a:endParaRPr lang="en-US" sz="1800" dirty="0">
              <a:latin typeface="Calibri" panose="020F0502020204030204" pitchFamily="34" charset="0"/>
            </a:endParaRPr>
          </a:p>
          <a:p>
            <a:pPr marL="0" lvl="0" indent="0" algn="l" rtl="0">
              <a:lnSpc>
                <a:spcPct val="90000"/>
              </a:lnSpc>
              <a:spcBef>
                <a:spcPts val="1000"/>
              </a:spcBef>
              <a:spcAft>
                <a:spcPts val="0"/>
              </a:spcAft>
              <a:buClr>
                <a:schemeClr val="lt1"/>
              </a:buClr>
              <a:buSzPts val="2200"/>
              <a:buNone/>
            </a:pPr>
            <a:r>
              <a:rPr lang="en-US" sz="1800" dirty="0">
                <a:latin typeface="Calibri" panose="020F0502020204030204" pitchFamily="34" charset="0"/>
              </a:rPr>
              <a:t>By building a defense in depth program, the team and the project will be more secure through levels of security just as you have levels of security to protect your physical assets from physical harm.</a:t>
            </a:r>
          </a:p>
          <a:p>
            <a:pPr marL="0" lvl="0" indent="0" algn="l" rtl="0">
              <a:lnSpc>
                <a:spcPct val="90000"/>
              </a:lnSpc>
              <a:spcBef>
                <a:spcPts val="1000"/>
              </a:spcBef>
              <a:spcAft>
                <a:spcPts val="0"/>
              </a:spcAft>
              <a:buClr>
                <a:schemeClr val="lt1"/>
              </a:buClr>
              <a:buSzPts val="2200"/>
              <a:buNone/>
            </a:pPr>
            <a:endParaRPr lang="en-US" sz="1800" dirty="0">
              <a:latin typeface="Calibri" panose="020F0502020204030204" pitchFamily="34" charset="0"/>
            </a:endParaRPr>
          </a:p>
          <a:p>
            <a:pPr marL="0" lvl="0" indent="0" algn="l" rtl="0">
              <a:lnSpc>
                <a:spcPct val="90000"/>
              </a:lnSpc>
              <a:spcBef>
                <a:spcPts val="1000"/>
              </a:spcBef>
              <a:spcAft>
                <a:spcPts val="0"/>
              </a:spcAft>
              <a:buClr>
                <a:schemeClr val="lt1"/>
              </a:buClr>
              <a:buSzPts val="2200"/>
              <a:buNone/>
            </a:pPr>
            <a:r>
              <a:rPr lang="en-US" sz="1800" dirty="0">
                <a:latin typeface="Calibri" panose="020F0502020204030204" pitchFamily="34" charset="0"/>
              </a:rPr>
              <a:t>This protects them from external threats that are not physical and could be from any direction thus this plan will help protect against attacks from different angles.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7887" y="1080477"/>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circle(in)">
                                      <p:cBhvr>
                                        <p:cTn id="7" dur="20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wheel(1)">
                                      <p:cBhvr>
                                        <p:cTn id="12" dur="2000"/>
                                        <p:tgtEl>
                                          <p:spTgt spid="15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2">
                                            <p:txEl>
                                              <p:pRg st="2" end="2"/>
                                            </p:txEl>
                                          </p:spTgt>
                                        </p:tgtEl>
                                        <p:attrNameLst>
                                          <p:attrName>style.visibility</p:attrName>
                                        </p:attrNameLst>
                                      </p:cBhvr>
                                      <p:to>
                                        <p:strVal val="visible"/>
                                      </p:to>
                                    </p:set>
                                    <p:animEffect transition="in" filter="randombar(horizontal)">
                                      <p:cBhvr>
                                        <p:cTn id="17" dur="500"/>
                                        <p:tgtEl>
                                          <p:spTgt spid="1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429629643"/>
              </p:ext>
            </p:extLst>
          </p:nvPr>
        </p:nvGraphicFramePr>
        <p:xfrm>
          <a:off x="3171900" y="2561050"/>
          <a:ext cx="7835225" cy="402330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200" b="1" u="sng" strike="noStrike" cap="none" dirty="0">
                          <a:solidFill>
                            <a:schemeClr val="tx1"/>
                          </a:solidFill>
                        </a:rPr>
                        <a:t>Likely Threat:</a:t>
                      </a:r>
                      <a:endParaRPr lang="en-US" sz="1200" b="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Do Not Read Uninitialized Memory</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-This can cause the program to behave in an undefined manor and therefore we have no standard on how the program should react when it reaches the line of code or function.</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Example code: Found on </a:t>
                      </a:r>
                      <a:r>
                        <a:rPr lang="en-US" sz="1200" b="0" u="none" strike="noStrike" cap="none" dirty="0" err="1">
                          <a:solidFill>
                            <a:schemeClr val="tx1"/>
                          </a:solidFill>
                        </a:rPr>
                        <a:t>Pg</a:t>
                      </a:r>
                      <a:r>
                        <a:rPr lang="en-US" sz="1200" b="0" u="none" strike="noStrike" cap="none" dirty="0">
                          <a:solidFill>
                            <a:schemeClr val="tx1"/>
                          </a:solidFill>
                        </a:rPr>
                        <a:t> 4</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Severity: </a:t>
                      </a:r>
                      <a:r>
                        <a:rPr lang="en-US" sz="1200" b="1" u="none" strike="noStrike" cap="none" dirty="0">
                          <a:solidFill>
                            <a:srgbClr val="FF0000"/>
                          </a:solidFill>
                        </a:rPr>
                        <a:t>HIGH</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Priority: </a:t>
                      </a:r>
                      <a:r>
                        <a:rPr lang="en-US" sz="1200" b="1" u="none" strike="noStrike" cap="none" dirty="0">
                          <a:solidFill>
                            <a:srgbClr val="FF0000"/>
                          </a:solidFill>
                        </a:rPr>
                        <a:t>P12</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Level: </a:t>
                      </a:r>
                      <a:r>
                        <a:rPr lang="en-US" sz="1200" b="1" u="none" strike="noStrike" cap="none" dirty="0">
                          <a:solidFill>
                            <a:srgbClr val="FF0000"/>
                          </a:solidFill>
                        </a:rPr>
                        <a:t>L1</a:t>
                      </a:r>
                      <a:endParaRPr sz="1200" b="1" u="sng" strike="noStrike" cap="none" dirty="0">
                        <a:solidFill>
                          <a:srgbClr val="FF000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200" b="1" u="sng" strike="noStrike" cap="none" dirty="0">
                          <a:solidFill>
                            <a:schemeClr val="tx1"/>
                          </a:solidFill>
                          <a:latin typeface="Times New Roman" panose="02020603050405020304" pitchFamily="18" charset="0"/>
                          <a:cs typeface="Times New Roman" panose="02020603050405020304" pitchFamily="18" charset="0"/>
                        </a:rPr>
                        <a:t>Priority Threat:</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latin typeface="Times New Roman" panose="02020603050405020304" pitchFamily="18" charset="0"/>
                          <a:cs typeface="Times New Roman" panose="02020603050405020304" pitchFamily="18" charset="0"/>
                        </a:rPr>
                        <a:t>Sanitize Data Pass To Complex Subsystems</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latin typeface="Times New Roman" panose="02020603050405020304" pitchFamily="18" charset="0"/>
                          <a:cs typeface="Times New Roman" panose="02020603050405020304" pitchFamily="18" charset="0"/>
                        </a:rPr>
                        <a:t>-By understanding what data is being passed to certain subsystems and the capabilities  of those subsystems we are able to ensure that the data going to them are not allowing bad actors to enter with bad inputs.</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latin typeface="Times New Roman" panose="02020603050405020304" pitchFamily="18" charset="0"/>
                          <a:cs typeface="Times New Roman" panose="02020603050405020304" pitchFamily="18" charset="0"/>
                        </a:rPr>
                        <a:t>Example code: Found on </a:t>
                      </a:r>
                      <a:r>
                        <a:rPr lang="en-US" sz="1200" b="0" u="none" strike="noStrike" cap="none" dirty="0" err="1">
                          <a:solidFill>
                            <a:schemeClr val="tx1"/>
                          </a:solidFill>
                          <a:latin typeface="Times New Roman" panose="02020603050405020304" pitchFamily="18" charset="0"/>
                          <a:cs typeface="Times New Roman" panose="02020603050405020304" pitchFamily="18" charset="0"/>
                        </a:rPr>
                        <a:t>Pg</a:t>
                      </a:r>
                      <a:r>
                        <a:rPr lang="en-US" sz="1200" b="0" u="none" strike="noStrike" cap="none" dirty="0">
                          <a:solidFill>
                            <a:schemeClr val="tx1"/>
                          </a:solidFill>
                          <a:latin typeface="Times New Roman" panose="02020603050405020304" pitchFamily="18" charset="0"/>
                          <a:cs typeface="Times New Roman" panose="02020603050405020304" pitchFamily="18" charset="0"/>
                        </a:rPr>
                        <a:t> 10</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Severity: </a:t>
                      </a:r>
                      <a:r>
                        <a:rPr lang="en-US" sz="1200" b="1" u="none" strike="noStrike" cap="none" dirty="0">
                          <a:solidFill>
                            <a:srgbClr val="FF0000"/>
                          </a:solidFill>
                        </a:rPr>
                        <a:t>HIGH</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Priority: </a:t>
                      </a:r>
                      <a:r>
                        <a:rPr lang="en-US" sz="1200" b="1" u="none" strike="noStrike" cap="none" dirty="0">
                          <a:solidFill>
                            <a:srgbClr val="FF0000"/>
                          </a:solidFill>
                        </a:rPr>
                        <a:t>P18</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Level: </a:t>
                      </a:r>
                      <a:r>
                        <a:rPr lang="en-US" sz="1200" b="1" u="none" strike="noStrike" cap="none" dirty="0">
                          <a:solidFill>
                            <a:srgbClr val="FF0000"/>
                          </a:solidFill>
                        </a:rPr>
                        <a:t>L1</a:t>
                      </a:r>
                      <a:endParaRPr sz="1200" b="0" u="none" strike="noStrike" cap="none"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200" b="1" u="sng" strike="noStrike" cap="none" dirty="0">
                          <a:latin typeface="Times New Roman" panose="02020603050405020304" pitchFamily="18" charset="0"/>
                          <a:cs typeface="Times New Roman" panose="02020603050405020304" pitchFamily="18" charset="0"/>
                        </a:rPr>
                        <a:t>Low Priority:</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latin typeface="Times New Roman" panose="02020603050405020304" pitchFamily="18" charset="0"/>
                          <a:cs typeface="Times New Roman" panose="02020603050405020304" pitchFamily="18" charset="0"/>
                        </a:rPr>
                        <a:t>Use a static assertion to Test the Value of a Constant Expression</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latin typeface="Times New Roman" panose="02020603050405020304" pitchFamily="18" charset="0"/>
                          <a:cs typeface="Times New Roman" panose="02020603050405020304" pitchFamily="18" charset="0"/>
                        </a:rPr>
                        <a:t>-This allows us to check for software defects that could result in vulnerabilities and is suitable for server programs or embedded systems as opposed to the runtime assert function.</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latin typeface="Times New Roman" panose="02020603050405020304" pitchFamily="18" charset="0"/>
                          <a:cs typeface="Times New Roman" panose="02020603050405020304" pitchFamily="18" charset="0"/>
                        </a:rPr>
                        <a:t>Example code: Found on </a:t>
                      </a:r>
                      <a:r>
                        <a:rPr lang="en-US" sz="1200" b="0" u="none" strike="noStrike" cap="none" dirty="0" err="1">
                          <a:latin typeface="Times New Roman" panose="02020603050405020304" pitchFamily="18" charset="0"/>
                          <a:cs typeface="Times New Roman" panose="02020603050405020304" pitchFamily="18" charset="0"/>
                        </a:rPr>
                        <a:t>Pg</a:t>
                      </a:r>
                      <a:r>
                        <a:rPr lang="en-US" sz="1200" b="0" u="none" strike="noStrike" cap="none" dirty="0">
                          <a:latin typeface="Times New Roman" panose="02020603050405020304" pitchFamily="18" charset="0"/>
                          <a:cs typeface="Times New Roman" panose="02020603050405020304" pitchFamily="18" charset="0"/>
                        </a:rPr>
                        <a:t> 14</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Severity: </a:t>
                      </a:r>
                      <a:r>
                        <a:rPr lang="en-US" sz="1200" b="1" u="none" strike="noStrike" cap="none" dirty="0">
                          <a:solidFill>
                            <a:schemeClr val="tx1"/>
                          </a:solidFill>
                        </a:rPr>
                        <a:t>Low</a:t>
                      </a:r>
                      <a:endParaRPr lang="en-US" sz="1200" b="1" u="none" strike="noStrike" cap="none" dirty="0">
                        <a:solidFill>
                          <a:srgbClr val="FF0000"/>
                        </a:solidFill>
                      </a:endParaRP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Priority: </a:t>
                      </a:r>
                      <a:r>
                        <a:rPr lang="en-US" sz="1200" b="1" u="none" strike="noStrike" cap="none" dirty="0">
                          <a:solidFill>
                            <a:srgbClr val="00B050"/>
                          </a:solidFill>
                        </a:rPr>
                        <a:t>P1</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Level: </a:t>
                      </a:r>
                      <a:r>
                        <a:rPr lang="en-US" sz="1200" b="1" u="none" strike="noStrike" cap="none" dirty="0">
                          <a:solidFill>
                            <a:srgbClr val="00B050"/>
                          </a:solidFill>
                        </a:rPr>
                        <a:t>L3</a:t>
                      </a:r>
                      <a:endParaRPr lang="en-US" sz="1200" b="0" u="none" strike="noStrike" cap="none" dirty="0">
                        <a:solidFill>
                          <a:srgbClr val="00B050"/>
                        </a:solidFill>
                        <a:latin typeface="Times New Roman" panose="02020603050405020304" pitchFamily="18" charset="0"/>
                        <a:cs typeface="Times New Roman" panose="02020603050405020304" pitchFamily="18"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200" b="1" u="sng" strike="noStrike" cap="none" dirty="0">
                          <a:latin typeface="Times New Roman" panose="02020603050405020304" pitchFamily="18" charset="0"/>
                          <a:cs typeface="Times New Roman" panose="02020603050405020304" pitchFamily="18" charset="0"/>
                        </a:rPr>
                        <a:t>Unlikely Threat:</a:t>
                      </a:r>
                      <a:endParaRPr lang="en-US" sz="1200" b="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latin typeface="Times New Roman" panose="02020603050405020304" pitchFamily="18" charset="0"/>
                          <a:cs typeface="Times New Roman" panose="02020603050405020304" pitchFamily="18" charset="0"/>
                        </a:rPr>
                        <a:t>Pass An Object of the Correct Type to </a:t>
                      </a:r>
                      <a:r>
                        <a:rPr lang="en-US" sz="1200" b="0" u="none" strike="noStrike" cap="none" dirty="0" err="1">
                          <a:latin typeface="Times New Roman" panose="02020603050405020304" pitchFamily="18" charset="0"/>
                          <a:cs typeface="Times New Roman" panose="02020603050405020304" pitchFamily="18" charset="0"/>
                        </a:rPr>
                        <a:t>va_start</a:t>
                      </a:r>
                      <a:endParaRPr lang="en-US" sz="1200" b="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latin typeface="Times New Roman" panose="02020603050405020304" pitchFamily="18" charset="0"/>
                          <a:cs typeface="Times New Roman" panose="02020603050405020304" pitchFamily="18" charset="0"/>
                        </a:rPr>
                        <a:t>-This can cause a default argument promotion and therefore causes undefined behavior from the program.</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latin typeface="Times New Roman" panose="02020603050405020304" pitchFamily="18" charset="0"/>
                          <a:cs typeface="Times New Roman" panose="02020603050405020304" pitchFamily="18" charset="0"/>
                        </a:rPr>
                        <a:t>Example code: Found on </a:t>
                      </a:r>
                      <a:r>
                        <a:rPr lang="en-US" sz="1200" b="0" u="none" strike="noStrike" cap="none" dirty="0" err="1">
                          <a:latin typeface="Times New Roman" panose="02020603050405020304" pitchFamily="18" charset="0"/>
                          <a:cs typeface="Times New Roman" panose="02020603050405020304" pitchFamily="18" charset="0"/>
                        </a:rPr>
                        <a:t>Pg</a:t>
                      </a:r>
                      <a:r>
                        <a:rPr lang="en-US" sz="1200" b="0" u="none" strike="noStrike" cap="none" dirty="0">
                          <a:latin typeface="Times New Roman" panose="02020603050405020304" pitchFamily="18" charset="0"/>
                          <a:cs typeface="Times New Roman" panose="02020603050405020304" pitchFamily="18" charset="0"/>
                        </a:rPr>
                        <a:t> 8</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Severity: </a:t>
                      </a:r>
                      <a:r>
                        <a:rPr lang="en-US" sz="1200" b="1" u="none" strike="noStrike" cap="none" dirty="0">
                          <a:solidFill>
                            <a:schemeClr val="tx1"/>
                          </a:solidFill>
                        </a:rPr>
                        <a:t>Medium</a:t>
                      </a:r>
                      <a:endParaRPr lang="en-US" sz="1200" b="1" u="none" strike="noStrike" cap="none" dirty="0">
                        <a:solidFill>
                          <a:srgbClr val="FF0000"/>
                        </a:solidFill>
                      </a:endParaRP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Priority: </a:t>
                      </a:r>
                      <a:r>
                        <a:rPr lang="en-US" sz="1200" b="1" u="none" strike="noStrike" cap="none" dirty="0">
                          <a:solidFill>
                            <a:srgbClr val="00B050"/>
                          </a:solidFill>
                        </a:rPr>
                        <a:t>P4</a:t>
                      </a:r>
                    </a:p>
                    <a:p>
                      <a:pPr marL="0" marR="0" lvl="0" indent="0" algn="ctr" rtl="0">
                        <a:lnSpc>
                          <a:spcPct val="100000"/>
                        </a:lnSpc>
                        <a:spcBef>
                          <a:spcPts val="0"/>
                        </a:spcBef>
                        <a:spcAft>
                          <a:spcPts val="0"/>
                        </a:spcAft>
                        <a:buClr>
                          <a:srgbClr val="000000"/>
                        </a:buClr>
                        <a:buSzPts val="3600"/>
                        <a:buFont typeface="Arial"/>
                        <a:buNone/>
                      </a:pPr>
                      <a:r>
                        <a:rPr lang="en-US" sz="1200" b="0" u="none" strike="noStrike" cap="none" dirty="0">
                          <a:solidFill>
                            <a:schemeClr val="tx1"/>
                          </a:solidFill>
                        </a:rPr>
                        <a:t>Level: </a:t>
                      </a:r>
                      <a:r>
                        <a:rPr lang="en-US" sz="1200" b="1" u="none" strike="noStrike" cap="none" dirty="0">
                          <a:solidFill>
                            <a:srgbClr val="00B050"/>
                          </a:solidFill>
                        </a:rPr>
                        <a:t>L3</a:t>
                      </a:r>
                      <a:endParaRPr lang="en-US" sz="1200" b="0" u="none" strike="noStrike" cap="none" dirty="0">
                        <a:solidFill>
                          <a:srgbClr val="00B050"/>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3600"/>
                        <a:buFont typeface="Arial"/>
                        <a:buNone/>
                      </a:pPr>
                      <a:endParaRPr sz="1200" b="1" u="sng" strike="noStrike" cap="none" dirty="0">
                        <a:latin typeface="Times New Roman" panose="02020603050405020304" pitchFamily="18" charset="0"/>
                        <a:cs typeface="Times New Roman" panose="02020603050405020304" pitchFamily="18"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p:cTn id="7" dur="1000" fill="hold"/>
                                        <p:tgtEl>
                                          <p:spTgt spid="161"/>
                                        </p:tgtEl>
                                        <p:attrNameLst>
                                          <p:attrName>ppt_w</p:attrName>
                                        </p:attrNameLst>
                                      </p:cBhvr>
                                      <p:tavLst>
                                        <p:tav tm="0">
                                          <p:val>
                                            <p:strVal val="#ppt_w+.3"/>
                                          </p:val>
                                        </p:tav>
                                        <p:tav tm="100000">
                                          <p:val>
                                            <p:strVal val="#ppt_w"/>
                                          </p:val>
                                        </p:tav>
                                      </p:tavLst>
                                    </p:anim>
                                    <p:anim calcmode="lin" valueType="num">
                                      <p:cBhvr>
                                        <p:cTn id="8" dur="1000" fill="hold"/>
                                        <p:tgtEl>
                                          <p:spTgt spid="161"/>
                                        </p:tgtEl>
                                        <p:attrNameLst>
                                          <p:attrName>ppt_h</p:attrName>
                                        </p:attrNameLst>
                                      </p:cBhvr>
                                      <p:tavLst>
                                        <p:tav tm="0">
                                          <p:val>
                                            <p:strVal val="#ppt_h"/>
                                          </p:val>
                                        </p:tav>
                                        <p:tav tm="100000">
                                          <p:val>
                                            <p:strVal val="#ppt_h"/>
                                          </p:val>
                                        </p:tav>
                                      </p:tavLst>
                                    </p:anim>
                                    <p:animEffect transition="in" filter="fade">
                                      <p:cBhvr>
                                        <p:cTn id="9" dur="1000"/>
                                        <p:tgtEl>
                                          <p:spTgt spid="161"/>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159"/>
                                        </p:tgtEl>
                                        <p:attrNameLst>
                                          <p:attrName>style.visibility</p:attrName>
                                        </p:attrNameLst>
                                      </p:cBhvr>
                                      <p:to>
                                        <p:strVal val="visible"/>
                                      </p:to>
                                    </p:set>
                                    <p:anim calcmode="lin" valueType="num">
                                      <p:cBhvr>
                                        <p:cTn id="14" dur="500" fill="hold"/>
                                        <p:tgtEl>
                                          <p:spTgt spid="159"/>
                                        </p:tgtEl>
                                        <p:attrNameLst>
                                          <p:attrName>ppt_w</p:attrName>
                                        </p:attrNameLst>
                                      </p:cBhvr>
                                      <p:tavLst>
                                        <p:tav tm="0">
                                          <p:val>
                                            <p:fltVal val="0"/>
                                          </p:val>
                                        </p:tav>
                                        <p:tav tm="100000">
                                          <p:val>
                                            <p:strVal val="#ppt_w"/>
                                          </p:val>
                                        </p:tav>
                                      </p:tavLst>
                                    </p:anim>
                                    <p:anim calcmode="lin" valueType="num">
                                      <p:cBhvr>
                                        <p:cTn id="15" dur="500" fill="hold"/>
                                        <p:tgtEl>
                                          <p:spTgt spid="1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p:cTn id="7" dur="1000" fill="hold"/>
                                        <p:tgtEl>
                                          <p:spTgt spid="167"/>
                                        </p:tgtEl>
                                        <p:attrNameLst>
                                          <p:attrName>ppt_w</p:attrName>
                                        </p:attrNameLst>
                                      </p:cBhvr>
                                      <p:tavLst>
                                        <p:tav tm="0">
                                          <p:val>
                                            <p:strVal val="#ppt_w*0.70"/>
                                          </p:val>
                                        </p:tav>
                                        <p:tav tm="100000">
                                          <p:val>
                                            <p:strVal val="#ppt_w"/>
                                          </p:val>
                                        </p:tav>
                                      </p:tavLst>
                                    </p:anim>
                                    <p:anim calcmode="lin" valueType="num">
                                      <p:cBhvr>
                                        <p:cTn id="8" dur="1000" fill="hold"/>
                                        <p:tgtEl>
                                          <p:spTgt spid="167"/>
                                        </p:tgtEl>
                                        <p:attrNameLst>
                                          <p:attrName>ppt_h</p:attrName>
                                        </p:attrNameLst>
                                      </p:cBhvr>
                                      <p:tavLst>
                                        <p:tav tm="0">
                                          <p:val>
                                            <p:strVal val="#ppt_h"/>
                                          </p:val>
                                        </p:tav>
                                        <p:tav tm="100000">
                                          <p:val>
                                            <p:strVal val="#ppt_h"/>
                                          </p:val>
                                        </p:tav>
                                      </p:tavLst>
                                    </p:anim>
                                    <p:animEffect transition="in" filter="fade">
                                      <p:cBhvr>
                                        <p:cTn id="9" dur="1000"/>
                                        <p:tgtEl>
                                          <p:spTgt spid="16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68">
                                            <p:txEl>
                                              <p:pRg st="0" end="0"/>
                                            </p:txEl>
                                          </p:spTgt>
                                        </p:tgtEl>
                                        <p:attrNameLst>
                                          <p:attrName>style.visibility</p:attrName>
                                        </p:attrNameLst>
                                      </p:cBhvr>
                                      <p:to>
                                        <p:strVal val="visible"/>
                                      </p:to>
                                    </p:set>
                                    <p:anim calcmode="lin" valueType="num">
                                      <p:cBhvr>
                                        <p:cTn id="12" dur="1000" fill="hold"/>
                                        <p:tgtEl>
                                          <p:spTgt spid="168">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68">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6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68">
                                            <p:txEl>
                                              <p:pRg st="1" end="1"/>
                                            </p:txEl>
                                          </p:spTgt>
                                        </p:tgtEl>
                                        <p:attrNameLst>
                                          <p:attrName>style.visibility</p:attrName>
                                        </p:attrNameLst>
                                      </p:cBhvr>
                                      <p:to>
                                        <p:strVal val="visible"/>
                                      </p:to>
                                    </p:set>
                                    <p:anim calcmode="lin" valueType="num">
                                      <p:cBhvr>
                                        <p:cTn id="19" dur="1000" fill="hold"/>
                                        <p:tgtEl>
                                          <p:spTgt spid="168">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168">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16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68">
                                            <p:txEl>
                                              <p:pRg st="2" end="2"/>
                                            </p:txEl>
                                          </p:spTgt>
                                        </p:tgtEl>
                                        <p:attrNameLst>
                                          <p:attrName>style.visibility</p:attrName>
                                        </p:attrNameLst>
                                      </p:cBhvr>
                                      <p:to>
                                        <p:strVal val="visible"/>
                                      </p:to>
                                    </p:set>
                                    <p:anim calcmode="lin" valueType="num">
                                      <p:cBhvr>
                                        <p:cTn id="26" dur="1000" fill="hold"/>
                                        <p:tgtEl>
                                          <p:spTgt spid="168">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168">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16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168">
                                            <p:txEl>
                                              <p:pRg st="3" end="3"/>
                                            </p:txEl>
                                          </p:spTgt>
                                        </p:tgtEl>
                                        <p:attrNameLst>
                                          <p:attrName>style.visibility</p:attrName>
                                        </p:attrNameLst>
                                      </p:cBhvr>
                                      <p:to>
                                        <p:strVal val="visible"/>
                                      </p:to>
                                    </p:set>
                                    <p:anim calcmode="lin" valueType="num">
                                      <p:cBhvr>
                                        <p:cTn id="33" dur="1000" fill="hold"/>
                                        <p:tgtEl>
                                          <p:spTgt spid="168">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168">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168">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168">
                                            <p:txEl>
                                              <p:pRg st="4" end="4"/>
                                            </p:txEl>
                                          </p:spTgt>
                                        </p:tgtEl>
                                        <p:attrNameLst>
                                          <p:attrName>style.visibility</p:attrName>
                                        </p:attrNameLst>
                                      </p:cBhvr>
                                      <p:to>
                                        <p:strVal val="visible"/>
                                      </p:to>
                                    </p:set>
                                    <p:anim calcmode="lin" valueType="num">
                                      <p:cBhvr>
                                        <p:cTn id="40" dur="1000" fill="hold"/>
                                        <p:tgtEl>
                                          <p:spTgt spid="168">
                                            <p:txEl>
                                              <p:pRg st="4" end="4"/>
                                            </p:txEl>
                                          </p:spTgt>
                                        </p:tgtEl>
                                        <p:attrNameLst>
                                          <p:attrName>ppt_w</p:attrName>
                                        </p:attrNameLst>
                                      </p:cBhvr>
                                      <p:tavLst>
                                        <p:tav tm="0">
                                          <p:val>
                                            <p:strVal val="#ppt_w*0.70"/>
                                          </p:val>
                                        </p:tav>
                                        <p:tav tm="100000">
                                          <p:val>
                                            <p:strVal val="#ppt_w"/>
                                          </p:val>
                                        </p:tav>
                                      </p:tavLst>
                                    </p:anim>
                                    <p:anim calcmode="lin" valueType="num">
                                      <p:cBhvr>
                                        <p:cTn id="41" dur="1000" fill="hold"/>
                                        <p:tgtEl>
                                          <p:spTgt spid="168">
                                            <p:txEl>
                                              <p:pRg st="4" end="4"/>
                                            </p:txEl>
                                          </p:spTgt>
                                        </p:tgtEl>
                                        <p:attrNameLst>
                                          <p:attrName>ppt_h</p:attrName>
                                        </p:attrNameLst>
                                      </p:cBhvr>
                                      <p:tavLst>
                                        <p:tav tm="0">
                                          <p:val>
                                            <p:strVal val="#ppt_h"/>
                                          </p:val>
                                        </p:tav>
                                        <p:tav tm="100000">
                                          <p:val>
                                            <p:strVal val="#ppt_h"/>
                                          </p:val>
                                        </p:tav>
                                      </p:tavLst>
                                    </p:anim>
                                    <p:animEffect transition="in" filter="fade">
                                      <p:cBhvr>
                                        <p:cTn id="42" dur="1000"/>
                                        <p:tgtEl>
                                          <p:spTgt spid="16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168">
                                            <p:txEl>
                                              <p:pRg st="5" end="5"/>
                                            </p:txEl>
                                          </p:spTgt>
                                        </p:tgtEl>
                                        <p:attrNameLst>
                                          <p:attrName>style.visibility</p:attrName>
                                        </p:attrNameLst>
                                      </p:cBhvr>
                                      <p:to>
                                        <p:strVal val="visible"/>
                                      </p:to>
                                    </p:set>
                                    <p:anim calcmode="lin" valueType="num">
                                      <p:cBhvr>
                                        <p:cTn id="47" dur="1000" fill="hold"/>
                                        <p:tgtEl>
                                          <p:spTgt spid="168">
                                            <p:txEl>
                                              <p:pRg st="5" end="5"/>
                                            </p:txEl>
                                          </p:spTgt>
                                        </p:tgtEl>
                                        <p:attrNameLst>
                                          <p:attrName>ppt_w</p:attrName>
                                        </p:attrNameLst>
                                      </p:cBhvr>
                                      <p:tavLst>
                                        <p:tav tm="0">
                                          <p:val>
                                            <p:strVal val="#ppt_w*0.70"/>
                                          </p:val>
                                        </p:tav>
                                        <p:tav tm="100000">
                                          <p:val>
                                            <p:strVal val="#ppt_w"/>
                                          </p:val>
                                        </p:tav>
                                      </p:tavLst>
                                    </p:anim>
                                    <p:anim calcmode="lin" valueType="num">
                                      <p:cBhvr>
                                        <p:cTn id="48" dur="1000" fill="hold"/>
                                        <p:tgtEl>
                                          <p:spTgt spid="168">
                                            <p:txEl>
                                              <p:pRg st="5" end="5"/>
                                            </p:txEl>
                                          </p:spTgt>
                                        </p:tgtEl>
                                        <p:attrNameLst>
                                          <p:attrName>ppt_h</p:attrName>
                                        </p:attrNameLst>
                                      </p:cBhvr>
                                      <p:tavLst>
                                        <p:tav tm="0">
                                          <p:val>
                                            <p:strVal val="#ppt_h"/>
                                          </p:val>
                                        </p:tav>
                                        <p:tav tm="100000">
                                          <p:val>
                                            <p:strVal val="#ppt_h"/>
                                          </p:val>
                                        </p:tav>
                                      </p:tavLst>
                                    </p:anim>
                                    <p:animEffect transition="in" filter="fade">
                                      <p:cBhvr>
                                        <p:cTn id="49" dur="1000"/>
                                        <p:tgtEl>
                                          <p:spTgt spid="168">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grpId="0" nodeType="clickEffect">
                                  <p:stCondLst>
                                    <p:cond delay="0"/>
                                  </p:stCondLst>
                                  <p:childTnLst>
                                    <p:set>
                                      <p:cBhvr>
                                        <p:cTn id="53" dur="1" fill="hold">
                                          <p:stCondLst>
                                            <p:cond delay="0"/>
                                          </p:stCondLst>
                                        </p:cTn>
                                        <p:tgtEl>
                                          <p:spTgt spid="168">
                                            <p:txEl>
                                              <p:pRg st="6" end="6"/>
                                            </p:txEl>
                                          </p:spTgt>
                                        </p:tgtEl>
                                        <p:attrNameLst>
                                          <p:attrName>style.visibility</p:attrName>
                                        </p:attrNameLst>
                                      </p:cBhvr>
                                      <p:to>
                                        <p:strVal val="visible"/>
                                      </p:to>
                                    </p:set>
                                    <p:anim calcmode="lin" valueType="num">
                                      <p:cBhvr>
                                        <p:cTn id="54" dur="1000" fill="hold"/>
                                        <p:tgtEl>
                                          <p:spTgt spid="168">
                                            <p:txEl>
                                              <p:pRg st="6" end="6"/>
                                            </p:txEl>
                                          </p:spTgt>
                                        </p:tgtEl>
                                        <p:attrNameLst>
                                          <p:attrName>ppt_w</p:attrName>
                                        </p:attrNameLst>
                                      </p:cBhvr>
                                      <p:tavLst>
                                        <p:tav tm="0">
                                          <p:val>
                                            <p:strVal val="#ppt_w*0.70"/>
                                          </p:val>
                                        </p:tav>
                                        <p:tav tm="100000">
                                          <p:val>
                                            <p:strVal val="#ppt_w"/>
                                          </p:val>
                                        </p:tav>
                                      </p:tavLst>
                                    </p:anim>
                                    <p:anim calcmode="lin" valueType="num">
                                      <p:cBhvr>
                                        <p:cTn id="55" dur="1000" fill="hold"/>
                                        <p:tgtEl>
                                          <p:spTgt spid="168">
                                            <p:txEl>
                                              <p:pRg st="6" end="6"/>
                                            </p:txEl>
                                          </p:spTgt>
                                        </p:tgtEl>
                                        <p:attrNameLst>
                                          <p:attrName>ppt_h</p:attrName>
                                        </p:attrNameLst>
                                      </p:cBhvr>
                                      <p:tavLst>
                                        <p:tav tm="0">
                                          <p:val>
                                            <p:strVal val="#ppt_h"/>
                                          </p:val>
                                        </p:tav>
                                        <p:tav tm="100000">
                                          <p:val>
                                            <p:strVal val="#ppt_h"/>
                                          </p:val>
                                        </p:tav>
                                      </p:tavLst>
                                    </p:anim>
                                    <p:animEffect transition="in" filter="fade">
                                      <p:cBhvr>
                                        <p:cTn id="56" dur="1000"/>
                                        <p:tgtEl>
                                          <p:spTgt spid="168">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5" presetClass="entr" presetSubtype="0" fill="hold" grpId="0" nodeType="clickEffect">
                                  <p:stCondLst>
                                    <p:cond delay="0"/>
                                  </p:stCondLst>
                                  <p:childTnLst>
                                    <p:set>
                                      <p:cBhvr>
                                        <p:cTn id="60" dur="1" fill="hold">
                                          <p:stCondLst>
                                            <p:cond delay="0"/>
                                          </p:stCondLst>
                                        </p:cTn>
                                        <p:tgtEl>
                                          <p:spTgt spid="168">
                                            <p:txEl>
                                              <p:pRg st="7" end="7"/>
                                            </p:txEl>
                                          </p:spTgt>
                                        </p:tgtEl>
                                        <p:attrNameLst>
                                          <p:attrName>style.visibility</p:attrName>
                                        </p:attrNameLst>
                                      </p:cBhvr>
                                      <p:to>
                                        <p:strVal val="visible"/>
                                      </p:to>
                                    </p:set>
                                    <p:anim calcmode="lin" valueType="num">
                                      <p:cBhvr>
                                        <p:cTn id="61" dur="1000" fill="hold"/>
                                        <p:tgtEl>
                                          <p:spTgt spid="168">
                                            <p:txEl>
                                              <p:pRg st="7" end="7"/>
                                            </p:txEl>
                                          </p:spTgt>
                                        </p:tgtEl>
                                        <p:attrNameLst>
                                          <p:attrName>ppt_w</p:attrName>
                                        </p:attrNameLst>
                                      </p:cBhvr>
                                      <p:tavLst>
                                        <p:tav tm="0">
                                          <p:val>
                                            <p:strVal val="#ppt_w*0.70"/>
                                          </p:val>
                                        </p:tav>
                                        <p:tav tm="100000">
                                          <p:val>
                                            <p:strVal val="#ppt_w"/>
                                          </p:val>
                                        </p:tav>
                                      </p:tavLst>
                                    </p:anim>
                                    <p:anim calcmode="lin" valueType="num">
                                      <p:cBhvr>
                                        <p:cTn id="62" dur="1000" fill="hold"/>
                                        <p:tgtEl>
                                          <p:spTgt spid="168">
                                            <p:txEl>
                                              <p:pRg st="7" end="7"/>
                                            </p:txEl>
                                          </p:spTgt>
                                        </p:tgtEl>
                                        <p:attrNameLst>
                                          <p:attrName>ppt_h</p:attrName>
                                        </p:attrNameLst>
                                      </p:cBhvr>
                                      <p:tavLst>
                                        <p:tav tm="0">
                                          <p:val>
                                            <p:strVal val="#ppt_h"/>
                                          </p:val>
                                        </p:tav>
                                        <p:tav tm="100000">
                                          <p:val>
                                            <p:strVal val="#ppt_h"/>
                                          </p:val>
                                        </p:tav>
                                      </p:tavLst>
                                    </p:anim>
                                    <p:animEffect transition="in" filter="fade">
                                      <p:cBhvr>
                                        <p:cTn id="63" dur="1000"/>
                                        <p:tgtEl>
                                          <p:spTgt spid="168">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5" presetClass="entr" presetSubtype="0" fill="hold" grpId="0" nodeType="clickEffect">
                                  <p:stCondLst>
                                    <p:cond delay="0"/>
                                  </p:stCondLst>
                                  <p:childTnLst>
                                    <p:set>
                                      <p:cBhvr>
                                        <p:cTn id="67" dur="1" fill="hold">
                                          <p:stCondLst>
                                            <p:cond delay="0"/>
                                          </p:stCondLst>
                                        </p:cTn>
                                        <p:tgtEl>
                                          <p:spTgt spid="168">
                                            <p:txEl>
                                              <p:pRg st="8" end="8"/>
                                            </p:txEl>
                                          </p:spTgt>
                                        </p:tgtEl>
                                        <p:attrNameLst>
                                          <p:attrName>style.visibility</p:attrName>
                                        </p:attrNameLst>
                                      </p:cBhvr>
                                      <p:to>
                                        <p:strVal val="visible"/>
                                      </p:to>
                                    </p:set>
                                    <p:anim calcmode="lin" valueType="num">
                                      <p:cBhvr>
                                        <p:cTn id="68" dur="1000" fill="hold"/>
                                        <p:tgtEl>
                                          <p:spTgt spid="168">
                                            <p:txEl>
                                              <p:pRg st="8" end="8"/>
                                            </p:txEl>
                                          </p:spTgt>
                                        </p:tgtEl>
                                        <p:attrNameLst>
                                          <p:attrName>ppt_w</p:attrName>
                                        </p:attrNameLst>
                                      </p:cBhvr>
                                      <p:tavLst>
                                        <p:tav tm="0">
                                          <p:val>
                                            <p:strVal val="#ppt_w*0.70"/>
                                          </p:val>
                                        </p:tav>
                                        <p:tav tm="100000">
                                          <p:val>
                                            <p:strVal val="#ppt_w"/>
                                          </p:val>
                                        </p:tav>
                                      </p:tavLst>
                                    </p:anim>
                                    <p:anim calcmode="lin" valueType="num">
                                      <p:cBhvr>
                                        <p:cTn id="69" dur="1000" fill="hold"/>
                                        <p:tgtEl>
                                          <p:spTgt spid="168">
                                            <p:txEl>
                                              <p:pRg st="8" end="8"/>
                                            </p:txEl>
                                          </p:spTgt>
                                        </p:tgtEl>
                                        <p:attrNameLst>
                                          <p:attrName>ppt_h</p:attrName>
                                        </p:attrNameLst>
                                      </p:cBhvr>
                                      <p:tavLst>
                                        <p:tav tm="0">
                                          <p:val>
                                            <p:strVal val="#ppt_h"/>
                                          </p:val>
                                        </p:tav>
                                        <p:tav tm="100000">
                                          <p:val>
                                            <p:strVal val="#ppt_h"/>
                                          </p:val>
                                        </p:tav>
                                      </p:tavLst>
                                    </p:anim>
                                    <p:animEffect transition="in" filter="fade">
                                      <p:cBhvr>
                                        <p:cTn id="70" dur="1000"/>
                                        <p:tgtEl>
                                          <p:spTgt spid="168">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grpId="0" nodeType="clickEffect">
                                  <p:stCondLst>
                                    <p:cond delay="0"/>
                                  </p:stCondLst>
                                  <p:childTnLst>
                                    <p:set>
                                      <p:cBhvr>
                                        <p:cTn id="74" dur="1" fill="hold">
                                          <p:stCondLst>
                                            <p:cond delay="0"/>
                                          </p:stCondLst>
                                        </p:cTn>
                                        <p:tgtEl>
                                          <p:spTgt spid="168">
                                            <p:txEl>
                                              <p:pRg st="9" end="9"/>
                                            </p:txEl>
                                          </p:spTgt>
                                        </p:tgtEl>
                                        <p:attrNameLst>
                                          <p:attrName>style.visibility</p:attrName>
                                        </p:attrNameLst>
                                      </p:cBhvr>
                                      <p:to>
                                        <p:strVal val="visible"/>
                                      </p:to>
                                    </p:set>
                                    <p:anim calcmode="lin" valueType="num">
                                      <p:cBhvr>
                                        <p:cTn id="75" dur="1000" fill="hold"/>
                                        <p:tgtEl>
                                          <p:spTgt spid="168">
                                            <p:txEl>
                                              <p:pRg st="9" end="9"/>
                                            </p:txEl>
                                          </p:spTgt>
                                        </p:tgtEl>
                                        <p:attrNameLst>
                                          <p:attrName>ppt_w</p:attrName>
                                        </p:attrNameLst>
                                      </p:cBhvr>
                                      <p:tavLst>
                                        <p:tav tm="0">
                                          <p:val>
                                            <p:strVal val="#ppt_w*0.70"/>
                                          </p:val>
                                        </p:tav>
                                        <p:tav tm="100000">
                                          <p:val>
                                            <p:strVal val="#ppt_w"/>
                                          </p:val>
                                        </p:tav>
                                      </p:tavLst>
                                    </p:anim>
                                    <p:anim calcmode="lin" valueType="num">
                                      <p:cBhvr>
                                        <p:cTn id="76" dur="1000" fill="hold"/>
                                        <p:tgtEl>
                                          <p:spTgt spid="168">
                                            <p:txEl>
                                              <p:pRg st="9" end="9"/>
                                            </p:txEl>
                                          </p:spTgt>
                                        </p:tgtEl>
                                        <p:attrNameLst>
                                          <p:attrName>ppt_h</p:attrName>
                                        </p:attrNameLst>
                                      </p:cBhvr>
                                      <p:tavLst>
                                        <p:tav tm="0">
                                          <p:val>
                                            <p:strVal val="#ppt_h"/>
                                          </p:val>
                                        </p:tav>
                                        <p:tav tm="100000">
                                          <p:val>
                                            <p:strVal val="#ppt_h"/>
                                          </p:val>
                                        </p:tav>
                                      </p:tavLst>
                                    </p:anim>
                                    <p:animEffect transition="in" filter="fade">
                                      <p:cBhvr>
                                        <p:cTn id="77" dur="1000"/>
                                        <p:tgtEl>
                                          <p:spTgt spid="16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1" y="2194560"/>
            <a:ext cx="5281366" cy="4395191"/>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dirty="0"/>
              <a:t>SQL Injection Coding Standard</a:t>
            </a:r>
          </a:p>
          <a:p>
            <a:pPr indent="-457200">
              <a:spcBef>
                <a:spcPts val="0"/>
              </a:spcBef>
              <a:buSzPts val="2000"/>
              <a:buFont typeface="+mj-lt"/>
              <a:buAutoNum type="arabicPeriod"/>
            </a:pPr>
            <a:r>
              <a:rPr lang="en-US" dirty="0"/>
              <a:t>String Correctness Coding Standard</a:t>
            </a:r>
          </a:p>
          <a:p>
            <a:pPr indent="-457200">
              <a:spcBef>
                <a:spcPts val="0"/>
              </a:spcBef>
              <a:buSzPts val="2000"/>
              <a:buFont typeface="+mj-lt"/>
              <a:buAutoNum type="arabicPeriod"/>
            </a:pPr>
            <a:r>
              <a:rPr lang="en-US" dirty="0"/>
              <a:t>Exceptions Coding Standard</a:t>
            </a:r>
          </a:p>
          <a:p>
            <a:pPr indent="-457200">
              <a:spcBef>
                <a:spcPts val="0"/>
              </a:spcBef>
              <a:buSzPts val="2000"/>
              <a:buFont typeface="+mj-lt"/>
              <a:buAutoNum type="arabicPeriod"/>
            </a:pPr>
            <a:r>
              <a:rPr lang="en-US" dirty="0"/>
              <a:t>Object Oriented Programming Coding Standard</a:t>
            </a:r>
          </a:p>
          <a:p>
            <a:pPr indent="-457200">
              <a:spcBef>
                <a:spcPts val="0"/>
              </a:spcBef>
              <a:buSzPts val="2000"/>
              <a:buFont typeface="+mj-lt"/>
              <a:buAutoNum type="arabicPeriod"/>
            </a:pPr>
            <a:r>
              <a:rPr lang="en-US" dirty="0"/>
              <a:t>Data Value Coding Standard</a:t>
            </a:r>
          </a:p>
          <a:p>
            <a:pPr lvl="0" indent="-457200" algn="l" rtl="0">
              <a:lnSpc>
                <a:spcPct val="90000"/>
              </a:lnSpc>
              <a:spcBef>
                <a:spcPts val="0"/>
              </a:spcBef>
              <a:spcAft>
                <a:spcPts val="0"/>
              </a:spcAft>
              <a:buClr>
                <a:schemeClr val="lt1"/>
              </a:buClr>
              <a:buSzPts val="2000"/>
              <a:buFont typeface="+mj-lt"/>
              <a:buAutoNum type="arabicPeriod"/>
            </a:pPr>
            <a:r>
              <a:rPr lang="en-US" dirty="0"/>
              <a:t>Data Type Coding Standard</a:t>
            </a:r>
          </a:p>
          <a:p>
            <a:pPr lvl="0" indent="-457200" algn="l" rtl="0">
              <a:lnSpc>
                <a:spcPct val="90000"/>
              </a:lnSpc>
              <a:spcBef>
                <a:spcPts val="0"/>
              </a:spcBef>
              <a:spcAft>
                <a:spcPts val="0"/>
              </a:spcAft>
              <a:buClr>
                <a:schemeClr val="lt1"/>
              </a:buClr>
              <a:buSzPts val="2000"/>
              <a:buFont typeface="+mj-lt"/>
              <a:buAutoNum type="arabicPeriod"/>
            </a:pPr>
            <a:r>
              <a:rPr lang="en-US" dirty="0"/>
              <a:t>Memory Protection Coding Standard</a:t>
            </a:r>
          </a:p>
          <a:p>
            <a:pPr lvl="0" indent="-457200" algn="l" rtl="0">
              <a:lnSpc>
                <a:spcPct val="90000"/>
              </a:lnSpc>
              <a:spcBef>
                <a:spcPts val="0"/>
              </a:spcBef>
              <a:spcAft>
                <a:spcPts val="0"/>
              </a:spcAft>
              <a:buClr>
                <a:schemeClr val="lt1"/>
              </a:buClr>
              <a:buSzPts val="2000"/>
              <a:buFont typeface="+mj-lt"/>
              <a:buAutoNum type="arabicPeriod"/>
            </a:pPr>
            <a:r>
              <a:rPr lang="en-US" dirty="0"/>
              <a:t>Assertions Coding Standard</a:t>
            </a:r>
          </a:p>
          <a:p>
            <a:pPr lvl="0" indent="-457200" algn="l" rtl="0">
              <a:lnSpc>
                <a:spcPct val="90000"/>
              </a:lnSpc>
              <a:spcBef>
                <a:spcPts val="0"/>
              </a:spcBef>
              <a:spcAft>
                <a:spcPts val="0"/>
              </a:spcAft>
              <a:buClr>
                <a:schemeClr val="lt1"/>
              </a:buClr>
              <a:buSzPts val="2000"/>
              <a:buFont typeface="+mj-lt"/>
              <a:buAutoNum type="arabicPeriod"/>
            </a:pPr>
            <a:r>
              <a:rPr lang="en-US" dirty="0"/>
              <a:t>Declarations and Initialization Coding Standard</a:t>
            </a:r>
          </a:p>
          <a:p>
            <a:pPr lvl="0" indent="-457200" algn="l" rtl="0">
              <a:lnSpc>
                <a:spcPct val="90000"/>
              </a:lnSpc>
              <a:spcBef>
                <a:spcPts val="0"/>
              </a:spcBef>
              <a:spcAft>
                <a:spcPts val="0"/>
              </a:spcAft>
              <a:buClr>
                <a:schemeClr val="lt1"/>
              </a:buClr>
              <a:buSzPts val="2000"/>
              <a:buFont typeface="+mj-lt"/>
              <a:buAutoNum type="arabicPeriod"/>
            </a:pPr>
            <a:r>
              <a:rPr lang="en-US" dirty="0"/>
              <a:t>Miscellaneous Coding Standard</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D0C749D4-6B6F-4DD5-A86B-10DAB49586F1}"/>
              </a:ext>
            </a:extLst>
          </p:cNvPr>
          <p:cNvSpPr txBox="1"/>
          <p:nvPr/>
        </p:nvSpPr>
        <p:spPr>
          <a:xfrm>
            <a:off x="6495070" y="2148524"/>
            <a:ext cx="3506770" cy="1815882"/>
          </a:xfrm>
          <a:prstGeom prst="rect">
            <a:avLst/>
          </a:prstGeom>
          <a:noFill/>
        </p:spPr>
        <p:txBody>
          <a:bodyPr wrap="square" rtlCol="0">
            <a:spAutoFit/>
          </a:bodyPr>
          <a:lstStyle/>
          <a:p>
            <a:r>
              <a:rPr lang="en-US" dirty="0">
                <a:solidFill>
                  <a:schemeClr val="bg1"/>
                </a:solidFill>
              </a:rPr>
              <a:t>I labeled each of these in this order because SQL Injection is a big threat that I feel isn’t taken as serious as most.  Followed by String Correctness and Exceptions because they work hand-in-hand; OOP is valued above the rest due to OOP being utilized by a lot of companies.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wheel(1)">
                                      <p:cBhvr>
                                        <p:cTn id="7" dur="2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wheel(1)">
                                      <p:cBhvr>
                                        <p:cTn id="12" dur="2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wheel(1)">
                                      <p:cBhvr>
                                        <p:cTn id="17" dur="2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wheel(1)">
                                      <p:cBhvr>
                                        <p:cTn id="22" dur="2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wheel(1)">
                                      <p:cBhvr>
                                        <p:cTn id="27" dur="2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wheel(1)">
                                      <p:cBhvr>
                                        <p:cTn id="32" dur="2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wheel(1)">
                                      <p:cBhvr>
                                        <p:cTn id="37" dur="2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wheel(1)">
                                      <p:cBhvr>
                                        <p:cTn id="42" dur="2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75">
                                            <p:txEl>
                                              <p:pRg st="8" end="8"/>
                                            </p:txEl>
                                          </p:spTgt>
                                        </p:tgtEl>
                                        <p:attrNameLst>
                                          <p:attrName>style.visibility</p:attrName>
                                        </p:attrNameLst>
                                      </p:cBhvr>
                                      <p:to>
                                        <p:strVal val="visible"/>
                                      </p:to>
                                    </p:set>
                                    <p:animEffect transition="in" filter="wheel(1)">
                                      <p:cBhvr>
                                        <p:cTn id="47" dur="2000"/>
                                        <p:tgtEl>
                                          <p:spTgt spid="1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75">
                                            <p:txEl>
                                              <p:pRg st="9" end="9"/>
                                            </p:txEl>
                                          </p:spTgt>
                                        </p:tgtEl>
                                        <p:attrNameLst>
                                          <p:attrName>style.visibility</p:attrName>
                                        </p:attrNameLst>
                                      </p:cBhvr>
                                      <p:to>
                                        <p:strVal val="visible"/>
                                      </p:to>
                                    </p:set>
                                    <p:animEffect transition="in" filter="wheel(1)">
                                      <p:cBhvr>
                                        <p:cTn id="52" dur="2000"/>
                                        <p:tgtEl>
                                          <p:spTgt spid="175">
                                            <p:txEl>
                                              <p:pRg st="9" end="9"/>
                                            </p:txEl>
                                          </p:spTgt>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heel(1)">
                                      <p:cBhvr>
                                        <p:cTn id="55" dur="2000"/>
                                        <p:tgtEl>
                                          <p:spTgt spid="2"/>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174"/>
                                        </p:tgtEl>
                                        <p:attrNameLst>
                                          <p:attrName>style.visibility</p:attrName>
                                        </p:attrNameLst>
                                      </p:cBhvr>
                                      <p:to>
                                        <p:strVal val="visible"/>
                                      </p:to>
                                    </p:set>
                                    <p:animEffect transition="in" filter="wheel(1)">
                                      <p:cBhvr>
                                        <p:cTn id="58" dur="2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p:bldP spid="175"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85750" indent="-285750">
              <a:buSzPts val="1600"/>
            </a:pPr>
            <a:r>
              <a:rPr lang="en-US" sz="1600" b="1" dirty="0"/>
              <a:t>Encryption in-flight:</a:t>
            </a:r>
            <a:r>
              <a:rPr lang="en-US" sz="1600" dirty="0"/>
              <a:t> This is the process of encrypting data while it is being transmitted, it is important to do this in order to ensure that the data reaches it’s end-point with no intrusion.</a:t>
            </a:r>
          </a:p>
          <a:p>
            <a:pPr marL="285750" indent="-285750">
              <a:buSzPts val="1600"/>
            </a:pPr>
            <a:r>
              <a:rPr lang="en-US" sz="1600" b="1" dirty="0"/>
              <a:t>Encryption at rest: </a:t>
            </a:r>
            <a:r>
              <a:rPr lang="en-US" sz="1600" dirty="0"/>
              <a:t>This is the process of encrypting data while it is being stored for later use but is not currently in use.</a:t>
            </a:r>
          </a:p>
          <a:p>
            <a:pPr marL="285750" indent="-285750">
              <a:buSzPts val="1600"/>
            </a:pPr>
            <a:r>
              <a:rPr lang="en-US" sz="1600" b="1" dirty="0"/>
              <a:t>Encryption in-use: </a:t>
            </a:r>
            <a:r>
              <a:rPr lang="en-US" sz="1600" dirty="0"/>
              <a:t>This is the process of encrypting data while it is being used but not being transmitted.</a:t>
            </a:r>
            <a:endParaRPr sz="1600" b="1" dirty="0"/>
          </a:p>
          <a:p>
            <a:pPr marL="228600" lvl="0" indent="-88900" algn="l" rtl="0">
              <a:lnSpc>
                <a:spcPct val="90000"/>
              </a:lnSpc>
              <a:spcBef>
                <a:spcPts val="1000"/>
              </a:spcBef>
              <a:spcAft>
                <a:spcPts val="0"/>
              </a:spcAft>
              <a:buClr>
                <a:schemeClr val="lt1"/>
              </a:buClr>
              <a:buSzPts val="2200"/>
              <a:buNone/>
            </a:pPr>
            <a:endParaRPr lang="en-US" dirty="0"/>
          </a:p>
          <a:p>
            <a:pPr marL="228600" lvl="0" indent="-88900" algn="l" rtl="0">
              <a:lnSpc>
                <a:spcPct val="90000"/>
              </a:lnSpc>
              <a:spcBef>
                <a:spcPts val="1000"/>
              </a:spcBef>
              <a:spcAft>
                <a:spcPts val="0"/>
              </a:spcAft>
              <a:buClr>
                <a:schemeClr val="lt1"/>
              </a:buClr>
              <a:buSzPts val="2200"/>
              <a:buNone/>
            </a:pPr>
            <a:r>
              <a:rPr lang="en-US" dirty="0"/>
              <a:t>		It is important to deploy these three encryption policies, with complacency comes a bigger risk and could allow a bad actor to breach our system or our customers’ systems through the data we use or send to them.</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wipe(down)">
                                      <p:cBhvr>
                                        <p:cTn id="7" dur="500"/>
                                        <p:tgtEl>
                                          <p:spTgt spid="1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2">
                                            <p:txEl>
                                              <p:pRg st="1" end="1"/>
                                            </p:txEl>
                                          </p:spTgt>
                                        </p:tgtEl>
                                        <p:attrNameLst>
                                          <p:attrName>style.visibility</p:attrName>
                                        </p:attrNameLst>
                                      </p:cBhvr>
                                      <p:to>
                                        <p:strVal val="visible"/>
                                      </p:to>
                                    </p:set>
                                    <p:animEffect transition="in" filter="wipe(down)">
                                      <p:cBhvr>
                                        <p:cTn id="12" dur="500"/>
                                        <p:tgtEl>
                                          <p:spTgt spid="1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2">
                                            <p:txEl>
                                              <p:pRg st="2" end="2"/>
                                            </p:txEl>
                                          </p:spTgt>
                                        </p:tgtEl>
                                        <p:attrNameLst>
                                          <p:attrName>style.visibility</p:attrName>
                                        </p:attrNameLst>
                                      </p:cBhvr>
                                      <p:to>
                                        <p:strVal val="visible"/>
                                      </p:to>
                                    </p:set>
                                    <p:animEffect transition="in" filter="wipe(down)">
                                      <p:cBhvr>
                                        <p:cTn id="17" dur="500"/>
                                        <p:tgtEl>
                                          <p:spTgt spid="1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2">
                                            <p:txEl>
                                              <p:pRg st="4" end="4"/>
                                            </p:txEl>
                                          </p:spTgt>
                                        </p:tgtEl>
                                        <p:attrNameLst>
                                          <p:attrName>style.visibility</p:attrName>
                                        </p:attrNameLst>
                                      </p:cBhvr>
                                      <p:to>
                                        <p:strVal val="visible"/>
                                      </p:to>
                                    </p:set>
                                    <p:animEffect transition="in" filter="wipe(down)">
                                      <p:cBhvr>
                                        <p:cTn id="22" dur="500"/>
                                        <p:tgtEl>
                                          <p:spTgt spid="182">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1"/>
                                        </p:tgtEl>
                                        <p:attrNameLst>
                                          <p:attrName>style.visibility</p:attrName>
                                        </p:attrNameLst>
                                      </p:cBhvr>
                                      <p:to>
                                        <p:strVal val="visible"/>
                                      </p:to>
                                    </p:set>
                                    <p:animEffect transition="in" filter="wipe(down)">
                                      <p:cBhvr>
                                        <p:cTn id="25"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1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b="1" dirty="0"/>
              <a:t>Authentication: </a:t>
            </a:r>
            <a:r>
              <a:rPr lang="en-US" sz="2400" dirty="0"/>
              <a:t>Ensuring that only the actual user is accessing the systems through multi-factor authentication when a user uses a new computer.</a:t>
            </a:r>
          </a:p>
          <a:p>
            <a:pPr marL="228600" lvl="0" indent="-228600" algn="l" rtl="0">
              <a:lnSpc>
                <a:spcPct val="90000"/>
              </a:lnSpc>
              <a:spcBef>
                <a:spcPts val="0"/>
              </a:spcBef>
              <a:spcAft>
                <a:spcPts val="0"/>
              </a:spcAft>
              <a:buClr>
                <a:schemeClr val="lt1"/>
              </a:buClr>
              <a:buSzPts val="2400"/>
              <a:buChar char="•"/>
            </a:pPr>
            <a:r>
              <a:rPr lang="en-US" sz="2400" b="1" dirty="0"/>
              <a:t>Authorization: </a:t>
            </a:r>
            <a:r>
              <a:rPr lang="en-US" sz="2400" dirty="0"/>
              <a:t>Ensuring that the user logging in has access to only the necessary programs or data that they need to do their job, they do not need anything outside of the scope of their job!</a:t>
            </a:r>
          </a:p>
          <a:p>
            <a:pPr marL="228600" lvl="0" indent="-228600" algn="l" rtl="0">
              <a:lnSpc>
                <a:spcPct val="90000"/>
              </a:lnSpc>
              <a:spcBef>
                <a:spcPts val="0"/>
              </a:spcBef>
              <a:spcAft>
                <a:spcPts val="0"/>
              </a:spcAft>
              <a:buClr>
                <a:schemeClr val="lt1"/>
              </a:buClr>
              <a:buSzPts val="2400"/>
              <a:buChar char="•"/>
            </a:pPr>
            <a:r>
              <a:rPr lang="en-US" b="1" dirty="0"/>
              <a:t>Accounting:</a:t>
            </a:r>
            <a:r>
              <a:rPr lang="en-US" dirty="0"/>
              <a:t> This is more of a record keeping of what users do, by doing this if there is a breach we can determine where the breach occurred and what user might have been doing when the breach occurred.</a:t>
            </a:r>
            <a:endParaRPr b="1"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500" fill="hold"/>
                                        <p:tgtEl>
                                          <p:spTgt spid="1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
                                            <p:txEl>
                                              <p:pRg st="1" end="1"/>
                                            </p:txEl>
                                          </p:spTgt>
                                        </p:tgtEl>
                                        <p:attrNameLst>
                                          <p:attrName>style.visibility</p:attrName>
                                        </p:attrNameLst>
                                      </p:cBhvr>
                                      <p:to>
                                        <p:strVal val="visible"/>
                                      </p:to>
                                    </p:set>
                                    <p:anim calcmode="lin" valueType="num">
                                      <p:cBhvr additive="base">
                                        <p:cTn id="13" dur="500" fill="hold"/>
                                        <p:tgtEl>
                                          <p:spTgt spid="18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9">
                                            <p:txEl>
                                              <p:pRg st="2" end="2"/>
                                            </p:txEl>
                                          </p:spTgt>
                                        </p:tgtEl>
                                        <p:attrNameLst>
                                          <p:attrName>style.visibility</p:attrName>
                                        </p:attrNameLst>
                                      </p:cBhvr>
                                      <p:to>
                                        <p:strVal val="visible"/>
                                      </p:to>
                                    </p:set>
                                    <p:anim calcmode="lin" valueType="num">
                                      <p:cBhvr additive="base">
                                        <p:cTn id="19" dur="500" fill="hold"/>
                                        <p:tgtEl>
                                          <p:spTgt spid="18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8"/>
                                        </p:tgtEl>
                                        <p:attrNameLst>
                                          <p:attrName>style.visibility</p:attrName>
                                        </p:attrNameLst>
                                      </p:cBhvr>
                                      <p:to>
                                        <p:strVal val="visible"/>
                                      </p:to>
                                    </p:set>
                                    <p:anim calcmode="lin" valueType="num">
                                      <p:cBhvr additive="base">
                                        <p:cTn id="23" dur="500" fill="hold"/>
                                        <p:tgtEl>
                                          <p:spTgt spid="188"/>
                                        </p:tgtEl>
                                        <p:attrNameLst>
                                          <p:attrName>ppt_x</p:attrName>
                                        </p:attrNameLst>
                                      </p:cBhvr>
                                      <p:tavLst>
                                        <p:tav tm="0">
                                          <p:val>
                                            <p:strVal val="#ppt_x"/>
                                          </p:val>
                                        </p:tav>
                                        <p:tav tm="100000">
                                          <p:val>
                                            <p:strVal val="#ppt_x"/>
                                          </p:val>
                                        </p:tav>
                                      </p:tavLst>
                                    </p:anim>
                                    <p:anim calcmode="lin" valueType="num">
                                      <p:cBhvr additive="base">
                                        <p:cTn id="24" dur="500" fill="hold"/>
                                        <p:tgtEl>
                                          <p:spTgt spid="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18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SQL Injection testing: </a:t>
            </a:r>
          </a:p>
          <a:p>
            <a:pPr marL="0" lvl="0" indent="0" algn="l" rtl="0">
              <a:lnSpc>
                <a:spcPct val="90000"/>
              </a:lnSpc>
              <a:spcBef>
                <a:spcPts val="1000"/>
              </a:spcBef>
              <a:spcAft>
                <a:spcPts val="0"/>
              </a:spcAft>
              <a:buSzPts val="1800"/>
              <a:buNone/>
            </a:pPr>
            <a:r>
              <a:rPr lang="en-US" dirty="0"/>
              <a:t>  By testing for this, we can make sure that all programs using SQL database for controlling user information to customer information is not being broken by a bad actor using SQL to inject their access to the program.</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barn(inVertical)">
                                      <p:cBhvr>
                                        <p:cTn id="7" dur="500"/>
                                        <p:tgtEl>
                                          <p:spTgt spid="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6">
                                            <p:txEl>
                                              <p:pRg st="1" end="1"/>
                                            </p:txEl>
                                          </p:spTgt>
                                        </p:tgtEl>
                                        <p:attrNameLst>
                                          <p:attrName>style.visibility</p:attrName>
                                        </p:attrNameLst>
                                      </p:cBhvr>
                                      <p:to>
                                        <p:strVal val="visible"/>
                                      </p:to>
                                    </p:set>
                                    <p:animEffect transition="in" filter="barn(inVertical)">
                                      <p:cBhvr>
                                        <p:cTn id="12" dur="500"/>
                                        <p:tgtEl>
                                          <p:spTgt spid="196">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95"/>
                                        </p:tgtEl>
                                        <p:attrNameLst>
                                          <p:attrName>style.visibility</p:attrName>
                                        </p:attrNameLst>
                                      </p:cBhvr>
                                      <p:to>
                                        <p:strVal val="visible"/>
                                      </p:to>
                                    </p:set>
                                    <p:animEffect transition="in" filter="barn(inVertical)">
                                      <p:cBhvr>
                                        <p:cTn id="15"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9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randombar(vertical)">
                                      <p:cBhvr>
                                        <p:cTn id="7" dur="500"/>
                                        <p:tgtEl>
                                          <p:spTgt spid="202"/>
                                        </p:tgtEl>
                                      </p:cBhvr>
                                    </p:animEffect>
                                  </p:childTnLst>
                                </p:cTn>
                              </p:par>
                              <p:par>
                                <p:cTn id="8" presetID="14" presetClass="entr" presetSubtype="5" fill="hold" nodeType="withEffect">
                                  <p:stCondLst>
                                    <p:cond delay="0"/>
                                  </p:stCondLst>
                                  <p:childTnLst>
                                    <p:set>
                                      <p:cBhvr>
                                        <p:cTn id="9" dur="1" fill="hold">
                                          <p:stCondLst>
                                            <p:cond delay="0"/>
                                          </p:stCondLst>
                                        </p:cTn>
                                        <p:tgtEl>
                                          <p:spTgt spid="203"/>
                                        </p:tgtEl>
                                        <p:attrNameLst>
                                          <p:attrName>style.visibility</p:attrName>
                                        </p:attrNameLst>
                                      </p:cBhvr>
                                      <p:to>
                                        <p:strVal val="visible"/>
                                      </p:to>
                                    </p:set>
                                    <p:animEffect transition="in" filter="randombar(vertical)">
                                      <p:cBhvr>
                                        <p:cTn id="10"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73</TotalTime>
  <Words>1171</Words>
  <Application>Microsoft Office PowerPoint</Application>
  <PresentationFormat>Widescreen</PresentationFormat>
  <Paragraphs>103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Daniel Francee Holcomb</cp:lastModifiedBy>
  <cp:revision>6</cp:revision>
  <dcterms:created xsi:type="dcterms:W3CDTF">2020-08-19T17:59:24Z</dcterms:created>
  <dcterms:modified xsi:type="dcterms:W3CDTF">2021-10-17T18:43:07Z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