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68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66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17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900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6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733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609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650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30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49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11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33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7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73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09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6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8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49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1805-B81D-ACC6-E18A-4C8CBFD6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60" y="3621647"/>
            <a:ext cx="4523913" cy="271819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br>
              <a:rPr lang="en-IN" dirty="0"/>
            </a:br>
            <a:r>
              <a:rPr lang="en-IN" sz="2400" dirty="0"/>
              <a:t>Sachin Sharma(2021a1r124)</a:t>
            </a:r>
            <a:br>
              <a:rPr lang="en-IN" sz="2400" dirty="0"/>
            </a:br>
            <a:r>
              <a:rPr lang="en-IN" sz="2400" dirty="0" err="1"/>
              <a:t>Shivam</a:t>
            </a:r>
            <a:r>
              <a:rPr lang="en-IN" sz="2400" dirty="0"/>
              <a:t> Dhar(2021a1r132)</a:t>
            </a:r>
            <a:br>
              <a:rPr lang="en-IN" sz="2400" dirty="0"/>
            </a:br>
            <a:r>
              <a:rPr lang="en-IN" sz="2400" dirty="0"/>
              <a:t>Preet Paul Sharma(2021a1r133)</a:t>
            </a:r>
            <a:br>
              <a:rPr lang="en-IN" sz="2400" dirty="0"/>
            </a:br>
            <a:r>
              <a:rPr lang="en-IN" sz="2400" dirty="0"/>
              <a:t>Superb Jain(2021a1r134)</a:t>
            </a:r>
            <a:br>
              <a:rPr lang="en-IN" sz="2400" dirty="0"/>
            </a:br>
            <a:r>
              <a:rPr lang="en-IN" sz="2400" dirty="0"/>
              <a:t>Ranbir Singh(2021a1r139)</a:t>
            </a:r>
          </a:p>
        </p:txBody>
      </p:sp>
      <p:pic>
        <p:nvPicPr>
          <p:cNvPr id="5" name="Google Shape;93;p13" descr="https://lh4.googleusercontent.com/ZKYbnYgfHu_V-sRm525LWasYe90coY8yVI-sqXyC5QETb30_E_GdSRPh_iJtz5xtVkZhZt3NOxJyfJM5tYPAZHQ0t1NeYwGMjbehRKir7-E8ZM9-BHNOdsEa5H5zxd8fmLQ13SjYhkKqhDVv">
            <a:extLst>
              <a:ext uri="{FF2B5EF4-FFF2-40B4-BE49-F238E27FC236}">
                <a16:creationId xmlns:a16="http://schemas.microsoft.com/office/drawing/2014/main" id="{A5F8DBC6-CA5D-6DD9-134C-77A633A2AFC7}"/>
              </a:ext>
            </a:extLst>
          </p:cNvPr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91" y="249243"/>
            <a:ext cx="8201650" cy="26093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1A4878-EA09-0C00-9F58-5D67423CAC34}"/>
              </a:ext>
            </a:extLst>
          </p:cNvPr>
          <p:cNvSpPr txBox="1"/>
          <p:nvPr/>
        </p:nvSpPr>
        <p:spPr>
          <a:xfrm>
            <a:off x="2406662" y="2947741"/>
            <a:ext cx="61566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Priority Scheduling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54535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B893-0FD7-4A43-EFD1-71738825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E6B9-9608-E4FA-A4EB-B019F3F8A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priority number (integer) is associated with each process.</a:t>
            </a:r>
          </a:p>
          <a:p>
            <a:r>
              <a:rPr lang="en-US" dirty="0"/>
              <a:t>Lager the CPU burst lower the priority.</a:t>
            </a:r>
          </a:p>
          <a:p>
            <a:r>
              <a:rPr lang="en-US" dirty="0"/>
              <a:t>The CPU is allocated to the process with the highest priority </a:t>
            </a:r>
          </a:p>
          <a:p>
            <a:pPr marL="0" indent="0">
              <a:buNone/>
            </a:pPr>
            <a:r>
              <a:rPr lang="en-US" dirty="0"/>
              <a:t> (smallest integer = highest priority).</a:t>
            </a:r>
          </a:p>
          <a:p>
            <a:r>
              <a:rPr lang="en-US" dirty="0"/>
              <a:t>Starvation (Infinity blocking): low priority processes may never execute.</a:t>
            </a:r>
          </a:p>
          <a:p>
            <a:r>
              <a:rPr lang="en-US" dirty="0"/>
              <a:t>Aging : as time progresses increase the priority of the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09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582B-0C63-4315-FB4E-485F722C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Priority Scheduling (Non-</a:t>
            </a:r>
            <a:br>
              <a:rPr lang="en-US" dirty="0"/>
            </a:br>
            <a:r>
              <a:rPr lang="en-US" dirty="0"/>
              <a:t>Preemptive)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6D6C5-0980-D8A4-E8C2-B40B80B90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412"/>
            <a:ext cx="6976533" cy="27608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0DEFE-1452-4DCC-5EB4-4B4E7ED43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45278"/>
            <a:ext cx="6976532" cy="1141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151BD0-6E29-60B7-7D7C-AC2194D25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687220"/>
            <a:ext cx="6976533" cy="8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4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C808-E6C8-C94E-F164-E73B8AC0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Priority Scheduling</a:t>
            </a:r>
            <a:br>
              <a:rPr lang="en-US" dirty="0"/>
            </a:br>
            <a:r>
              <a:rPr lang="en-US" dirty="0"/>
              <a:t>(Preemptive)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563D5-0237-ACDE-32C5-B6EBBED34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304" y="2577174"/>
            <a:ext cx="4953429" cy="3048264"/>
          </a:xfrm>
        </p:spPr>
      </p:pic>
    </p:spTree>
    <p:extLst>
      <p:ext uri="{BB962C8B-B14F-4D97-AF65-F5344CB8AC3E}">
        <p14:creationId xmlns:p14="http://schemas.microsoft.com/office/powerpoint/2010/main" val="222249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82F5-4235-24EC-D2F7-C9769620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8000" dirty="0"/>
              <a:t>Advantages of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AE2FE-3988-3203-A33A-6C3166D0E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Aging :- As time increases , increase in the priority of a process 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 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applications with varying time and resource requirement </a:t>
            </a:r>
            <a:r>
              <a:rPr lang="en-US" sz="3200" dirty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6397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5606-AEED-F45A-1E38-68F2C291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FEB6-E154-C263-051C-8EA9ACA95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system eventually crashes , all low priority</a:t>
            </a:r>
          </a:p>
          <a:p>
            <a:pPr marL="0" indent="0">
              <a:buNone/>
            </a:pPr>
            <a:r>
              <a:rPr lang="en-US" dirty="0"/>
              <a:t>  processes get lost .</a:t>
            </a:r>
          </a:p>
          <a:p>
            <a:r>
              <a:rPr lang="en-US" dirty="0"/>
              <a:t>Indefinite blocking or Starvation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577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3D Model 2" descr="T">
            <a:extLst>
              <a:ext uri="{FF2B5EF4-FFF2-40B4-BE49-F238E27FC236}">
                <a16:creationId xmlns:a16="http://schemas.microsoft.com/office/drawing/2014/main" id="{2B7EEAD2-A0DC-C6B7-DFE2-3C71DE4D3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390525"/>
            <a:ext cx="1658938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3D Model 3" descr="H">
            <a:extLst>
              <a:ext uri="{FF2B5EF4-FFF2-40B4-BE49-F238E27FC236}">
                <a16:creationId xmlns:a16="http://schemas.microsoft.com/office/drawing/2014/main" id="{29BFE4FD-4E42-2A3E-2983-33332F469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463551"/>
            <a:ext cx="1547812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3D Model 4" descr="A">
            <a:extLst>
              <a:ext uri="{FF2B5EF4-FFF2-40B4-BE49-F238E27FC236}">
                <a16:creationId xmlns:a16="http://schemas.microsoft.com/office/drawing/2014/main" id="{642EFF4A-D6F7-F1F4-3E75-043BDF318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89" y="438150"/>
            <a:ext cx="1762125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3D Model 5" descr="N">
            <a:extLst>
              <a:ext uri="{FF2B5EF4-FFF2-40B4-BE49-F238E27FC236}">
                <a16:creationId xmlns:a16="http://schemas.microsoft.com/office/drawing/2014/main" id="{275D2896-9416-1BF5-5BCC-6ABCD8122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89" y="566738"/>
            <a:ext cx="148748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3D Model 6" descr="K">
            <a:extLst>
              <a:ext uri="{FF2B5EF4-FFF2-40B4-BE49-F238E27FC236}">
                <a16:creationId xmlns:a16="http://schemas.microsoft.com/office/drawing/2014/main" id="{10BD0105-E6D0-B7D4-E4F1-8CB24B99E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6" y="628651"/>
            <a:ext cx="1425575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3D Model 7" descr="Y">
            <a:extLst>
              <a:ext uri="{FF2B5EF4-FFF2-40B4-BE49-F238E27FC236}">
                <a16:creationId xmlns:a16="http://schemas.microsoft.com/office/drawing/2014/main" id="{63AB607D-C693-3D10-2E72-06934F0AF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6" y="3578226"/>
            <a:ext cx="1738313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3D Model 8" descr="o">
            <a:extLst>
              <a:ext uri="{FF2B5EF4-FFF2-40B4-BE49-F238E27FC236}">
                <a16:creationId xmlns:a16="http://schemas.microsoft.com/office/drawing/2014/main" id="{F9510944-8A6B-75E2-04C7-6655CBC08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6" y="3736976"/>
            <a:ext cx="1738313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3D Model 9" descr="u">
            <a:extLst>
              <a:ext uri="{FF2B5EF4-FFF2-40B4-BE49-F238E27FC236}">
                <a16:creationId xmlns:a16="http://schemas.microsoft.com/office/drawing/2014/main" id="{833DBED2-8DFC-71BF-C6FF-A507501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3767138"/>
            <a:ext cx="1487488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8692-9254-EBB9-3488-C208BA37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7D2C-A8C8-E677-AB63-43239416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2" y="1998133"/>
            <a:ext cx="10066867" cy="4178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8800" dirty="0"/>
              <a:t>Priority</a:t>
            </a:r>
          </a:p>
          <a:p>
            <a:pPr marL="0" indent="0">
              <a:buNone/>
            </a:pPr>
            <a:r>
              <a:rPr lang="en-IN" sz="8800" dirty="0"/>
              <a:t>Scheduling</a:t>
            </a:r>
          </a:p>
          <a:p>
            <a:pPr marL="0" indent="0">
              <a:buNone/>
            </a:pPr>
            <a:r>
              <a:rPr lang="en-IN" sz="8800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79352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CB71-9DD1-9681-267F-356846A3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A10D2-DC3D-B114-4080-CD2458BD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Criteria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Priority Scheduling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0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3A33-BA44-C011-BB13-05DDCC47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Concepts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0ABA-6539-A74D-0E42-357B65290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objective of multiprogramming is to keep on</a:t>
            </a:r>
          </a:p>
          <a:p>
            <a:r>
              <a:rPr lang="en-US" dirty="0"/>
              <a:t>running processes all the time for maximum CPU</a:t>
            </a:r>
          </a:p>
          <a:p>
            <a:r>
              <a:rPr lang="en-US" dirty="0"/>
              <a:t>utilization.</a:t>
            </a:r>
          </a:p>
          <a:p>
            <a:r>
              <a:rPr lang="en-US" dirty="0"/>
              <a:t> Scheduling is fundamental function of OS.</a:t>
            </a:r>
          </a:p>
          <a:p>
            <a:r>
              <a:rPr lang="en-US" dirty="0"/>
              <a:t>The task of selecting the processes in memory that are</a:t>
            </a:r>
          </a:p>
          <a:p>
            <a:r>
              <a:rPr lang="en-US" dirty="0"/>
              <a:t>ready to execute, and allocating them to the CPU is</a:t>
            </a:r>
          </a:p>
          <a:p>
            <a:r>
              <a:rPr lang="en-US" dirty="0"/>
              <a:t>performed by the CPU Scheduler.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46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E4B4-EEC0-D252-42D5-1042965C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CPU Scheduler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2DE2-BB13-4175-96FC-5DC08DE93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5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scheduling decisions may take place when a process: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Switches from running to waiting state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Switches from running to ready state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Switches from waiting to ready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Terminates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under 1 and 4 is non preemptive.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scheduling is preemptive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74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40F2-EC0E-4A39-3C54-63B09139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CPU Scheduler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F41ED-9588-6E11-3420-A7CA2A03B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preemptive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Once a process is allocated the CPU, it does not leave unless: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has to wait, e.g., for 1/0 request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terminates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Preemptive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 can force (preempt) a process from CPU at anytime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E.g., to allocate CPU to another higher-priority process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68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6E1A-5274-3859-F886-00E36604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Scheduling Criteria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74BF3-8875-30CC-6A6E-D005C8AF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133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keep the CPU as busy as possible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of processes that complete their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per time unit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Turnaround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amount of time to execute 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process (time from submission to termination).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3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5352-79F0-EAB3-2641-EF16F3F4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B1AE-E6EE-A97C-1E75-32AB0B15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Waiting time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amount of time a process has been waiting in the ready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queue (sum of time waiting in ready queue ready queue).</a:t>
            </a: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Minimize</a:t>
            </a:r>
          </a:p>
          <a:p>
            <a:r>
              <a:rPr lang="en-US" b="1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Response time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— amount of time it takes from when submitted until the first response is a request was produced, output (for time-sharing environment)</a:t>
            </a: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Minimize</a:t>
            </a:r>
            <a:endParaRPr lang="en-IN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5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3D8-2E9F-2643-B931-57E2DBE9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20CE-5F81-7294-2014-A1233447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First Come, First Served</a:t>
            </a:r>
          </a:p>
          <a:p>
            <a:pPr marL="0" indent="0">
              <a:buNone/>
            </a:pPr>
            <a:r>
              <a:rPr lang="en-US" dirty="0"/>
              <a:t>• Shortest Job First</a:t>
            </a:r>
          </a:p>
          <a:p>
            <a:pPr marL="0" indent="0">
              <a:buNone/>
            </a:pPr>
            <a:r>
              <a:rPr lang="en-US" dirty="0"/>
              <a:t>• Priority</a:t>
            </a:r>
          </a:p>
          <a:p>
            <a:pPr marL="0" indent="0">
              <a:buNone/>
            </a:pPr>
            <a:r>
              <a:rPr lang="en-US" dirty="0"/>
              <a:t>• Round Robin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3618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os_project</Template>
  <TotalTime>2</TotalTime>
  <Words>487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Trebuchet MS</vt:lpstr>
      <vt:lpstr>Wingdings 3</vt:lpstr>
      <vt:lpstr>Facet</vt:lpstr>
      <vt:lpstr>Submitted by: Sachin Sharma(2021a1r124) Shivam Dhar(2021a1r132) Preet Paul Sharma(2021a1r133) Superb Jain(2021a1r134) Ranbir Singh(2021a1r139)</vt:lpstr>
      <vt:lpstr> </vt:lpstr>
      <vt:lpstr>Overview</vt:lpstr>
      <vt:lpstr>Basic Concepts </vt:lpstr>
      <vt:lpstr>CPU Scheduler </vt:lpstr>
      <vt:lpstr>CPU Scheduler </vt:lpstr>
      <vt:lpstr>Scheduling Criteria </vt:lpstr>
      <vt:lpstr>Scheduling Criteria</vt:lpstr>
      <vt:lpstr>Scheduling Algorithms</vt:lpstr>
      <vt:lpstr>Priority</vt:lpstr>
      <vt:lpstr>Example of Priority Scheduling (Non- Preemptive)</vt:lpstr>
      <vt:lpstr>Example of Priority Scheduling (Preemptive)</vt:lpstr>
      <vt:lpstr>Advantages of Priority</vt:lpstr>
      <vt:lpstr>Disadvantages of Priority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Submitted by: Sachin Sharma(2021a1r124) Shivam Dhar(2021a1r132) Preet Paul Sharma(2021a1r133) Superb Jain(2021a1r134) Ranbir Singh(2021a1r139)</dc:title>
  <dc:creator>sachin sharma</dc:creator>
  <cp:lastModifiedBy>sachin sharma</cp:lastModifiedBy>
  <cp:revision>1</cp:revision>
  <dcterms:created xsi:type="dcterms:W3CDTF">2022-12-21T14:43:16Z</dcterms:created>
  <dcterms:modified xsi:type="dcterms:W3CDTF">2022-12-21T14:46:00Z</dcterms:modified>
</cp:coreProperties>
</file>