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99087e91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99087e91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99087e91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99087e9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9087e9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9087e9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99087e9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99087e9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99087e9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99087e9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99087e91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99087e91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99087e9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99087e9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a23e245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a23e245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a23e245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a23e245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99087e91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99087e91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67675"/>
            <a:ext cx="8520600" cy="93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700">
                <a:latin typeface="Times New Roman"/>
                <a:ea typeface="Times New Roman"/>
                <a:cs typeface="Times New Roman"/>
                <a:sym typeface="Times New Roman"/>
              </a:rPr>
              <a:t>Movie </a:t>
            </a:r>
            <a:r>
              <a:rPr lang="en" sz="4700">
                <a:latin typeface="Times New Roman"/>
                <a:ea typeface="Times New Roman"/>
                <a:cs typeface="Times New Roman"/>
                <a:sym typeface="Times New Roman"/>
              </a:rPr>
              <a:t>Recommendation</a:t>
            </a:r>
            <a:r>
              <a:rPr lang="en" sz="4700">
                <a:latin typeface="Times New Roman"/>
                <a:ea typeface="Times New Roman"/>
                <a:cs typeface="Times New Roman"/>
                <a:sym typeface="Times New Roman"/>
              </a:rPr>
              <a:t> System</a:t>
            </a:r>
            <a:endParaRPr sz="4700">
              <a:latin typeface="Times New Roman"/>
              <a:ea typeface="Times New Roman"/>
              <a:cs typeface="Times New Roman"/>
              <a:sym typeface="Times New Roman"/>
            </a:endParaRPr>
          </a:p>
        </p:txBody>
      </p:sp>
      <p:sp>
        <p:nvSpPr>
          <p:cNvPr id="55" name="Google Shape;55;p13"/>
          <p:cNvSpPr txBox="1"/>
          <p:nvPr>
            <p:ph idx="1" type="subTitle"/>
          </p:nvPr>
        </p:nvSpPr>
        <p:spPr>
          <a:xfrm>
            <a:off x="4730450" y="3483575"/>
            <a:ext cx="3883800" cy="9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Presented by:</a:t>
            </a:r>
            <a:endParaRPr sz="1500"/>
          </a:p>
          <a:p>
            <a:pPr indent="0" lvl="0" marL="0" rtl="0" algn="ctr">
              <a:spcBef>
                <a:spcPts val="0"/>
              </a:spcBef>
              <a:spcAft>
                <a:spcPts val="0"/>
              </a:spcAft>
              <a:buNone/>
            </a:pPr>
            <a:r>
              <a:rPr lang="en" sz="1500"/>
              <a:t>Siddhi H.Thakur</a:t>
            </a:r>
            <a:endParaRPr sz="1500"/>
          </a:p>
          <a:p>
            <a:pPr indent="0" lvl="0" marL="0" rtl="0" algn="ctr">
              <a:spcBef>
                <a:spcPts val="0"/>
              </a:spcBef>
              <a:spcAft>
                <a:spcPts val="0"/>
              </a:spcAft>
              <a:buNone/>
            </a:pPr>
            <a:r>
              <a:rPr lang="en" sz="1500"/>
              <a:t>Mehul A.Jain</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40522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Nowadays, people are confused about which movie to watch. Also, they are getting bored by looking at same static structure of movies on every site. To solve both of these issues, we introduced a project of movie recommendation system.</a:t>
            </a:r>
            <a:endParaRPr/>
          </a:p>
          <a:p>
            <a:pPr indent="-342900" lvl="0" marL="457200" rtl="0" algn="l">
              <a:spcBef>
                <a:spcPts val="0"/>
              </a:spcBef>
              <a:spcAft>
                <a:spcPts val="0"/>
              </a:spcAft>
              <a:buSzPts val="1800"/>
              <a:buChar char="●"/>
            </a:pPr>
            <a:r>
              <a:rPr lang="en"/>
              <a:t>It will help users by suggesting them movies based on their past likings and </a:t>
            </a:r>
            <a:r>
              <a:rPr lang="en"/>
              <a:t>dislikings</a:t>
            </a:r>
            <a:r>
              <a:rPr lang="en"/>
              <a:t> of movies users has watched in past.</a:t>
            </a:r>
            <a:endParaRPr/>
          </a:p>
          <a:p>
            <a:pPr indent="0" lvl="0" marL="0" rtl="0" algn="l">
              <a:spcBef>
                <a:spcPts val="1200"/>
              </a:spcBef>
              <a:spcAft>
                <a:spcPts val="1200"/>
              </a:spcAft>
              <a:buNone/>
            </a:pPr>
            <a:r>
              <a:t/>
            </a:r>
            <a:endParaRPr/>
          </a:p>
        </p:txBody>
      </p:sp>
      <p:sp>
        <p:nvSpPr>
          <p:cNvPr id="110" name="Google Shape;110;p22"/>
          <p:cNvSpPr/>
          <p:nvPr/>
        </p:nvSpPr>
        <p:spPr>
          <a:xfrm>
            <a:off x="405225" y="272750"/>
            <a:ext cx="4340700" cy="592200"/>
          </a:xfrm>
          <a:prstGeom prst="homePlate">
            <a:avLst>
              <a:gd fmla="val 50000"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Times New Roman"/>
                <a:ea typeface="Times New Roman"/>
                <a:cs typeface="Times New Roman"/>
                <a:sym typeface="Times New Roman"/>
              </a:rPr>
              <a:t>Problem statement</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2930225" y="1900625"/>
            <a:ext cx="3522600" cy="149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1356000"/>
            <a:ext cx="8520600" cy="2860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Our project is movie recommendation system. It provides user with most relevant data and suggests the user with all the movies that have highest possibility of being liked by the user. </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The system uses past data patterns and past views of the user to recommend the most likable movie to user.</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In this project we use Content based Recommendation system.</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61" name="Google Shape;61;p14"/>
          <p:cNvSpPr/>
          <p:nvPr/>
        </p:nvSpPr>
        <p:spPr>
          <a:xfrm>
            <a:off x="311700" y="327325"/>
            <a:ext cx="3397800" cy="600000"/>
          </a:xfrm>
          <a:prstGeom prst="homePlate">
            <a:avLst>
              <a:gd fmla="val 50000" name="adj"/>
            </a:avLst>
          </a:prstGeom>
          <a:solidFill>
            <a:srgbClr val="B7B7B7"/>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4000">
                <a:solidFill>
                  <a:schemeClr val="lt1"/>
                </a:solidFill>
                <a:latin typeface="Times New Roman"/>
                <a:ea typeface="Times New Roman"/>
                <a:cs typeface="Times New Roman"/>
                <a:sym typeface="Times New Roman"/>
              </a:rPr>
              <a:t>Introduction</a:t>
            </a:r>
            <a:endParaRPr sz="4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483175" y="11446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 recommender system is a simple algorithm whose aim is to provide the most relevant information to a user by discovering patterns in the dataset.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 algorithm rates the items and shows the user the items that they would rate highly.</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There are major two types of movie recommendation systems,one is content based and other is collaborative filtering based. Sometimes, a hybrid approach is used to develop the model.</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
        <p:nvSpPr>
          <p:cNvPr id="67" name="Google Shape;67;p15"/>
          <p:cNvSpPr/>
          <p:nvPr/>
        </p:nvSpPr>
        <p:spPr>
          <a:xfrm>
            <a:off x="514350" y="335100"/>
            <a:ext cx="4263000" cy="606900"/>
          </a:xfrm>
          <a:prstGeom prst="homePlate">
            <a:avLst>
              <a:gd fmla="val 50000" name="adj"/>
            </a:avLst>
          </a:prstGeom>
          <a:solidFill>
            <a:srgbClr val="B7B7B7"/>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latin typeface="Times New Roman"/>
                <a:ea typeface="Times New Roman"/>
                <a:cs typeface="Times New Roman"/>
                <a:sym typeface="Times New Roman"/>
              </a:rPr>
              <a:t>About Algorithm</a:t>
            </a:r>
            <a:endParaRPr sz="4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subTitle"/>
          </p:nvPr>
        </p:nvSpPr>
        <p:spPr>
          <a:xfrm>
            <a:off x="179225" y="1233813"/>
            <a:ext cx="4956600" cy="2496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Content-based filtering is one popular technique of recommendation or recommender systems. The content or attributes of the things you like are referred to as "content."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The system uses your features and likes in order to recommend you with things that you might like.</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It uses the information provided by you over the internet and the ones they are able to gather and then they curate recommendations according to that.  </a:t>
            </a:r>
            <a:endParaRPr sz="1800">
              <a:solidFill>
                <a:schemeClr val="dk1"/>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800">
              <a:latin typeface="Times New Roman"/>
              <a:ea typeface="Times New Roman"/>
              <a:cs typeface="Times New Roman"/>
              <a:sym typeface="Times New Roman"/>
            </a:endParaRPr>
          </a:p>
        </p:txBody>
      </p:sp>
      <p:sp>
        <p:nvSpPr>
          <p:cNvPr id="73" name="Google Shape;73;p16"/>
          <p:cNvSpPr/>
          <p:nvPr/>
        </p:nvSpPr>
        <p:spPr>
          <a:xfrm>
            <a:off x="475375" y="327325"/>
            <a:ext cx="3132900" cy="561000"/>
          </a:xfrm>
          <a:prstGeom prst="homePlate">
            <a:avLst>
              <a:gd fmla="val 50000"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00">
                <a:solidFill>
                  <a:schemeClr val="lt1"/>
                </a:solidFill>
                <a:latin typeface="Times New Roman"/>
                <a:ea typeface="Times New Roman"/>
                <a:cs typeface="Times New Roman"/>
                <a:sym typeface="Times New Roman"/>
              </a:rPr>
              <a:t>Content Based</a:t>
            </a:r>
            <a:endParaRPr sz="3500">
              <a:solidFill>
                <a:schemeClr val="lt1"/>
              </a:solidFill>
              <a:latin typeface="Times New Roman"/>
              <a:ea typeface="Times New Roman"/>
              <a:cs typeface="Times New Roman"/>
              <a:sym typeface="Times New Roman"/>
            </a:endParaRPr>
          </a:p>
        </p:txBody>
      </p:sp>
      <p:pic>
        <p:nvPicPr>
          <p:cNvPr id="74" name="Google Shape;74;p16"/>
          <p:cNvPicPr preferRelativeResize="0"/>
          <p:nvPr/>
        </p:nvPicPr>
        <p:blipFill rotWithShape="1">
          <a:blip r:embed="rId3">
            <a:alphaModFix/>
          </a:blip>
          <a:srcRect b="6781" l="23780" r="38805" t="19341"/>
          <a:stretch/>
        </p:blipFill>
        <p:spPr>
          <a:xfrm>
            <a:off x="5431975" y="670200"/>
            <a:ext cx="3421200" cy="3623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subTitle"/>
          </p:nvPr>
        </p:nvSpPr>
        <p:spPr>
          <a:xfrm>
            <a:off x="335075" y="883050"/>
            <a:ext cx="4847400" cy="2691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Methods for recommender systems that are primarily based on previous interactions between users and the target items are known as collaborative filtering methods.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As a result, all past data about user interactions with target objects will be fed into a collaborative filtering system. This information is usually recorded as a matrix, with the rows representing users and the columns representing items.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The basic premise of such systems is that the users' previous data should be sufficient to generate a prediction.</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
        <p:nvSpPr>
          <p:cNvPr id="80" name="Google Shape;80;p17"/>
          <p:cNvSpPr/>
          <p:nvPr/>
        </p:nvSpPr>
        <p:spPr>
          <a:xfrm>
            <a:off x="568900" y="210425"/>
            <a:ext cx="4582500" cy="672600"/>
          </a:xfrm>
          <a:prstGeom prst="homePlate">
            <a:avLst>
              <a:gd fmla="val 50000"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Times New Roman"/>
                <a:ea typeface="Times New Roman"/>
                <a:cs typeface="Times New Roman"/>
                <a:sym typeface="Times New Roman"/>
              </a:rPr>
              <a:t> Collaborative Based</a:t>
            </a:r>
            <a:endParaRPr sz="3500">
              <a:solidFill>
                <a:schemeClr val="lt1"/>
              </a:solidFill>
              <a:latin typeface="Times New Roman"/>
              <a:ea typeface="Times New Roman"/>
              <a:cs typeface="Times New Roman"/>
              <a:sym typeface="Times New Roman"/>
            </a:endParaRPr>
          </a:p>
        </p:txBody>
      </p:sp>
      <p:pic>
        <p:nvPicPr>
          <p:cNvPr id="81" name="Google Shape;81;p17"/>
          <p:cNvPicPr preferRelativeResize="0"/>
          <p:nvPr/>
        </p:nvPicPr>
        <p:blipFill rotWithShape="1">
          <a:blip r:embed="rId3">
            <a:alphaModFix/>
          </a:blip>
          <a:srcRect b="4481" l="16078" r="54084" t="16065"/>
          <a:stretch/>
        </p:blipFill>
        <p:spPr>
          <a:xfrm>
            <a:off x="5642250" y="358500"/>
            <a:ext cx="2978573" cy="4255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413050" y="1136875"/>
            <a:ext cx="8520600" cy="40065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Collect Datasets.</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Cleaning data :</a:t>
            </a:r>
            <a:endParaRPr sz="2100">
              <a:latin typeface="Times New Roman"/>
              <a:ea typeface="Times New Roman"/>
              <a:cs typeface="Times New Roman"/>
              <a:sym typeface="Times New Roman"/>
            </a:endParaRPr>
          </a:p>
          <a:p>
            <a:pPr indent="0" lvl="0" marL="1371600" rtl="0" algn="l">
              <a:lnSpc>
                <a:spcPct val="100000"/>
              </a:lnSpc>
              <a:spcBef>
                <a:spcPts val="1200"/>
              </a:spcBef>
              <a:spcAft>
                <a:spcPts val="0"/>
              </a:spcAft>
              <a:buNone/>
            </a:pPr>
            <a:r>
              <a:rPr lang="en" sz="2100">
                <a:latin typeface="Times New Roman"/>
                <a:ea typeface="Times New Roman"/>
                <a:cs typeface="Times New Roman"/>
                <a:sym typeface="Times New Roman"/>
              </a:rPr>
              <a:t>Remove unwanted columns,NaN cell,</a:t>
            </a:r>
            <a:r>
              <a:rPr lang="en" sz="2100">
                <a:latin typeface="Times New Roman"/>
                <a:ea typeface="Times New Roman"/>
                <a:cs typeface="Times New Roman"/>
                <a:sym typeface="Times New Roman"/>
              </a:rPr>
              <a:t>duplicate</a:t>
            </a:r>
            <a:r>
              <a:rPr lang="en" sz="2100">
                <a:latin typeface="Times New Roman"/>
                <a:ea typeface="Times New Roman"/>
                <a:cs typeface="Times New Roman"/>
                <a:sym typeface="Times New Roman"/>
              </a:rPr>
              <a:t> value,remove outliers,</a:t>
            </a:r>
            <a:endParaRPr sz="2100">
              <a:latin typeface="Times New Roman"/>
              <a:ea typeface="Times New Roman"/>
              <a:cs typeface="Times New Roman"/>
              <a:sym typeface="Times New Roman"/>
            </a:endParaRPr>
          </a:p>
          <a:p>
            <a:pPr indent="-361950" lvl="0" marL="457200" rtl="0" algn="l">
              <a:lnSpc>
                <a:spcPct val="100000"/>
              </a:lnSpc>
              <a:spcBef>
                <a:spcPts val="1200"/>
              </a:spcBef>
              <a:spcAft>
                <a:spcPts val="0"/>
              </a:spcAft>
              <a:buSzPts val="2100"/>
              <a:buFont typeface="Times New Roman"/>
              <a:buChar char="●"/>
            </a:pPr>
            <a:r>
              <a:rPr lang="en" sz="2100">
                <a:latin typeface="Times New Roman"/>
                <a:ea typeface="Times New Roman"/>
                <a:cs typeface="Times New Roman"/>
                <a:sym typeface="Times New Roman"/>
              </a:rPr>
              <a:t>Feature Selection:</a:t>
            </a:r>
            <a:endParaRPr sz="2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100">
                <a:latin typeface="Times New Roman"/>
                <a:ea typeface="Times New Roman"/>
                <a:cs typeface="Times New Roman"/>
                <a:sym typeface="Times New Roman"/>
              </a:rPr>
              <a:t>			Finding constant columns, and remove them.</a:t>
            </a:r>
            <a:endParaRPr sz="2100">
              <a:latin typeface="Times New Roman"/>
              <a:ea typeface="Times New Roman"/>
              <a:cs typeface="Times New Roman"/>
              <a:sym typeface="Times New Roman"/>
            </a:endParaRPr>
          </a:p>
          <a:p>
            <a:pPr indent="-361950" lvl="0" marL="457200" rtl="0" algn="l">
              <a:lnSpc>
                <a:spcPct val="100000"/>
              </a:lnSpc>
              <a:spcBef>
                <a:spcPts val="1200"/>
              </a:spcBef>
              <a:spcAft>
                <a:spcPts val="0"/>
              </a:spcAft>
              <a:buSzPts val="2100"/>
              <a:buFont typeface="Times New Roman"/>
              <a:buChar char="●"/>
            </a:pPr>
            <a:r>
              <a:rPr lang="en" sz="2100">
                <a:latin typeface="Times New Roman"/>
                <a:ea typeface="Times New Roman"/>
                <a:cs typeface="Times New Roman"/>
                <a:sym typeface="Times New Roman"/>
              </a:rPr>
              <a:t>Feature Engineering.</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Data Visualisation:</a:t>
            </a:r>
            <a:endParaRPr sz="2100">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Using matplotlib,seaborn</a:t>
            </a:r>
            <a:endParaRPr sz="2100">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2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21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2100">
              <a:latin typeface="Times New Roman"/>
              <a:ea typeface="Times New Roman"/>
              <a:cs typeface="Times New Roman"/>
              <a:sym typeface="Times New Roman"/>
            </a:endParaRPr>
          </a:p>
        </p:txBody>
      </p:sp>
      <p:sp>
        <p:nvSpPr>
          <p:cNvPr id="87" name="Google Shape;87;p18"/>
          <p:cNvSpPr/>
          <p:nvPr/>
        </p:nvSpPr>
        <p:spPr>
          <a:xfrm>
            <a:off x="413050" y="257175"/>
            <a:ext cx="3795300" cy="607800"/>
          </a:xfrm>
          <a:prstGeom prst="homePlate">
            <a:avLst>
              <a:gd fmla="val 50000"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Times New Roman"/>
                <a:ea typeface="Times New Roman"/>
                <a:cs typeface="Times New Roman"/>
                <a:sym typeface="Times New Roman"/>
              </a:rPr>
              <a:t> Project Progress</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202625" y="179575"/>
            <a:ext cx="8788973" cy="4756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cleaning</a:t>
            </a:r>
            <a:endParaRPr/>
          </a:p>
        </p:txBody>
      </p:sp>
      <p:pic>
        <p:nvPicPr>
          <p:cNvPr id="98" name="Google Shape;98;p20"/>
          <p:cNvPicPr preferRelativeResize="0"/>
          <p:nvPr/>
        </p:nvPicPr>
        <p:blipFill>
          <a:blip r:embed="rId3">
            <a:alphaModFix/>
          </a:blip>
          <a:stretch>
            <a:fillRect/>
          </a:stretch>
        </p:blipFill>
        <p:spPr>
          <a:xfrm>
            <a:off x="311700" y="1061025"/>
            <a:ext cx="7060896"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p:nvPr/>
        </p:nvSpPr>
        <p:spPr>
          <a:xfrm>
            <a:off x="405225" y="296125"/>
            <a:ext cx="5213700" cy="5532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Software and Techniques</a:t>
            </a:r>
            <a:endParaRPr sz="3500">
              <a:latin typeface="Times New Roman"/>
              <a:ea typeface="Times New Roman"/>
              <a:cs typeface="Times New Roman"/>
              <a:sym typeface="Times New Roman"/>
            </a:endParaRPr>
          </a:p>
        </p:txBody>
      </p:sp>
      <p:sp>
        <p:nvSpPr>
          <p:cNvPr id="104" name="Google Shape;104;p21"/>
          <p:cNvSpPr txBox="1"/>
          <p:nvPr/>
        </p:nvSpPr>
        <p:spPr>
          <a:xfrm>
            <a:off x="436425" y="1207950"/>
            <a:ext cx="6351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200">
                <a:solidFill>
                  <a:schemeClr val="dk1"/>
                </a:solidFill>
                <a:latin typeface="Times New Roman"/>
                <a:ea typeface="Times New Roman"/>
                <a:cs typeface="Times New Roman"/>
                <a:sym typeface="Times New Roman"/>
              </a:rPr>
              <a:t>Software:</a:t>
            </a:r>
            <a:endParaRPr b="1" sz="2200">
              <a:latin typeface="Times New Roman"/>
              <a:ea typeface="Times New Roman"/>
              <a:cs typeface="Times New Roman"/>
              <a:sym typeface="Times New Roman"/>
            </a:endParaRPr>
          </a:p>
          <a:p>
            <a:pPr indent="-368300" lvl="0" marL="9144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Jupyter notebook.</a:t>
            </a:r>
            <a:endParaRPr sz="2200">
              <a:latin typeface="Times New Roman"/>
              <a:ea typeface="Times New Roman"/>
              <a:cs typeface="Times New Roman"/>
              <a:sym typeface="Times New Roman"/>
            </a:endParaRPr>
          </a:p>
          <a:p>
            <a:pPr indent="-368300" lvl="0" marL="9144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Google Colab</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0"/>
              </a:spcBef>
              <a:spcAft>
                <a:spcPts val="0"/>
              </a:spcAft>
              <a:buNone/>
            </a:pPr>
            <a:r>
              <a:rPr b="1" lang="en" sz="2200">
                <a:solidFill>
                  <a:schemeClr val="dk1"/>
                </a:solidFill>
                <a:latin typeface="Times New Roman"/>
                <a:ea typeface="Times New Roman"/>
                <a:cs typeface="Times New Roman"/>
                <a:sym typeface="Times New Roman"/>
              </a:rPr>
              <a:t>Techniques:</a:t>
            </a:r>
            <a:endParaRPr b="1" sz="2200">
              <a:solidFill>
                <a:schemeClr val="dk1"/>
              </a:solidFill>
              <a:latin typeface="Times New Roman"/>
              <a:ea typeface="Times New Roman"/>
              <a:cs typeface="Times New Roman"/>
              <a:sym typeface="Times New Roman"/>
            </a:endParaRPr>
          </a:p>
          <a:p>
            <a:pPr indent="-368300" lvl="0" marL="9144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Recommendation System</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