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65" r:id="rId4"/>
    <p:sldId id="281" r:id="rId5"/>
    <p:sldId id="273" r:id="rId6"/>
    <p:sldId id="278" r:id="rId7"/>
    <p:sldId id="262" r:id="rId8"/>
    <p:sldId id="277" r:id="rId9"/>
    <p:sldId id="279" r:id="rId10"/>
    <p:sldId id="267" r:id="rId11"/>
    <p:sldId id="27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294" autoAdjust="0"/>
  </p:normalViewPr>
  <p:slideViewPr>
    <p:cSldViewPr>
      <p:cViewPr varScale="1">
        <p:scale>
          <a:sx n="68" d="100"/>
          <a:sy n="68" d="100"/>
        </p:scale>
        <p:origin x="822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2014 data…. 35% of countries with highest corruption, 50% in second to highest corruption, 17% middle of the road, 4% second lowest, 0% least corrupt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3/29/2019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3/29/2019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3/29/2019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3/29/2019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3/29/2019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va.org/about/ho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Loans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World Bank Data, Poverty, Gender Influence, and Corruption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F14BE-9F8E-4A1A-A1AC-15210AEE4424}"/>
              </a:ext>
            </a:extLst>
          </p:cNvPr>
          <p:cNvSpPr txBox="1"/>
          <p:nvPr/>
        </p:nvSpPr>
        <p:spPr>
          <a:xfrm>
            <a:off x="1751012" y="2362200"/>
            <a:ext cx="7924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Based on kiva vision – not reaching those most in need of access</a:t>
            </a:r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Kiva Loan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74EDB-51C8-4727-94ED-52BBC1078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12" y="2590800"/>
            <a:ext cx="9742571" cy="752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25D858-F494-4355-B871-D6F716BBD978}"/>
              </a:ext>
            </a:extLst>
          </p:cNvPr>
          <p:cNvSpPr txBox="1"/>
          <p:nvPr/>
        </p:nvSpPr>
        <p:spPr>
          <a:xfrm>
            <a:off x="-4902" y="6433268"/>
            <a:ext cx="101379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Thursday – rerun with region instead of continent, format cells?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82C29-DBAF-4CD8-8020-1BF6B1CC70AF}"/>
              </a:ext>
            </a:extLst>
          </p:cNvPr>
          <p:cNvSpPr txBox="1"/>
          <p:nvPr/>
        </p:nvSpPr>
        <p:spPr>
          <a:xfrm>
            <a:off x="836612" y="2209800"/>
            <a:ext cx="2743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Overall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84EB3B-CBC6-43D1-BD74-16080089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3836835"/>
            <a:ext cx="9742571" cy="2424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6DBCF3-266A-4314-9006-CCC6385C386B}"/>
              </a:ext>
            </a:extLst>
          </p:cNvPr>
          <p:cNvSpPr txBox="1"/>
          <p:nvPr/>
        </p:nvSpPr>
        <p:spPr>
          <a:xfrm>
            <a:off x="836612" y="3429000"/>
            <a:ext cx="3886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By World Region </a:t>
            </a:r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and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Kiva loans are “loans that change lives.” </a:t>
            </a:r>
          </a:p>
          <a:p>
            <a:r>
              <a:rPr lang="en-US" b="1" dirty="0"/>
              <a:t>The vision is a financially inclusive world where all people hold the power to improve their lives.</a:t>
            </a:r>
            <a:endParaRPr lang="en-US" dirty="0"/>
          </a:p>
          <a:p>
            <a:r>
              <a:rPr lang="en-US" dirty="0"/>
              <a:t>Kiva works through crowd funding: </a:t>
            </a:r>
            <a:r>
              <a:rPr lang="en-US" dirty="0">
                <a:hlinkClick r:id="rId2"/>
              </a:rPr>
              <a:t>https://www.kiva.org/about/how</a:t>
            </a:r>
            <a:endParaRPr lang="en-US" dirty="0"/>
          </a:p>
          <a:p>
            <a:r>
              <a:rPr lang="en-US" dirty="0"/>
              <a:t>Based on World Bank Data, Poverty Index, and Perceived Corruption, does KIVA succeed in making a more inclusive world.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Corruption index &amp; Kiva Loan Countries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Corruption Index worldwide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Corruption index In kiva loan countries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861221-5D33-434B-A96C-7C7203514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15" y="2743201"/>
            <a:ext cx="5143497" cy="3428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C67BF3-EB51-4130-A40E-33B1952E0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62" y="2743201"/>
            <a:ext cx="5143497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4418-D185-40BA-A585-F24810C7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0"/>
            <a:ext cx="9753600" cy="1325562"/>
          </a:xfrm>
        </p:spPr>
        <p:txBody>
          <a:bodyPr/>
          <a:lstStyle/>
          <a:p>
            <a:r>
              <a:rPr lang="en-US" dirty="0"/>
              <a:t>Regions Active in Kiva Loans by CPI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0D6C9F-5A86-437F-B1AA-E6D416FAF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913" y="1552662"/>
            <a:ext cx="4854699" cy="50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0482"/>
            <a:ext cx="9753600" cy="762000"/>
          </a:xfrm>
        </p:spPr>
        <p:txBody>
          <a:bodyPr/>
          <a:lstStyle/>
          <a:p>
            <a:r>
              <a:rPr lang="en-US" dirty="0"/>
              <a:t>Poverty Index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BE9EA-5CC4-4404-86F6-C3FFAA9B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8" y="802482"/>
            <a:ext cx="7477125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9E09C1-BC84-4C4F-90F6-838D99BD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008" y="774773"/>
            <a:ext cx="496241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8707AC-EBE2-444A-A9E6-1A35507D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6" y="1219200"/>
            <a:ext cx="3619500" cy="3895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2E5258-35AA-4D32-A4C9-BE7782017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11" y="1219200"/>
            <a:ext cx="3638550" cy="3895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D6C945-5A08-4679-B0EF-2FC264C83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12" y="1219200"/>
            <a:ext cx="3724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0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5" y="307469"/>
            <a:ext cx="9753600" cy="673365"/>
          </a:xfrm>
        </p:spPr>
        <p:txBody>
          <a:bodyPr>
            <a:normAutofit/>
          </a:bodyPr>
          <a:lstStyle/>
          <a:p>
            <a:r>
              <a:rPr lang="en-US" dirty="0"/>
              <a:t>World Bank Data findings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65247B-90F4-44CE-9CA9-8CB5EF61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5" y="1073493"/>
            <a:ext cx="6705599" cy="32887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9FD66-370C-4480-8797-443CEFC127FC}"/>
              </a:ext>
            </a:extLst>
          </p:cNvPr>
          <p:cNvSpPr txBox="1"/>
          <p:nvPr/>
        </p:nvSpPr>
        <p:spPr>
          <a:xfrm>
            <a:off x="1446212" y="4724400"/>
            <a:ext cx="9601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Countries on this map are all those that score the lowest of “Doing Business” metric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Note that the highlighted countries/regions line up with MPI Map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scatter plot on the right demonstrates the relationship between MPI (poverty levels) and ease of business in countries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2C5D59-329D-4A65-BF1C-566F89FDD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12" y="980834"/>
            <a:ext cx="4629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A94CB2-5598-41E7-9142-D7C872203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6679" y="1125182"/>
            <a:ext cx="4708525" cy="3151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09428D-8148-40E0-981D-AE2DCACA9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7" y="980834"/>
            <a:ext cx="4867275" cy="329565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62D272DE-ADFF-457A-93DD-676107A0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5" y="307469"/>
            <a:ext cx="9753600" cy="673365"/>
          </a:xfrm>
        </p:spPr>
        <p:txBody>
          <a:bodyPr>
            <a:normAutofit/>
          </a:bodyPr>
          <a:lstStyle/>
          <a:p>
            <a:r>
              <a:rPr lang="en-US" dirty="0"/>
              <a:t>World Bank Data findings .. </a:t>
            </a:r>
            <a:r>
              <a:rPr lang="en-US" sz="1400" dirty="0"/>
              <a:t>continued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9BDB6-F483-4998-9F6A-3112CE341BD3}"/>
              </a:ext>
            </a:extLst>
          </p:cNvPr>
          <p:cNvSpPr txBox="1"/>
          <p:nvPr/>
        </p:nvSpPr>
        <p:spPr>
          <a:xfrm>
            <a:off x="1446212" y="4724400"/>
            <a:ext cx="9601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first chart demonstrates that generally speaking, the higher the Rural/Urban ratio, the lower the GDP Per Capita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second chart demonstrates that when more domestic credit it available to the populace, the higher the GDP Per Capita</a:t>
            </a:r>
          </a:p>
        </p:txBody>
      </p:sp>
    </p:spTree>
    <p:extLst>
      <p:ext uri="{BB962C8B-B14F-4D97-AF65-F5344CB8AC3E}">
        <p14:creationId xmlns:p14="http://schemas.microsoft.com/office/powerpoint/2010/main" val="238799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FA42E-2F79-42CF-BC8F-CB8B8078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81890"/>
            <a:ext cx="6400800" cy="3235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A0212-3ACA-4E65-AF63-2B940AB0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3345439"/>
            <a:ext cx="5943600" cy="3416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BCC48D-E005-46D3-AAFE-BC34AF9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288" y="588632"/>
            <a:ext cx="57245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1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294</TotalTime>
  <Words>285</Words>
  <Application>Microsoft Office PowerPoint</Application>
  <PresentationFormat>Custom</PresentationFormat>
  <Paragraphs>27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World Presentation 16x9</vt:lpstr>
      <vt:lpstr>Kiva Loans </vt:lpstr>
      <vt:lpstr>The Data and Questions:</vt:lpstr>
      <vt:lpstr>Corruption index &amp; Kiva Loan Countries</vt:lpstr>
      <vt:lpstr>Regions Active in Kiva Loans by CPI </vt:lpstr>
      <vt:lpstr>Poverty Index Summary</vt:lpstr>
      <vt:lpstr>PowerPoint Presentation</vt:lpstr>
      <vt:lpstr>World Bank Data findings</vt:lpstr>
      <vt:lpstr>World Bank Data findings .. continued</vt:lpstr>
      <vt:lpstr>PowerPoint Presentation</vt:lpstr>
      <vt:lpstr>PowerPoint Presentation</vt:lpstr>
      <vt:lpstr>Summary of Kiva Loan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Kiva Loans</dc:title>
  <dc:creator>Mary McEvoy</dc:creator>
  <cp:lastModifiedBy>Mary McEvoy</cp:lastModifiedBy>
  <cp:revision>17</cp:revision>
  <dcterms:created xsi:type="dcterms:W3CDTF">2019-03-28T01:23:46Z</dcterms:created>
  <dcterms:modified xsi:type="dcterms:W3CDTF">2019-03-30T03:41:07Z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