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72" r:id="rId4"/>
    <p:sldId id="273" r:id="rId5"/>
    <p:sldId id="262" r:id="rId6"/>
    <p:sldId id="263" r:id="rId7"/>
    <p:sldId id="275" r:id="rId8"/>
    <p:sldId id="276" r:id="rId9"/>
    <p:sldId id="265" r:id="rId10"/>
    <p:sldId id="266" r:id="rId11"/>
    <p:sldId id="267" r:id="rId12"/>
    <p:sldId id="274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94" autoAdjust="0"/>
  </p:normalViewPr>
  <p:slideViewPr>
    <p:cSldViewPr>
      <p:cViewPr>
        <p:scale>
          <a:sx n="72" d="100"/>
          <a:sy n="72" d="100"/>
        </p:scale>
        <p:origin x="660" y="-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2014 data…. 35% of countries with highest corruption, 50% in second to highest corruption, 17% middle of the road, 4% second lowest, 0% least corrupt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3/27/2019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va.org/about/ho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Kiva Loans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World Bank Data, Poverty, Gender Influence, and Corruption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index &amp; Kiva Loans (continued)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8D4C2-4704-4AAE-9042-7804F364E78F}"/>
              </a:ext>
            </a:extLst>
          </p:cNvPr>
          <p:cNvSpPr txBox="1"/>
          <p:nvPr/>
        </p:nvSpPr>
        <p:spPr>
          <a:xfrm>
            <a:off x="1293812" y="1600200"/>
            <a:ext cx="90678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Corruption Perception Index did </a:t>
            </a:r>
            <a:r>
              <a:rPr lang="en-US" sz="2400" b="1" dirty="0"/>
              <a:t>not</a:t>
            </a:r>
            <a:r>
              <a:rPr lang="en-US" sz="2400" dirty="0"/>
              <a:t> have any marked relationship to the amount of loan, total number of loans distributed in the country, number of lenders/loan, but did seem to have a relationship to loan type: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0E90-5F19-4B57-A266-F476DF0B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88" y="3090390"/>
            <a:ext cx="4480823" cy="349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BA468-04A2-41FC-A267-C6658F5A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634" y="3095152"/>
            <a:ext cx="4111578" cy="34882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0A74E0-B874-4467-B8FA-ED0868163D86}"/>
              </a:ext>
            </a:extLst>
          </p:cNvPr>
          <p:cNvCxnSpPr/>
          <p:nvPr/>
        </p:nvCxnSpPr>
        <p:spPr>
          <a:xfrm>
            <a:off x="4646612" y="41910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38CF0F-00B3-4B5C-A152-3CE5CAD78C45}"/>
              </a:ext>
            </a:extLst>
          </p:cNvPr>
          <p:cNvCxnSpPr/>
          <p:nvPr/>
        </p:nvCxnSpPr>
        <p:spPr>
          <a:xfrm>
            <a:off x="6627812" y="3429000"/>
            <a:ext cx="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9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Kiva loans are “loans that change lives.” </a:t>
            </a:r>
          </a:p>
          <a:p>
            <a:r>
              <a:rPr lang="en-US" b="1" dirty="0"/>
              <a:t>The vision is a financially inclusive world where all people hold the power to improve their lives.</a:t>
            </a:r>
            <a:endParaRPr lang="en-US" dirty="0"/>
          </a:p>
          <a:p>
            <a:r>
              <a:rPr lang="en-US" dirty="0"/>
              <a:t>Kiva works through crowd funding: </a:t>
            </a:r>
            <a:r>
              <a:rPr lang="en-US" dirty="0">
                <a:hlinkClick r:id="rId2"/>
              </a:rPr>
              <a:t>https://www.kiva.org/about/how</a:t>
            </a:r>
            <a:endParaRPr lang="en-US" dirty="0"/>
          </a:p>
          <a:p>
            <a:r>
              <a:rPr lang="en-US" dirty="0"/>
              <a:t>We had some questions about Kiva loan locations and what variables may contribute to the use of Kiva loans in certain locations.</a:t>
            </a:r>
          </a:p>
          <a:p>
            <a:pPr lvl="1"/>
            <a:r>
              <a:rPr lang="en-US" dirty="0"/>
              <a:t>Does a country’s tendency to provide loans to its own citizens affect number of Kiva loans, type of loans, or amount of loans?</a:t>
            </a:r>
          </a:p>
          <a:p>
            <a:pPr lvl="1"/>
            <a:r>
              <a:rPr lang="en-US" dirty="0"/>
              <a:t>Does poverty level affect these variables?</a:t>
            </a:r>
          </a:p>
          <a:p>
            <a:pPr lvl="1"/>
            <a:r>
              <a:rPr lang="en-US" dirty="0"/>
              <a:t>What influence does gender have?</a:t>
            </a:r>
          </a:p>
          <a:p>
            <a:pPr lvl="1"/>
            <a:r>
              <a:rPr lang="en-US" dirty="0"/>
              <a:t>Does the Corruption Perception Index provide any insight into these variables?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Kiva Loan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74EDB-51C8-4727-94ED-52BBC1078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2" y="2590800"/>
            <a:ext cx="9742571" cy="752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5D858-F494-4355-B871-D6F716BBD978}"/>
              </a:ext>
            </a:extLst>
          </p:cNvPr>
          <p:cNvSpPr txBox="1"/>
          <p:nvPr/>
        </p:nvSpPr>
        <p:spPr>
          <a:xfrm>
            <a:off x="-4902" y="6433268"/>
            <a:ext cx="101379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Thursday – rerun with region instead of continent, format cells?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82C29-DBAF-4CD8-8020-1BF6B1CC70AF}"/>
              </a:ext>
            </a:extLst>
          </p:cNvPr>
          <p:cNvSpPr txBox="1"/>
          <p:nvPr/>
        </p:nvSpPr>
        <p:spPr>
          <a:xfrm>
            <a:off x="836612" y="2209800"/>
            <a:ext cx="2743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Overall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84EB3B-CBC6-43D1-BD74-160800894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836835"/>
            <a:ext cx="9742571" cy="2424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6DBCF3-266A-4314-9006-CCC6385C386B}"/>
              </a:ext>
            </a:extLst>
          </p:cNvPr>
          <p:cNvSpPr txBox="1"/>
          <p:nvPr/>
        </p:nvSpPr>
        <p:spPr>
          <a:xfrm>
            <a:off x="836612" y="3429000"/>
            <a:ext cx="3886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By World Region 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Index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B93A5-49E4-45B5-9608-B0C2256C6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 Bank Data &amp; findings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9655762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Influences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FC1A-B378-4B3E-B46F-09048D6C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– Why would this be important?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23D4EB-7F9F-46E0-8B1B-843B5D01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1828801"/>
            <a:ext cx="877113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F663-9B85-403A-A2F1-4461F5DD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Perception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96D0-4BFF-40F2-AF87-83A0AC75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index, which ranks 180 countries and territories by their perceived levels of public sector corruption according to experts and businesspeople, uses a scale of 0 to 100, where 0 is highly corrupt and 100 is very clean.</a:t>
            </a:r>
          </a:p>
          <a:p>
            <a:r>
              <a:rPr lang="en-US" dirty="0"/>
              <a:t>Started in 1995.</a:t>
            </a:r>
          </a:p>
          <a:p>
            <a:r>
              <a:rPr lang="en-US" dirty="0"/>
              <a:t>Meant to create visibility and pressure for change where it is needed most.</a:t>
            </a:r>
          </a:p>
        </p:txBody>
      </p:sp>
    </p:spTree>
    <p:extLst>
      <p:ext uri="{BB962C8B-B14F-4D97-AF65-F5344CB8AC3E}">
        <p14:creationId xmlns:p14="http://schemas.microsoft.com/office/powerpoint/2010/main" val="29629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Corruption index &amp; Kiva Loan Countries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Corruption Index worldwide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Corruption index In kiva loan countries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61221-5D33-434B-A96C-7C720351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5" y="2743201"/>
            <a:ext cx="5143497" cy="3428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67BF3-EB51-4130-A40E-33B1952E0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62" y="2743201"/>
            <a:ext cx="5143497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131</TotalTime>
  <Words>389</Words>
  <Application>Microsoft Office PowerPoint</Application>
  <PresentationFormat>Custom</PresentationFormat>
  <Paragraphs>46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World Presentation 16x9</vt:lpstr>
      <vt:lpstr>Kiva Loans </vt:lpstr>
      <vt:lpstr>The Data and Questions:</vt:lpstr>
      <vt:lpstr>Summary of Kiva Loan Data</vt:lpstr>
      <vt:lpstr>Poverty Index Summary</vt:lpstr>
      <vt:lpstr>World Bank Data &amp; findings</vt:lpstr>
      <vt:lpstr>Gender Influences</vt:lpstr>
      <vt:lpstr>Corruption – Why would this be important?</vt:lpstr>
      <vt:lpstr>Corruption Perception Index</vt:lpstr>
      <vt:lpstr>Corruption index &amp; Kiva Loan Countries</vt:lpstr>
      <vt:lpstr>Corruption index &amp; Kiva Loans (continued)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 Loans</dc:title>
  <dc:creator>Mary McEvoy</dc:creator>
  <cp:lastModifiedBy>Mary McEvoy</cp:lastModifiedBy>
  <cp:revision>8</cp:revision>
  <dcterms:created xsi:type="dcterms:W3CDTF">2019-03-28T01:23:46Z</dcterms:created>
  <dcterms:modified xsi:type="dcterms:W3CDTF">2019-03-28T03:35:00Z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