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7432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5400" b="1">
                <a:solidFill>
                  <a:srgbClr val="141E3C"/>
                </a:solidFill>
              </a:rPr>
              <a:t>CodeSageAI
The Future of Intelligent Code Assistance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>
                <a:solidFill>
                  <a:srgbClr val="141E3C"/>
                </a:solidFill>
              </a:rPr>
              <a:t>AI Code Assistant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5943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283246"/>
                </a:solidFill>
              </a:defRPr>
            </a:pPr>
            <a:r>
              <a:t>Answers any query about application code</a:t>
            </a:r>
          </a:p>
          <a:p>
            <a:pPr>
              <a:defRPr sz="2400">
                <a:solidFill>
                  <a:srgbClr val="283246"/>
                </a:solidFill>
              </a:defRPr>
            </a:pPr>
            <a:r>
              <a:t>Generates architecture, UML, and sequence diagrams</a:t>
            </a:r>
          </a:p>
          <a:p>
            <a:pPr>
              <a:defRPr sz="2400">
                <a:solidFill>
                  <a:srgbClr val="283246"/>
                </a:solidFill>
              </a:defRPr>
            </a:pPr>
            <a:r>
              <a:t>Speeds up onboarding for new team members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>
                <a:solidFill>
                  <a:srgbClr val="141E3C"/>
                </a:solidFill>
              </a:rPr>
              <a:t>Innovativeness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5943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283246"/>
                </a:solidFill>
              </a:defRPr>
            </a:pPr>
            <a:r>
              <a:t>End-to-end lifecycle coverage (review → generation → testing → analysis → knowledge)</a:t>
            </a:r>
          </a:p>
          <a:p>
            <a:pPr>
              <a:defRPr sz="2400">
                <a:solidFill>
                  <a:srgbClr val="283246"/>
                </a:solidFill>
              </a:defRPr>
            </a:pPr>
            <a:r>
              <a:t>Conversational AI for code understanding and onboarding</a:t>
            </a:r>
          </a:p>
          <a:p>
            <a:pPr>
              <a:defRPr sz="2400">
                <a:solidFill>
                  <a:srgbClr val="283246"/>
                </a:solidFill>
              </a:defRPr>
            </a:pPr>
            <a:r>
              <a:t>Generates visual diagrams directly from code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>
                <a:solidFill>
                  <a:srgbClr val="141E3C"/>
                </a:solidFill>
              </a:rPr>
              <a:t>Ease of Implementation &amp; Scalability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5943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283246"/>
                </a:solidFill>
              </a:defRPr>
            </a:pPr>
            <a:r>
              <a:t>Built on microservices architecture</a:t>
            </a:r>
          </a:p>
          <a:p>
            <a:pPr>
              <a:defRPr sz="2400">
                <a:solidFill>
                  <a:srgbClr val="283246"/>
                </a:solidFill>
              </a:defRPr>
            </a:pPr>
            <a:r>
              <a:t>Easy integration with Git, IDEs, CI/CD pipelines</a:t>
            </a:r>
          </a:p>
          <a:p>
            <a:pPr>
              <a:defRPr sz="2400">
                <a:solidFill>
                  <a:srgbClr val="283246"/>
                </a:solidFill>
              </a:defRPr>
            </a:pPr>
            <a:r>
              <a:t>Supports multiple languages and frameworks</a:t>
            </a:r>
          </a:p>
          <a:p>
            <a:pPr>
              <a:defRPr sz="2400">
                <a:solidFill>
                  <a:srgbClr val="283246"/>
                </a:solidFill>
              </a:defRPr>
            </a:pPr>
            <a:r>
              <a:t>Cloud-ready and enterprise scalable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>
                <a:solidFill>
                  <a:srgbClr val="141E3C"/>
                </a:solidFill>
              </a:rPr>
              <a:t>Financial Feasibility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5943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283246"/>
                </a:solidFill>
              </a:defRPr>
            </a:pPr>
            <a:r>
              <a:t>Saves developer hours by reducing review and debugging time</a:t>
            </a:r>
          </a:p>
          <a:p>
            <a:pPr>
              <a:defRPr sz="2400">
                <a:solidFill>
                  <a:srgbClr val="283246"/>
                </a:solidFill>
              </a:defRPr>
            </a:pPr>
            <a:r>
              <a:t>Accelerates onboarding → reduces training cost</a:t>
            </a:r>
          </a:p>
          <a:p>
            <a:pPr>
              <a:defRPr sz="2400">
                <a:solidFill>
                  <a:srgbClr val="283246"/>
                </a:solidFill>
              </a:defRPr>
            </a:pPr>
            <a:r>
              <a:t>Flexible SaaS pricing model for enterprises and startups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>
                <a:solidFill>
                  <a:srgbClr val="141E3C"/>
                </a:solidFill>
              </a:rPr>
              <a:t>Competitive Advantage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5943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283246"/>
                </a:solidFill>
              </a:defRPr>
            </a:pPr>
            <a:r>
              <a:t>GitHub Copilot: strong code gen, lacks reviews/log analysis/diagrams</a:t>
            </a:r>
          </a:p>
          <a:p>
            <a:pPr>
              <a:defRPr sz="2400">
                <a:solidFill>
                  <a:srgbClr val="283246"/>
                </a:solidFill>
              </a:defRPr>
            </a:pPr>
            <a:r>
              <a:t>SonarQube: code quality checks, lacks AI explanations &amp; onboarding support</a:t>
            </a:r>
          </a:p>
          <a:p>
            <a:pPr>
              <a:defRPr sz="2400">
                <a:solidFill>
                  <a:srgbClr val="283246"/>
                </a:solidFill>
              </a:defRPr>
            </a:pPr>
            <a:r>
              <a:t>CodeSageAI: all-in-one solution that combines reviews, generation, analysis, and knowledge sharing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>
                <a:solidFill>
                  <a:srgbClr val="141E3C"/>
                </a:solidFill>
              </a:rPr>
              <a:t>Vision &amp; Closing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5943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283246"/>
                </a:solidFill>
              </a:defRPr>
            </a:pPr>
            <a:r>
              <a:t>CodeSageAI — The silent engineer that listens, learns, and empowers teams</a:t>
            </a:r>
          </a:p>
          <a:p>
            <a:pPr>
              <a:defRPr sz="2400">
                <a:solidFill>
                  <a:srgbClr val="283246"/>
                </a:solidFill>
              </a:defRPr>
            </a:pPr>
            <a:r>
              <a:t>Thank you!</a:t>
            </a:r>
          </a:p>
          <a:p>
            <a:pPr>
              <a:defRPr sz="2400">
                <a:solidFill>
                  <a:srgbClr val="283246"/>
                </a:solidFill>
              </a:defRPr>
            </a:pPr>
            <a:r>
              <a:t>Q&amp;A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>
                <a:solidFill>
                  <a:srgbClr val="141E3C"/>
                </a:solidFill>
              </a:rPr>
              <a:t>Problem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5943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283246"/>
                </a:solidFill>
              </a:defRPr>
            </a:pPr>
            <a:r>
              <a:t>Developers spend 30–40% of time on repetitive reviews &amp; boilerplate code</a:t>
            </a:r>
          </a:p>
          <a:p>
            <a:pPr>
              <a:defRPr sz="2400">
                <a:solidFill>
                  <a:srgbClr val="283246"/>
                </a:solidFill>
              </a:defRPr>
            </a:pPr>
            <a:r>
              <a:t>Onboarding delays due to poor documentation &amp; tribal knowledge gaps</a:t>
            </a:r>
          </a:p>
          <a:p>
            <a:pPr>
              <a:defRPr sz="2400">
                <a:solidFill>
                  <a:srgbClr val="283246"/>
                </a:solidFill>
              </a:defRPr>
            </a:pPr>
            <a:r>
              <a:t>Logs underutilized, slowing down issue resolution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>
                <a:solidFill>
                  <a:srgbClr val="141E3C"/>
                </a:solidFill>
              </a:rPr>
              <a:t>Market Gap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5943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283246"/>
                </a:solidFill>
              </a:defRPr>
            </a:pPr>
            <a:r>
              <a:t>Growing AI adoption in developer tools</a:t>
            </a:r>
          </a:p>
          <a:p>
            <a:pPr>
              <a:defRPr sz="2400">
                <a:solidFill>
                  <a:srgbClr val="283246"/>
                </a:solidFill>
              </a:defRPr>
            </a:pPr>
            <a:r>
              <a:t>No single tool combines review + generation + testing + log analysis + knowledge assistant</a:t>
            </a:r>
          </a:p>
          <a:p>
            <a:pPr>
              <a:defRPr sz="2400">
                <a:solidFill>
                  <a:srgbClr val="283246"/>
                </a:solidFill>
              </a:defRPr>
            </a:pPr>
            <a:r>
              <a:t>Large opportunity: enterprises and startups alike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>
                <a:solidFill>
                  <a:srgbClr val="141E3C"/>
                </a:solidFill>
              </a:rPr>
              <a:t>Introducing CodeSageAI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5943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283246"/>
                </a:solidFill>
              </a:defRPr>
            </a:pPr>
            <a:r>
              <a:t>AI-powered assistant that reviews, generates, explains, and documents code instantly</a:t>
            </a:r>
          </a:p>
          <a:p>
            <a:pPr>
              <a:defRPr sz="2400">
                <a:solidFill>
                  <a:srgbClr val="283246"/>
                </a:solidFill>
              </a:defRPr>
            </a:pPr>
            <a:r>
              <a:t>Boosts productivity across the entire SDLC</a:t>
            </a:r>
          </a:p>
          <a:p>
            <a:pPr>
              <a:defRPr sz="2400">
                <a:solidFill>
                  <a:srgbClr val="283246"/>
                </a:solidFill>
              </a:defRPr>
            </a:pPr>
            <a:r>
              <a:t>Your silent engineer that listens, learns, and empowers teams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>
                <a:solidFill>
                  <a:srgbClr val="141E3C"/>
                </a:solidFill>
              </a:rPr>
              <a:t>Feature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5943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283246"/>
                </a:solidFill>
              </a:defRPr>
            </a:pPr>
            <a:r>
              <a:t>AI Code Review</a:t>
            </a:r>
          </a:p>
          <a:p>
            <a:pPr>
              <a:defRPr sz="2400">
                <a:solidFill>
                  <a:srgbClr val="283246"/>
                </a:solidFill>
              </a:defRPr>
            </a:pPr>
            <a:r>
              <a:t>AI Powered Code Generator</a:t>
            </a:r>
          </a:p>
          <a:p>
            <a:pPr>
              <a:defRPr sz="2400">
                <a:solidFill>
                  <a:srgbClr val="283246"/>
                </a:solidFill>
              </a:defRPr>
            </a:pPr>
            <a:r>
              <a:t>Feature File Creator</a:t>
            </a:r>
          </a:p>
          <a:p>
            <a:pPr>
              <a:defRPr sz="2400">
                <a:solidFill>
                  <a:srgbClr val="283246"/>
                </a:solidFill>
              </a:defRPr>
            </a:pPr>
            <a:r>
              <a:t>Log Analysis</a:t>
            </a:r>
          </a:p>
          <a:p>
            <a:pPr>
              <a:defRPr sz="2400">
                <a:solidFill>
                  <a:srgbClr val="283246"/>
                </a:solidFill>
              </a:defRPr>
            </a:pPr>
            <a:r>
              <a:t>AI Code Assistant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>
                <a:solidFill>
                  <a:srgbClr val="141E3C"/>
                </a:solidFill>
              </a:rPr>
              <a:t>AI Code Review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5943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283246"/>
                </a:solidFill>
              </a:defRPr>
            </a:pPr>
            <a:r>
              <a:t>Reviews PRs and local repos</a:t>
            </a:r>
          </a:p>
          <a:p>
            <a:pPr>
              <a:defRPr sz="2400">
                <a:solidFill>
                  <a:srgbClr val="283246"/>
                </a:solidFill>
              </a:defRPr>
            </a:pPr>
            <a:r>
              <a:t>Auto-suggests improvements and fixes</a:t>
            </a:r>
          </a:p>
          <a:p>
            <a:pPr>
              <a:defRPr sz="2400">
                <a:solidFill>
                  <a:srgbClr val="283246"/>
                </a:solidFill>
              </a:defRPr>
            </a:pPr>
            <a:r>
              <a:t>Ensures best practices &amp; standards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>
                <a:solidFill>
                  <a:srgbClr val="141E3C"/>
                </a:solidFill>
              </a:rPr>
              <a:t>AI Powered Code Generator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5943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283246"/>
                </a:solidFill>
              </a:defRPr>
            </a:pPr>
            <a:r>
              <a:t>Generates project scaffolding (Spring Boot, Angular, React, etc.)</a:t>
            </a:r>
          </a:p>
          <a:p>
            <a:pPr>
              <a:defRPr sz="2400">
                <a:solidFill>
                  <a:srgbClr val="283246"/>
                </a:solidFill>
              </a:defRPr>
            </a:pPr>
            <a:r>
              <a:t>Provides reusable code snippets</a:t>
            </a:r>
          </a:p>
          <a:p>
            <a:pPr>
              <a:defRPr sz="2400">
                <a:solidFill>
                  <a:srgbClr val="283246"/>
                </a:solidFill>
              </a:defRPr>
            </a:pPr>
            <a:r>
              <a:t>Accelerates development cycles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>
                <a:solidFill>
                  <a:srgbClr val="141E3C"/>
                </a:solidFill>
              </a:rPr>
              <a:t>Feature File Creator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5943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283246"/>
                </a:solidFill>
              </a:defRPr>
            </a:pPr>
            <a:r>
              <a:t>Auto-creates feature files in Gherkin syntax</a:t>
            </a:r>
          </a:p>
          <a:p>
            <a:pPr>
              <a:defRPr sz="2400">
                <a:solidFill>
                  <a:srgbClr val="283246"/>
                </a:solidFill>
              </a:defRPr>
            </a:pPr>
            <a:r>
              <a:t>Bridges devs, testers, and business users</a:t>
            </a:r>
          </a:p>
          <a:p>
            <a:pPr>
              <a:defRPr sz="2400">
                <a:solidFill>
                  <a:srgbClr val="283246"/>
                </a:solidFill>
              </a:defRPr>
            </a:pPr>
            <a:r>
              <a:t>Accelerates test automation adoption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>
                <a:solidFill>
                  <a:srgbClr val="141E3C"/>
                </a:solidFill>
              </a:rPr>
              <a:t>Log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5943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283246"/>
                </a:solidFill>
              </a:defRPr>
            </a:pPr>
            <a:r>
              <a:t>Query logs in natural language (e.g., 'Show errors after 8PM')</a:t>
            </a:r>
          </a:p>
          <a:p>
            <a:pPr>
              <a:defRPr sz="2400">
                <a:solidFill>
                  <a:srgbClr val="283246"/>
                </a:solidFill>
              </a:defRPr>
            </a:pPr>
            <a:r>
              <a:t>Detect suspicious patterns automatically</a:t>
            </a:r>
          </a:p>
          <a:p>
            <a:pPr>
              <a:defRPr sz="2400">
                <a:solidFill>
                  <a:srgbClr val="283246"/>
                </a:solidFill>
              </a:defRPr>
            </a:pPr>
            <a:r>
              <a:t>Categorize and group similar issues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