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86CF9-AFB9-4FB3-878D-10F97DBF31ED}" type="datetimeFigureOut">
              <a:rPr lang="cs-CZ" smtClean="0"/>
              <a:t>21.2.2019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B891E-D6A3-46E8-A6CA-D171A22BF1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4765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7BBF-E028-44AA-8C7F-E28BF37F5484}" type="datetime1">
              <a:rPr lang="cs-CZ" smtClean="0"/>
              <a:t>21.2.2019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006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E16A-1E9C-4267-8111-8A4A20951EC5}" type="datetime1">
              <a:rPr lang="cs-CZ" smtClean="0"/>
              <a:t>21.2.2019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03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1E4-440C-4F37-9525-FE2548984820}" type="datetime1">
              <a:rPr lang="cs-CZ" smtClean="0"/>
              <a:t>21.2.2019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814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9E2C-CEE2-472E-B3CC-9356256DDB3A}" type="datetime1">
              <a:rPr lang="cs-CZ" smtClean="0"/>
              <a:t>21.2.2019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582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96AC-0963-4178-AAC8-5F16A90D4B6F}" type="datetime1">
              <a:rPr lang="cs-CZ" smtClean="0"/>
              <a:t>21.2.2019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3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7D98-D038-4B03-9D2E-BBCF0BC0F779}" type="datetime1">
              <a:rPr lang="cs-CZ" smtClean="0"/>
              <a:t>21.2.2019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295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B5AE-8072-4087-A3B8-2A333D0D866E}" type="datetime1">
              <a:rPr lang="cs-CZ" smtClean="0"/>
              <a:t>21.2.2019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056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ED6A-3B92-4DE4-9933-2894451BA5C8}" type="datetime1">
              <a:rPr lang="cs-CZ" smtClean="0"/>
              <a:t>21.2.2019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013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97BE-DE50-4516-8B01-DE7ACCC9BDE3}" type="datetime1">
              <a:rPr lang="cs-CZ" smtClean="0"/>
              <a:t>21.2.2019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060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44D4-2B5A-4C11-8E9C-ABDF4C0489B1}" type="datetime1">
              <a:rPr lang="cs-CZ" smtClean="0"/>
              <a:t>21.2.2019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982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CB3B-14C8-4F0A-A44F-00BF42087FCF}" type="datetime1">
              <a:rPr lang="cs-CZ" smtClean="0"/>
              <a:t>21.2.2019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959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80633-74EA-4C4C-A75C-5C0F4182E51A}" type="datetime1">
              <a:rPr lang="cs-CZ" smtClean="0"/>
              <a:t>21.2.2019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F284A-EE28-4245-A5A0-19256CC685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892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iso/home/store/catalogue_tc/catalogue_tc_browse.htm?commid=45306&amp;published=on&amp;includesc=truehttp://www.iso.org/" TargetMode="External"/><Relationship Id="rId7" Type="http://schemas.openxmlformats.org/officeDocument/2006/relationships/hyperlink" Target="http://www.iso27001security.com/html/toolkit.html" TargetMode="External"/><Relationship Id="rId2" Type="http://schemas.openxmlformats.org/officeDocument/2006/relationships/hyperlink" Target="mailto:gary@isect.com?subject=ISO27k%20Standards%20list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www.iso27001security.com/" TargetMode="External"/><Relationship Id="rId4" Type="http://schemas.openxmlformats.org/officeDocument/2006/relationships/hyperlink" Target="http://www.iso27001security.com/html/iso27000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http://groups.google.com/group/iso27001security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://www.iso27001securit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27001security.com/html/27001.html" TargetMode="External"/><Relationship Id="rId7" Type="http://schemas.openxmlformats.org/officeDocument/2006/relationships/hyperlink" Target="http://www.iso27001security.com/html/27005.html" TargetMode="External"/><Relationship Id="rId2" Type="http://schemas.openxmlformats.org/officeDocument/2006/relationships/hyperlink" Target="http://www.iso27001security.com/html/27000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so27001security.com/html/27004.html" TargetMode="External"/><Relationship Id="rId5" Type="http://schemas.openxmlformats.org/officeDocument/2006/relationships/hyperlink" Target="http://www.iso27001security.com/html/27003.html" TargetMode="External"/><Relationship Id="rId4" Type="http://schemas.openxmlformats.org/officeDocument/2006/relationships/hyperlink" Target="http://www.iso27001security.com/html/27002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so27001security.com/html/27013.html" TargetMode="External"/><Relationship Id="rId3" Type="http://schemas.openxmlformats.org/officeDocument/2006/relationships/hyperlink" Target="http://www.iso27001security.com/html/27007.html" TargetMode="External"/><Relationship Id="rId7" Type="http://schemas.openxmlformats.org/officeDocument/2006/relationships/hyperlink" Target="http://www.iso27001security.com/html/27011.html" TargetMode="External"/><Relationship Id="rId2" Type="http://schemas.openxmlformats.org/officeDocument/2006/relationships/hyperlink" Target="http://www.iso27001security.com/html/27006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so27001security.com/html/27010.html" TargetMode="External"/><Relationship Id="rId5" Type="http://schemas.openxmlformats.org/officeDocument/2006/relationships/hyperlink" Target="http://www.iso27001security.com/html/27009.html" TargetMode="External"/><Relationship Id="rId10" Type="http://schemas.openxmlformats.org/officeDocument/2006/relationships/hyperlink" Target="http://www.iso27001security.com/html/27016.html" TargetMode="External"/><Relationship Id="rId4" Type="http://schemas.openxmlformats.org/officeDocument/2006/relationships/hyperlink" Target="http://www.iso27001security.com/html/27008.html" TargetMode="External"/><Relationship Id="rId9" Type="http://schemas.openxmlformats.org/officeDocument/2006/relationships/hyperlink" Target="http://www.iso27001security.com/html/27014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so27001security.com/html/27031.html" TargetMode="External"/><Relationship Id="rId3" Type="http://schemas.openxmlformats.org/officeDocument/2006/relationships/hyperlink" Target="http://www.iso27001security.com/html/27018.html" TargetMode="External"/><Relationship Id="rId7" Type="http://schemas.openxmlformats.org/officeDocument/2006/relationships/hyperlink" Target="http://www.iso27001security.com/html/27030.html" TargetMode="External"/><Relationship Id="rId2" Type="http://schemas.openxmlformats.org/officeDocument/2006/relationships/hyperlink" Target="http://www.iso27001security.com/html/27017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so27001security.com/html/27023.html" TargetMode="External"/><Relationship Id="rId5" Type="http://schemas.openxmlformats.org/officeDocument/2006/relationships/hyperlink" Target="http://www.iso27001security.com/html/27021.html" TargetMode="External"/><Relationship Id="rId10" Type="http://schemas.openxmlformats.org/officeDocument/2006/relationships/hyperlink" Target="http://www.iso27001security.com/html/27033.html" TargetMode="External"/><Relationship Id="rId4" Type="http://schemas.openxmlformats.org/officeDocument/2006/relationships/hyperlink" Target="http://www.iso27001security.com/html/27019.html" TargetMode="External"/><Relationship Id="rId9" Type="http://schemas.openxmlformats.org/officeDocument/2006/relationships/hyperlink" Target="http://www.iso27001security.com/html/27032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o27001security.com/html/27034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so27001security.com/html/27041.html" TargetMode="External"/><Relationship Id="rId3" Type="http://schemas.openxmlformats.org/officeDocument/2006/relationships/hyperlink" Target="http://www.iso27001security.com/html/27036.html" TargetMode="External"/><Relationship Id="rId7" Type="http://schemas.openxmlformats.org/officeDocument/2006/relationships/hyperlink" Target="http://www.iso27001security.com/html/27040.html" TargetMode="External"/><Relationship Id="rId2" Type="http://schemas.openxmlformats.org/officeDocument/2006/relationships/hyperlink" Target="http://www.iso27001security.com/html/27035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so27001security.com/html/27039.html" TargetMode="External"/><Relationship Id="rId5" Type="http://schemas.openxmlformats.org/officeDocument/2006/relationships/hyperlink" Target="http://www.iso27001security.com/html/27038.html" TargetMode="External"/><Relationship Id="rId4" Type="http://schemas.openxmlformats.org/officeDocument/2006/relationships/hyperlink" Target="http://www.iso27001security.com/html/27037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so27001security.com/html/27101.html" TargetMode="External"/><Relationship Id="rId3" Type="http://schemas.openxmlformats.org/officeDocument/2006/relationships/hyperlink" Target="http://www.iso27001security.com/html/27043.html" TargetMode="External"/><Relationship Id="rId7" Type="http://schemas.openxmlformats.org/officeDocument/2006/relationships/hyperlink" Target="http://www.iso27001security.com/html/27100.html" TargetMode="External"/><Relationship Id="rId2" Type="http://schemas.openxmlformats.org/officeDocument/2006/relationships/hyperlink" Target="http://www.iso27001security.com/html/27042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so27001security.com/html/27099.html" TargetMode="External"/><Relationship Id="rId5" Type="http://schemas.openxmlformats.org/officeDocument/2006/relationships/hyperlink" Target="http://www.iso27001security.com/html/27070.html" TargetMode="External"/><Relationship Id="rId10" Type="http://schemas.openxmlformats.org/officeDocument/2006/relationships/hyperlink" Target="http://www.iso27001security.com/html/27103.html" TargetMode="External"/><Relationship Id="rId4" Type="http://schemas.openxmlformats.org/officeDocument/2006/relationships/hyperlink" Target="http://www.iso27001security.com/html/27050.html" TargetMode="External"/><Relationship Id="rId9" Type="http://schemas.openxmlformats.org/officeDocument/2006/relationships/hyperlink" Target="http://www.iso27001security.com/html/27102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so27001security.com/html/27799.html" TargetMode="External"/><Relationship Id="rId3" Type="http://schemas.openxmlformats.org/officeDocument/2006/relationships/hyperlink" Target="http://www.iso27001security.com/html/27551.html" TargetMode="External"/><Relationship Id="rId7" Type="http://schemas.openxmlformats.org/officeDocument/2006/relationships/hyperlink" Target="http://www.iso27001security.com/html/27555.html" TargetMode="External"/><Relationship Id="rId2" Type="http://schemas.openxmlformats.org/officeDocument/2006/relationships/hyperlink" Target="http://www.iso27001security.com/html/27550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so27001security.com/html/27554.html" TargetMode="External"/><Relationship Id="rId5" Type="http://schemas.openxmlformats.org/officeDocument/2006/relationships/hyperlink" Target="http://www.iso27001security.com/html/27553.html" TargetMode="External"/><Relationship Id="rId4" Type="http://schemas.openxmlformats.org/officeDocument/2006/relationships/hyperlink" Target="http://www.iso27001security.com/html/27552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224832"/>
            <a:ext cx="7772400" cy="1470025"/>
          </a:xfrm>
        </p:spPr>
        <p:txBody>
          <a:bodyPr/>
          <a:lstStyle/>
          <a:p>
            <a:r>
              <a:rPr lang="en-US" b="1" dirty="0"/>
              <a:t>The ISO27k </a:t>
            </a:r>
            <a:r>
              <a:rPr lang="en-US" b="1" dirty="0" smtClean="0"/>
              <a:t>Standards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175260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List contributed and maintained by </a:t>
            </a:r>
            <a:r>
              <a:rPr lang="en-US" sz="1800" u="sng" dirty="0">
                <a:solidFill>
                  <a:schemeClr val="tx1"/>
                </a:solidFill>
                <a:hlinkClick r:id="rId2"/>
              </a:rPr>
              <a:t>Gary Hinson</a:t>
            </a:r>
            <a:endParaRPr lang="cs-CZ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Last updated in </a:t>
            </a:r>
            <a:r>
              <a:rPr lang="en-US" sz="1800" b="1" dirty="0">
                <a:solidFill>
                  <a:schemeClr val="tx1"/>
                </a:solidFill>
              </a:rPr>
              <a:t>February 2019</a:t>
            </a:r>
            <a:endParaRPr lang="cs-CZ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Please consult </a:t>
            </a:r>
            <a:r>
              <a:rPr lang="en-US" sz="1800" u="sng" dirty="0">
                <a:solidFill>
                  <a:schemeClr val="tx1"/>
                </a:solidFill>
                <a:hlinkClick r:id="rId3"/>
              </a:rPr>
              <a:t>the ISO website</a:t>
            </a:r>
            <a:r>
              <a:rPr lang="en-US" sz="1800" u="sng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for further, definitive information: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this is </a:t>
            </a:r>
            <a:r>
              <a:rPr lang="en-US" sz="1800" i="1" dirty="0">
                <a:solidFill>
                  <a:schemeClr val="tx1"/>
                </a:solidFill>
              </a:rPr>
              <a:t>not</a:t>
            </a:r>
            <a:r>
              <a:rPr lang="en-US" sz="1800" dirty="0">
                <a:solidFill>
                  <a:schemeClr val="tx1"/>
                </a:solidFill>
              </a:rPr>
              <a:t> an official ISO/IEC listing and may be inaccurate and/or incomplete</a:t>
            </a:r>
            <a:endParaRPr lang="cs-CZ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The following ISO/IEC 27000-series information security standards (the “</a:t>
            </a:r>
            <a:r>
              <a:rPr lang="en-US" sz="1800" u="sng" dirty="0">
                <a:solidFill>
                  <a:schemeClr val="tx1"/>
                </a:solidFill>
                <a:hlinkClick r:id="rId4"/>
              </a:rPr>
              <a:t>ISO27k standards</a:t>
            </a:r>
            <a:r>
              <a:rPr lang="en-US" sz="1800" dirty="0">
                <a:solidFill>
                  <a:schemeClr val="tx1"/>
                </a:solidFill>
              </a:rPr>
              <a:t>”) are either published or in draft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endParaRPr lang="cs-CZ" sz="18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90" y="692696"/>
            <a:ext cx="1557020" cy="13474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délník 4"/>
          <p:cNvSpPr/>
          <p:nvPr/>
        </p:nvSpPr>
        <p:spPr>
          <a:xfrm>
            <a:off x="3203848" y="5805264"/>
            <a:ext cx="323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Copyright © 2019 ISO27k Forum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1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1236890" y="2132856"/>
            <a:ext cx="7164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400" dirty="0" smtClean="0">
                <a:hlinkClick r:id="rId7"/>
              </a:rPr>
              <a:t>http://www.iso27001security.com/html/toolkit.html</a:t>
            </a:r>
            <a:r>
              <a:rPr lang="cs-CZ" sz="2400" dirty="0" smtClean="0"/>
              <a:t> 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878025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10</a:t>
            </a:fld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323528" y="764704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Note</a:t>
            </a:r>
            <a:endParaRPr lang="cs-CZ" sz="1600" b="1" dirty="0"/>
          </a:p>
          <a:p>
            <a:r>
              <a:rPr lang="en-US" sz="1600" dirty="0"/>
              <a:t>The official titles of all the ISO27k standards (apart from ISO 27799 “Health informatics”) start with “Information technology — Security techniques —” which is derived from the name of ISO/IEC JTC1/SC27, the committee responsible for the standards.  However this is a misnomer since, in reality, the ISO27k standards concern </a:t>
            </a:r>
            <a:r>
              <a:rPr lang="en-US" sz="1600" i="1" dirty="0"/>
              <a:t>information security</a:t>
            </a:r>
            <a:r>
              <a:rPr lang="en-US" sz="1600" dirty="0"/>
              <a:t> rather than </a:t>
            </a:r>
            <a:r>
              <a:rPr lang="en-US" sz="1600" i="1" dirty="0"/>
              <a:t>IT security</a:t>
            </a:r>
            <a:r>
              <a:rPr lang="en-US" sz="1600" dirty="0"/>
              <a:t>.  There’s more to it than securing computer systems, networks and data, or indeed ‘cyber’!</a:t>
            </a:r>
            <a:endParaRPr lang="cs-CZ" sz="1600" dirty="0"/>
          </a:p>
        </p:txBody>
      </p:sp>
      <p:sp>
        <p:nvSpPr>
          <p:cNvPr id="6" name="Obdélník 5"/>
          <p:cNvSpPr/>
          <p:nvPr/>
        </p:nvSpPr>
        <p:spPr>
          <a:xfrm>
            <a:off x="323528" y="2924944"/>
            <a:ext cx="8136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Copyright </a:t>
            </a:r>
            <a:endParaRPr lang="cs-CZ" sz="1600" b="1" dirty="0"/>
          </a:p>
          <a:p>
            <a:r>
              <a:rPr lang="en-US" sz="1600" dirty="0"/>
              <a:t>This work is copyright © 2019, </a:t>
            </a:r>
            <a:r>
              <a:rPr lang="en-US" sz="1600" u="sng" dirty="0">
                <a:hlinkClick r:id="rId2" tooltip="Join the forum"/>
              </a:rPr>
              <a:t>ISO27k Forum</a:t>
            </a:r>
            <a:r>
              <a:rPr lang="en-US" sz="1600" dirty="0"/>
              <a:t>, some rights reserved.  It is licensed under the </a:t>
            </a:r>
            <a:r>
              <a:rPr lang="en-US" sz="1600" u="sng" dirty="0">
                <a:hlinkClick r:id="rId3"/>
              </a:rPr>
              <a:t>Creative Commons Attribution-Noncommercial-Share Alike 4.0 International license</a:t>
            </a:r>
            <a:r>
              <a:rPr lang="en-US" sz="1600" dirty="0"/>
              <a:t>.  You are welcome to reproduce, circulate, use and create derivative works from this </a:t>
            </a:r>
            <a:r>
              <a:rPr lang="en-US" sz="1600" i="1" dirty="0"/>
              <a:t>provided </a:t>
            </a:r>
            <a:r>
              <a:rPr lang="en-US" sz="1600" dirty="0"/>
              <a:t>that (a) it is not sold or incorporated into a commercial product, (b) it is properly attributed to the ISO27k Forum at </a:t>
            </a:r>
            <a:r>
              <a:rPr lang="en-US" sz="1600" u="sng" dirty="0">
                <a:hlinkClick r:id="rId4"/>
              </a:rPr>
              <a:t>www.ISO27001security.com</a:t>
            </a:r>
            <a:r>
              <a:rPr lang="en-US" sz="1600" dirty="0"/>
              <a:t>, and (c) if shared, derivative works are shared under the same terms as this.</a:t>
            </a:r>
            <a:endParaRPr lang="cs-CZ" sz="1600" dirty="0"/>
          </a:p>
        </p:txBody>
      </p:sp>
      <p:pic>
        <p:nvPicPr>
          <p:cNvPr id="8" name="Picture 1">
            <a:hlinkClick r:id="rId3"/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27784" y="4941168"/>
            <a:ext cx="31623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120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57458"/>
              </p:ext>
            </p:extLst>
          </p:nvPr>
        </p:nvGraphicFramePr>
        <p:xfrm>
          <a:off x="323528" y="620689"/>
          <a:ext cx="8280920" cy="527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0005"/>
                <a:gridCol w="1380740"/>
                <a:gridCol w="1063591"/>
                <a:gridCol w="2159897"/>
                <a:gridCol w="3096687"/>
              </a:tblGrid>
              <a:tr h="432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Standard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Published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</a:tr>
              <a:tr h="968835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ISO/IEC 27000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Information security management systems — Overview and vocabulary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Overview/introduction to the ISO27k standards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as a whole plus a glossary of terms; FREE!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726626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cs-CZ" sz="14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ISO/IEC 27001</a:t>
                      </a:r>
                      <a:endParaRPr lang="cs-CZ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2013</a:t>
                      </a:r>
                      <a:endParaRPr lang="cs-CZ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Information security management systems — Requirements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Formally specifies an ISMS against which thousands of organizations have been certified compliant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968835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cs-CZ" sz="14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ISO/IEC 27002</a:t>
                      </a:r>
                      <a:endParaRPr lang="cs-CZ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2013</a:t>
                      </a:r>
                      <a:endParaRPr lang="cs-CZ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Code of practice for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information security controls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A reasonably comprehensive suite of information security control objectives and generally-accepted good practice security controls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726626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cs-CZ" sz="14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ISO/IEC 27003</a:t>
                      </a:r>
                      <a:endParaRPr lang="cs-CZ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2017</a:t>
                      </a:r>
                      <a:endParaRPr lang="cs-CZ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Information security management system implementation guidance</a:t>
                      </a:r>
                      <a:endParaRPr lang="cs-CZ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Sound advice on implementing ISO27k,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expanding section-by-section on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the main body of ISO/IEC 27001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484417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cs-CZ" sz="14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ISO/IEC 27004</a:t>
                      </a:r>
                      <a:endParaRPr lang="cs-CZ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cs-CZ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Information security management ― Measurement</a:t>
                      </a:r>
                      <a:endParaRPr lang="cs-CZ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Much improved second version,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with useful advice on security metrics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968835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cs-CZ" sz="14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ISO/IEC 27005</a:t>
                      </a:r>
                      <a:endParaRPr lang="cs-CZ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cs-CZ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Information security risk management</a:t>
                      </a:r>
                      <a:endParaRPr lang="cs-CZ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Discusses information risk management principles in general terms without specifying or mandating particular methods.  Major revision in progress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</a:tbl>
          </a:graphicData>
        </a:graphic>
      </p:graphicFrame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353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11184"/>
              </p:ext>
            </p:extLst>
          </p:nvPr>
        </p:nvGraphicFramePr>
        <p:xfrm>
          <a:off x="323528" y="188640"/>
          <a:ext cx="8280920" cy="6161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388"/>
                <a:gridCol w="1319757"/>
                <a:gridCol w="1127183"/>
                <a:gridCol w="2319675"/>
                <a:gridCol w="2959917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cs-CZ" sz="11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Standard</a:t>
                      </a:r>
                      <a:endParaRPr lang="cs-CZ" sz="14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Published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</a:tr>
              <a:tr h="748561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 dirty="0">
                          <a:effectLst/>
                          <a:hlinkClick r:id="rId2"/>
                        </a:rPr>
                        <a:t>ISO/IEC 27006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2015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Requirements for bodies providing audit and certification of information security management systems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Formal guidance for the certification bodies, with several grammatical errors – needs revision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561420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3"/>
                        </a:rPr>
                        <a:t>ISO/IEC 27007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2017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Guidelines for information security management systems auditing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Auditing the management system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elements of the ISMS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374280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4"/>
                        </a:rPr>
                        <a:t>ISO/IEC TR 27008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2011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Guidelines for auditors on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information security controls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Auditing the information security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elements of the ISMS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748561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5"/>
                        </a:rPr>
                        <a:t>ISO/IEC 27009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2016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Sector-specific application of ISO/IEC 27001 – requirements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Guidance for those developing new ISO27k standards (i.e. ISO/IEC JTC1/SC27 – an internal committee standing document really)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748561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6"/>
                        </a:rPr>
                        <a:t>ISO/IEC 27010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2015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Information security management for inter-sector and inter-</a:t>
                      </a:r>
                      <a:r>
                        <a:rPr lang="en-US" sz="1200" b="1" dirty="0" err="1">
                          <a:effectLst/>
                        </a:rPr>
                        <a:t>organisational</a:t>
                      </a:r>
                      <a:r>
                        <a:rPr lang="en-US" sz="1200" b="1" dirty="0">
                          <a:effectLst/>
                        </a:rPr>
                        <a:t> communications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Sharing information on information security between industry sectors and/or nations, particularly those affecting “critical infrastructure”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935701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7"/>
                        </a:rPr>
                        <a:t>ISO/IEC 27011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2016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Information security management guidelines for telecommunications organizations based on ISO/IEC 27002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Information security controls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for the telecoms industry;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also called “ITU-T Recommendation x.1051”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561420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8"/>
                        </a:rPr>
                        <a:t>ISO/IEC 27013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2015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Guidance on the integrated implementation of ISO/IEC 27001 and ISO/IEC 20000-1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Combining ISO27k/ISMS with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IT Service Management/ITIL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561420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9"/>
                        </a:rPr>
                        <a:t>ISO/IEC 27014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2013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Governance of information security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Governance in the context of information security; will also be called “ITU-T Recommendation X.1054”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561420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10"/>
                        </a:rPr>
                        <a:t>ISO/IEC TR 27016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2014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Information security management – Organizational economics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Economic theory applied to information security 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</a:tbl>
          </a:graphicData>
        </a:graphic>
      </p:graphicFrame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835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55882"/>
              </p:ext>
            </p:extLst>
          </p:nvPr>
        </p:nvGraphicFramePr>
        <p:xfrm>
          <a:off x="251520" y="548680"/>
          <a:ext cx="8640960" cy="5278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5223"/>
                <a:gridCol w="1298421"/>
                <a:gridCol w="973613"/>
                <a:gridCol w="2532379"/>
                <a:gridCol w="3231324"/>
              </a:tblGrid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cs-CZ" sz="11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Standard</a:t>
                      </a:r>
                      <a:endParaRPr lang="cs-CZ" sz="14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Published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</a:tr>
              <a:tr h="787250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 dirty="0">
                          <a:effectLst/>
                          <a:hlinkClick r:id="rId2"/>
                        </a:rPr>
                        <a:t>ISO/IEC 27017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2015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Code of practice for information security controls for cloud computing services based on ISO/IEC 27002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Information security controls for cloud computing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</a:tr>
              <a:tr h="667338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3"/>
                        </a:rPr>
                        <a:t>ISO/IEC 27018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2014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Code of practice for controls to protect personally identifiable information processed in public cloud computing services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Privacy controls for cloud computing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</a:tr>
              <a:tr h="667338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4"/>
                        </a:rPr>
                        <a:t>ISO/IEC TR 27019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2017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Information security management guidelines based on ISO/IEC 27002 for process control systems specific to the energy industry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Information security for ICS/SCADA/embedded systems (not just used in the energy industry!), excluding the nuclear industry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</a:tr>
              <a:tr h="500503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5"/>
                        </a:rPr>
                        <a:t>ISO/IEC 27021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2017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Competence requirements for information security management professionals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Guidance on the skills and knowledge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necessary to work in this field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</a:tr>
              <a:tr h="333669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6"/>
                        </a:rPr>
                        <a:t>ISO/IEC 27023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2015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Mapping the revised editions of ISO/IEC 27001 and ISO/IEC 27002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Belated advice for those updating their ISMSs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from the 2005 to 2013 versions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</a:tr>
              <a:tr h="333669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7"/>
                        </a:rPr>
                        <a:t>ISO/IEC 27030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DRAFT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Guidelines for security and privacy in Internet of Things (IoT)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A standard about the information risk,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security and privacy aspects of </a:t>
                      </a:r>
                      <a:r>
                        <a:rPr lang="en-US" sz="1200" b="1" dirty="0" err="1">
                          <a:effectLst/>
                        </a:rPr>
                        <a:t>IoT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</a:tr>
              <a:tr h="500503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8"/>
                        </a:rPr>
                        <a:t>ISO/IEC 27031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2011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Guidelines for information and communications technology readiness for business continuity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Continuity (i.e. resilience, incident management and disaster recovery) for ICT, supporting general business continuity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</a:tr>
              <a:tr h="402025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9"/>
                        </a:rPr>
                        <a:t>ISO/IEC 27032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2012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Guidelines for cybersecurity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Ignore the vague title: this standard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actually concerns Internet security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</a:tr>
              <a:tr h="333669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10"/>
                        </a:rPr>
                        <a:t>ISO/IEC 27033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-1 2015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Network security overview and concepts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Various aspects of network security,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updating and replacing ISO/IEC 18028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2563" marR="62563" marT="0" marB="0" anchor="ctr"/>
                </a:tc>
              </a:tr>
            </a:tbl>
          </a:graphicData>
        </a:graphic>
      </p:graphicFrame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80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92523"/>
              </p:ext>
            </p:extLst>
          </p:nvPr>
        </p:nvGraphicFramePr>
        <p:xfrm>
          <a:off x="251520" y="332655"/>
          <a:ext cx="8712968" cy="6177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"/>
                <a:gridCol w="1296144"/>
                <a:gridCol w="1378526"/>
                <a:gridCol w="2805871"/>
                <a:gridCol w="2584355"/>
              </a:tblGrid>
              <a:tr h="445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cs-CZ" sz="11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Standard</a:t>
                      </a:r>
                      <a:endParaRPr lang="cs-CZ" sz="14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Published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</a:tr>
              <a:tr h="518526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-2 2012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Guidelines for the design and implementation of network security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-3 2010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Reference networking scenarios - threats, design techniques and control issues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518526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-4 2014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Securing communications between networks using security gateways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-5 2013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Securing communications across networks using Virtual Private Networks (VPNs)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436450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-6 2016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Securing wireless IP network access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rowSpan="8"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2"/>
                        </a:rPr>
                        <a:t>ISO/IEC 27034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-1 2011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Application security — Overview and concepts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rowSpan="8"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Multi-part application security standard</a:t>
                      </a:r>
                      <a:endParaRPr lang="cs-CZ" sz="1200" b="1">
                        <a:effectLst/>
                      </a:endParaRPr>
                    </a:p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cs-CZ" sz="1200" b="1">
                        <a:effectLst/>
                      </a:endParaRPr>
                    </a:p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Promotes the concept of a reusable library of information security control functions, formally specified, designed and tested 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</a:tr>
              <a:tr h="345684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-2 2015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Organization normative framework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-3 2018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Application security management process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345684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-4 DRAFT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Application security validation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518526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-5 2017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Protocols and application security control data structure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518526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-5-1 2018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Protocols and application security control data structure, XML schemas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-6 2016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Case studies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518526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-7 2018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Application security assurance prediction framework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1725" marR="61725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741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1119"/>
              </p:ext>
            </p:extLst>
          </p:nvPr>
        </p:nvGraphicFramePr>
        <p:xfrm>
          <a:off x="179512" y="620688"/>
          <a:ext cx="8445623" cy="5177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1541"/>
                <a:gridCol w="1255914"/>
                <a:gridCol w="964759"/>
                <a:gridCol w="2475131"/>
                <a:gridCol w="3158278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cs-CZ" sz="11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Standard</a:t>
                      </a:r>
                      <a:endParaRPr lang="cs-CZ" sz="14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Published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</a:tr>
              <a:tr h="555906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 dirty="0">
                          <a:effectLst/>
                          <a:hlinkClick r:id="rId2"/>
                        </a:rPr>
                        <a:t>ISO/IEC 27035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-1 2016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Information security incident management — Principles of incident management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Replaced ISO TR 18044</a:t>
                      </a:r>
                      <a:endParaRPr lang="cs-CZ" sz="1200" b="1">
                        <a:effectLst/>
                      </a:endParaRPr>
                    </a:p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Actually concerns incidents affecting 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IT systems and networks, specifically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370604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-2 2016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— Guidelines to plan and prepare for incident response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370604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-3 DRAFT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— Guidelines for incident response operations??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Part 3 drafting restarted – due out in 2019 or 2020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555906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3"/>
                        </a:rPr>
                        <a:t>ISO/IEC 27036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-1 2014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Information security for supplier relationships – Overview and concepts (FREE!)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Information security aspects of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ICT outsourcing and services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185302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-2 2014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— Common requirements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370604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-3 2013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— Guidelines for ICT supply chain security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370604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-4 2016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— Guidelines for security of cloud services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555906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4"/>
                        </a:rPr>
                        <a:t>ISO/IEC 27037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2012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Guidelines for identification, collection, acquisition, and preservation of digital evidence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One of several IT forensics standards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185302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5"/>
                        </a:rPr>
                        <a:t>ISO/IEC 27038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2014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Specification for digital redaction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Redaction of digital documents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555906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6"/>
                        </a:rPr>
                        <a:t>ISO/IEC 27039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2015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Selection, deployment and operations of intrusion detection and prevention systems (IDPS)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IDS/IPS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185302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7"/>
                        </a:rPr>
                        <a:t>ISO/IEC 27040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2015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Storage security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IT security for stored data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555906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8"/>
                        </a:rPr>
                        <a:t>ISO/IEC 27041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2015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Guidelines on assuring suitability and adequacy of incident investigative methods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Assurance of the integrity of forensic evidence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is absolutely vital 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</a:tbl>
          </a:graphicData>
        </a:graphic>
      </p:graphicFrame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097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7</a:t>
            </a:fld>
            <a:endParaRPr lang="cs-CZ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24715"/>
              </p:ext>
            </p:extLst>
          </p:nvPr>
        </p:nvGraphicFramePr>
        <p:xfrm>
          <a:off x="107503" y="476674"/>
          <a:ext cx="8589640" cy="5711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1628"/>
                <a:gridCol w="1352488"/>
                <a:gridCol w="906052"/>
                <a:gridCol w="2517338"/>
                <a:gridCol w="3212134"/>
              </a:tblGrid>
              <a:tr h="3492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cs-CZ" sz="11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Standard</a:t>
                      </a:r>
                      <a:endParaRPr lang="cs-CZ" sz="14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Published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</a:tr>
              <a:tr h="380138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 dirty="0">
                          <a:effectLst/>
                          <a:hlinkClick r:id="rId2"/>
                        </a:rPr>
                        <a:t>ISO/IEC 27042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2015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Guidelines for the analysis and interpretation of digital evidence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IT forensics analytical methods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420198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3"/>
                        </a:rPr>
                        <a:t>ISO/IEC 27043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2015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Incident investigation principles and processes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The basic principles of eForensics 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380138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4"/>
                        </a:rPr>
                        <a:t>ISO/IEC 270</a:t>
                      </a:r>
                      <a:r>
                        <a:rPr lang="en-US" sz="1200" b="1" u="sng">
                          <a:effectLst/>
                        </a:rPr>
                        <a:t>50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-1 2016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Electronic discovery – overview and concepts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More eForensics advice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570208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-2 2018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Guidance for governance and management of electronic discovery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Advice on treating the risks relating to eForensics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380138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-3 2017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Code of practice for electronic discovery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A how-to-do-it guide to eDiscovery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380138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-4 DRAFT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ICT readiness for electronic discovery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Guidance on eDiscovery technology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(tools, systems and processes)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570208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57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5"/>
                        </a:rPr>
                        <a:t>ISO/IEC 27070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DRAFT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Security requirements for establishing virtualized roots of trust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Concerns trusted cloud computing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380138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6"/>
                        </a:rPr>
                        <a:t>ISO/IEC 27099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DRAFT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Public key infrastructure - practices and policy framework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Infosec</a:t>
                      </a:r>
                      <a:r>
                        <a:rPr lang="en-US" sz="1200" b="1" dirty="0">
                          <a:effectLst/>
                        </a:rPr>
                        <a:t> management requirements for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Certification Authorities 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570208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7"/>
                        </a:rPr>
                        <a:t>ISO/IEC 27100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DRAFT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Cybersecurity – overview and concepts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Perhaps this standard will clarify, once and for all, what ‘cybersecurity’ actually is.  Perhaps not.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380138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8"/>
                        </a:rPr>
                        <a:t>ISO/IEC 27101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DRAFT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Cybersecurity framework development guidelines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Given the above, we can barely guess what this might turn out to be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380138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61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9"/>
                        </a:rPr>
                        <a:t>ISO/IEC 27102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DRAFT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Information security management guidelines for cyber insurance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Advice on obtaining insurance to reduce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the costs of cyber incidents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570208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10"/>
                        </a:rPr>
                        <a:t>ISO/IEC TR 27103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2018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Cybersecurity and ISO and IEC standards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Explains how ISO27k and other ISO and IEC standards relate to ‘cybersecurity’ (without actually defining the term!)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8</a:t>
            </a:fld>
            <a:endParaRPr lang="cs-CZ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63833"/>
              </p:ext>
            </p:extLst>
          </p:nvPr>
        </p:nvGraphicFramePr>
        <p:xfrm>
          <a:off x="395536" y="836712"/>
          <a:ext cx="8229599" cy="3810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410"/>
                <a:gridCol w="1223790"/>
                <a:gridCol w="940082"/>
                <a:gridCol w="2411822"/>
                <a:gridCol w="3077495"/>
              </a:tblGrid>
              <a:tr h="3360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cs-CZ" sz="11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Standard</a:t>
                      </a:r>
                      <a:endParaRPr lang="cs-CZ" sz="14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Published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08" marR="63008" marT="0" marB="0"/>
                </a:tc>
              </a:tr>
              <a:tr h="336045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 dirty="0">
                          <a:effectLst/>
                          <a:hlinkClick r:id="rId2"/>
                        </a:rPr>
                        <a:t>ISO/IEC 27550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DRAFT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Privacy engineering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How to address privacy throughout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the lifecycle of IT systems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336045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3"/>
                        </a:rPr>
                        <a:t>ISO/IEC 27551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DRAFT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Requirements for attribute-based </a:t>
                      </a:r>
                      <a:r>
                        <a:rPr lang="en-US" sz="1200" b="1" dirty="0" err="1">
                          <a:effectLst/>
                        </a:rPr>
                        <a:t>unlinkable</a:t>
                      </a:r>
                      <a:r>
                        <a:rPr lang="en-US" sz="1200" b="1" dirty="0">
                          <a:effectLst/>
                        </a:rPr>
                        <a:t> entity authentication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Seems more like an authentication standard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than ISO27k … scope creep?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504067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4"/>
                        </a:rPr>
                        <a:t>ISO/IEC 27552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DRAFT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effectLst/>
                        </a:rPr>
                        <a:t>Extension to ISO/IEC 27001 and to ISO/IEC 27002 for privacy management — Requirements and guidelines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Explains extensions to an ISO27k ISMS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for privacy management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504067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5"/>
                        </a:rPr>
                        <a:t>ISO/IEC 27553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DRAFT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Security requirements for authentication using biometrics on mobile devices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High-level requirements attempting to standardize the use of biometrics on mobile devices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504067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6"/>
                        </a:rPr>
                        <a:t>ISO/IEC 27554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DRAFT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Application of ISO 31000 for assessment of identity management-related risk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About applying the ISO 31000 risk management process to identity management 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336045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68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7"/>
                        </a:rPr>
                        <a:t>ISO/IEC 27555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DRAFT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Establishing a PII deletion concept in organizations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effectLst/>
                        </a:rPr>
                        <a:t>A conceptual framework, of all things, for deleting personal information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  <a:tr h="504067"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69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u="sng">
                          <a:effectLst/>
                          <a:hlinkClick r:id="rId8"/>
                        </a:rPr>
                        <a:t>ISO 27799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effectLst/>
                        </a:rPr>
                        <a:t>2016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</a:rPr>
                        <a:t>Health informatics — Information security management in health using ISO/IEC 27002</a:t>
                      </a:r>
                      <a:endParaRPr lang="cs-CZ" sz="12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Infosec</a:t>
                      </a:r>
                      <a:r>
                        <a:rPr lang="en-US" sz="1200" b="1" dirty="0">
                          <a:effectLst/>
                        </a:rPr>
                        <a:t> management advice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for the health industry</a:t>
                      </a:r>
                      <a:endParaRPr lang="cs-CZ" sz="12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008" marR="6300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32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284A-EE28-4245-A5A0-19256CC68555}" type="slidenum">
              <a:rPr lang="cs-CZ" smtClean="0"/>
              <a:t>9</a:t>
            </a:fld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" y="380218"/>
            <a:ext cx="9036496" cy="6084004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2771800" y="10886"/>
            <a:ext cx="39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ISMS implementation and certification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100111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1391</Words>
  <Application>Microsoft Office PowerPoint</Application>
  <PresentationFormat>Předvádění na obrazovce (4:3)</PresentationFormat>
  <Paragraphs>366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Motiv systému Office</vt:lpstr>
      <vt:lpstr>The ISO27k Standards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ISO27k Standards</dc:title>
  <dc:creator>lidak</dc:creator>
  <cp:lastModifiedBy>lidak</cp:lastModifiedBy>
  <cp:revision>7</cp:revision>
  <dcterms:created xsi:type="dcterms:W3CDTF">2019-02-21T07:58:02Z</dcterms:created>
  <dcterms:modified xsi:type="dcterms:W3CDTF">2019-02-21T09:08:53Z</dcterms:modified>
</cp:coreProperties>
</file>