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70" r:id="rId2"/>
    <p:sldId id="257" r:id="rId3"/>
    <p:sldId id="279" r:id="rId4"/>
    <p:sldId id="266" r:id="rId5"/>
    <p:sldId id="267" r:id="rId6"/>
    <p:sldId id="284" r:id="rId7"/>
    <p:sldId id="280" r:id="rId8"/>
    <p:sldId id="283" r:id="rId9"/>
    <p:sldId id="285" r:id="rId10"/>
    <p:sldId id="282" r:id="rId11"/>
    <p:sldId id="281"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89565" autoAdjust="0"/>
  </p:normalViewPr>
  <p:slideViewPr>
    <p:cSldViewPr snapToGrid="0">
      <p:cViewPr varScale="1">
        <p:scale>
          <a:sx n="143" d="100"/>
          <a:sy n="143" d="100"/>
        </p:scale>
        <p:origin x="594" y="12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04.02.2022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min Intro (+Armin)</a:t>
            </a:r>
          </a:p>
          <a:p>
            <a:r>
              <a:rPr lang="en-GB" dirty="0"/>
              <a:t>30 min Code Analyse</a:t>
            </a:r>
          </a:p>
          <a:p>
            <a:r>
              <a:rPr lang="en-GB" dirty="0"/>
              <a:t>15 min </a:t>
            </a:r>
            <a:r>
              <a:rPr lang="en-GB" dirty="0" err="1"/>
              <a:t>Diskussion</a:t>
            </a:r>
            <a:endParaRPr lang="en-GB" dirty="0"/>
          </a:p>
          <a:p>
            <a:r>
              <a:rPr lang="en-GB" dirty="0"/>
              <a:t>20 min </a:t>
            </a:r>
            <a:r>
              <a:rPr lang="en-GB" dirty="0" err="1"/>
              <a:t>Lösungsimplementierung</a:t>
            </a:r>
            <a:endParaRPr lang="en-GB" dirty="0"/>
          </a:p>
          <a:p>
            <a:r>
              <a:rPr lang="en-GB" dirty="0"/>
              <a:t>10 min </a:t>
            </a:r>
            <a:r>
              <a:rPr lang="en-GB" dirty="0" err="1"/>
              <a:t>Lösungen</a:t>
            </a:r>
            <a:r>
              <a:rPr lang="en-GB" dirty="0"/>
              <a:t> </a:t>
            </a:r>
            <a:r>
              <a:rPr lang="en-GB" dirty="0" err="1"/>
              <a:t>herzeigen</a:t>
            </a:r>
            <a:endParaRPr lang="en-GB" dirty="0"/>
          </a:p>
          <a:p>
            <a:r>
              <a:rPr lang="en-GB" dirty="0"/>
              <a:t>10 min Armin </a:t>
            </a:r>
            <a:r>
              <a:rPr lang="en-GB" dirty="0" err="1"/>
              <a:t>zeigt</a:t>
            </a:r>
            <a:r>
              <a:rPr lang="en-GB" dirty="0"/>
              <a:t> </a:t>
            </a:r>
            <a:r>
              <a:rPr lang="en-GB" dirty="0" err="1"/>
              <a:t>Lösung</a:t>
            </a:r>
            <a:r>
              <a:rPr lang="en-GB" dirty="0"/>
              <a:t> her</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8</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04.02.2022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04.02.2022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04.02.2021</a:t>
            </a:r>
            <a:endParaRPr lang="de-AT" sz="1800" b="1" dirty="0"/>
          </a:p>
        </p:txBody>
      </p:sp>
      <p:sp>
        <p:nvSpPr>
          <p:cNvPr id="5" name="Subtitle 4"/>
          <p:cNvSpPr>
            <a:spLocks noGrp="1"/>
          </p:cNvSpPr>
          <p:nvPr>
            <p:ph type="subTitle" idx="1"/>
          </p:nvPr>
        </p:nvSpPr>
        <p:spPr/>
        <p:txBody>
          <a:bodyPr/>
          <a:lstStyle/>
          <a:p>
            <a:r>
              <a:rPr lang="en-US" dirty="0"/>
              <a:t>Coding </a:t>
            </a:r>
            <a:r>
              <a:rPr lang="en-US" dirty="0" err="1"/>
              <a:t>Fehlersuche</a:t>
            </a:r>
            <a:r>
              <a:rPr lang="en-US" dirty="0"/>
              <a:t> C/C#</a:t>
            </a:r>
            <a:endParaRPr lang="de-AT"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5771A-5809-48F4-B564-DB3921DC7456}"/>
              </a:ext>
            </a:extLst>
          </p:cNvPr>
          <p:cNvPicPr>
            <a:picLocks noChangeAspect="1"/>
          </p:cNvPicPr>
          <p:nvPr/>
        </p:nvPicPr>
        <p:blipFill>
          <a:blip r:embed="rId2"/>
          <a:stretch>
            <a:fillRect/>
          </a:stretch>
        </p:blipFill>
        <p:spPr>
          <a:xfrm>
            <a:off x="6558589" y="0"/>
            <a:ext cx="4529416" cy="6858000"/>
          </a:xfrm>
          <a:prstGeom prst="rect">
            <a:avLst/>
          </a:prstGeom>
        </p:spPr>
      </p:pic>
      <p:pic>
        <p:nvPicPr>
          <p:cNvPr id="3" name="Picture 2">
            <a:extLst>
              <a:ext uri="{FF2B5EF4-FFF2-40B4-BE49-F238E27FC236}">
                <a16:creationId xmlns:a16="http://schemas.microsoft.com/office/drawing/2014/main" id="{7D1DFDAC-891A-4A00-A1BD-05426D163862}"/>
              </a:ext>
            </a:extLst>
          </p:cNvPr>
          <p:cNvPicPr>
            <a:picLocks noChangeAspect="1"/>
          </p:cNvPicPr>
          <p:nvPr/>
        </p:nvPicPr>
        <p:blipFill>
          <a:blip r:embed="rId3"/>
          <a:stretch>
            <a:fillRect/>
          </a:stretch>
        </p:blipFill>
        <p:spPr>
          <a:xfrm>
            <a:off x="763326" y="0"/>
            <a:ext cx="4947557" cy="6858000"/>
          </a:xfrm>
          <a:prstGeom prst="rect">
            <a:avLst/>
          </a:prstGeom>
        </p:spPr>
      </p:pic>
    </p:spTree>
    <p:extLst>
      <p:ext uri="{BB962C8B-B14F-4D97-AF65-F5344CB8AC3E}">
        <p14:creationId xmlns:p14="http://schemas.microsoft.com/office/powerpoint/2010/main" val="393789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2A7A-93FD-42F8-92DD-89ACE1209D7A}"/>
              </a:ext>
            </a:extLst>
          </p:cNvPr>
          <p:cNvSpPr>
            <a:spLocks noGrp="1"/>
          </p:cNvSpPr>
          <p:nvPr>
            <p:ph type="title"/>
          </p:nvPr>
        </p:nvSpPr>
        <p:spPr/>
        <p:txBody>
          <a:bodyPr/>
          <a:lstStyle/>
          <a:p>
            <a:r>
              <a:rPr lang="en-GB" dirty="0"/>
              <a:t>Buch </a:t>
            </a:r>
            <a:r>
              <a:rPr lang="en-GB" dirty="0" err="1"/>
              <a:t>zum</a:t>
            </a:r>
            <a:r>
              <a:rPr lang="en-GB" dirty="0"/>
              <a:t> Thema</a:t>
            </a:r>
            <a:endParaRPr lang="en-AT" dirty="0"/>
          </a:p>
        </p:txBody>
      </p:sp>
      <p:sp>
        <p:nvSpPr>
          <p:cNvPr id="3" name="Content Placeholder 2">
            <a:extLst>
              <a:ext uri="{FF2B5EF4-FFF2-40B4-BE49-F238E27FC236}">
                <a16:creationId xmlns:a16="http://schemas.microsoft.com/office/drawing/2014/main" id="{CDA9318C-3233-4A49-A1C7-8B447293306E}"/>
              </a:ext>
            </a:extLst>
          </p:cNvPr>
          <p:cNvSpPr>
            <a:spLocks noGrp="1"/>
          </p:cNvSpPr>
          <p:nvPr>
            <p:ph type="body" sz="quarter" idx="13"/>
          </p:nvPr>
        </p:nvSpPr>
        <p:spPr/>
        <p:txBody>
          <a:bodyPr/>
          <a:lstStyle/>
          <a:p>
            <a:r>
              <a:rPr lang="en-GB" dirty="0"/>
              <a:t>Humans vs Computers</a:t>
            </a:r>
            <a:endParaRPr lang="en-AT" dirty="0"/>
          </a:p>
        </p:txBody>
      </p:sp>
      <p:pic>
        <p:nvPicPr>
          <p:cNvPr id="5" name="Picture 4">
            <a:extLst>
              <a:ext uri="{FF2B5EF4-FFF2-40B4-BE49-F238E27FC236}">
                <a16:creationId xmlns:a16="http://schemas.microsoft.com/office/drawing/2014/main" id="{41CEA48D-B10D-46EB-89D8-D1401DFF5684}"/>
              </a:ext>
            </a:extLst>
          </p:cNvPr>
          <p:cNvPicPr>
            <a:picLocks noChangeAspect="1"/>
          </p:cNvPicPr>
          <p:nvPr/>
        </p:nvPicPr>
        <p:blipFill>
          <a:blip r:embed="rId2"/>
          <a:stretch>
            <a:fillRect/>
          </a:stretch>
        </p:blipFill>
        <p:spPr>
          <a:xfrm>
            <a:off x="5755964" y="1346545"/>
            <a:ext cx="3263774" cy="4758856"/>
          </a:xfrm>
          <a:prstGeom prst="rect">
            <a:avLst/>
          </a:prstGeom>
        </p:spPr>
      </p:pic>
    </p:spTree>
    <p:extLst>
      <p:ext uri="{BB962C8B-B14F-4D97-AF65-F5344CB8AC3E}">
        <p14:creationId xmlns:p14="http://schemas.microsoft.com/office/powerpoint/2010/main" val="324329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p:txBody>
          <a:bodyPr>
            <a:normAutofit/>
          </a:bodyPr>
          <a:lstStyle/>
          <a:p>
            <a:pPr marL="514350" indent="-514350">
              <a:buFont typeface="+mj-lt"/>
              <a:buAutoNum type="arabicPeriod"/>
            </a:pPr>
            <a:r>
              <a:rPr lang="de-AT" dirty="0"/>
              <a:t>Fachliche Erklärung und Problemdarstellung durch Armin</a:t>
            </a:r>
          </a:p>
          <a:p>
            <a:pPr marL="514350" indent="-514350">
              <a:buFont typeface="+mj-lt"/>
              <a:buAutoNum type="arabicPeriod"/>
            </a:pPr>
            <a:r>
              <a:rPr lang="de-AT" dirty="0"/>
              <a:t>Mob Analyse</a:t>
            </a:r>
          </a:p>
          <a:p>
            <a:pPr marL="514350" indent="-514350">
              <a:buFont typeface="+mj-lt"/>
              <a:buAutoNum type="arabicPeriod"/>
            </a:pPr>
            <a:r>
              <a:rPr lang="de-AT" dirty="0"/>
              <a:t>Kleines Dojo im Pairing für Fix</a:t>
            </a:r>
          </a:p>
          <a:p>
            <a:endParaRPr lang="de-AT" dirty="0"/>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395" y="2340995"/>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7917662" y="2380554"/>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430083" y="3100158"/>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26"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80">
                                          <p:stCondLst>
                                            <p:cond delay="0"/>
                                          </p:stCondLst>
                                        </p:cTn>
                                        <p:tgtEl>
                                          <p:spTgt spid="5"/>
                                        </p:tgtEl>
                                      </p:cBhvr>
                                    </p:animEffect>
                                    <p:anim calcmode="lin" valueType="num">
                                      <p:cBhvr>
                                        <p:cTn id="5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gtEl>
                                      </p:cBhvr>
                                      <p:to x="100000" y="60000"/>
                                    </p:animScale>
                                    <p:animScale>
                                      <p:cBhvr>
                                        <p:cTn id="56" dur="166" decel="50000">
                                          <p:stCondLst>
                                            <p:cond delay="676"/>
                                          </p:stCondLst>
                                        </p:cTn>
                                        <p:tgtEl>
                                          <p:spTgt spid="5"/>
                                        </p:tgtEl>
                                      </p:cBhvr>
                                      <p:to x="100000" y="100000"/>
                                    </p:animScale>
                                    <p:animScale>
                                      <p:cBhvr>
                                        <p:cTn id="57" dur="26">
                                          <p:stCondLst>
                                            <p:cond delay="1312"/>
                                          </p:stCondLst>
                                        </p:cTn>
                                        <p:tgtEl>
                                          <p:spTgt spid="5"/>
                                        </p:tgtEl>
                                      </p:cBhvr>
                                      <p:to x="100000" y="80000"/>
                                    </p:animScale>
                                    <p:animScale>
                                      <p:cBhvr>
                                        <p:cTn id="58" dur="166" decel="50000">
                                          <p:stCondLst>
                                            <p:cond delay="1338"/>
                                          </p:stCondLst>
                                        </p:cTn>
                                        <p:tgtEl>
                                          <p:spTgt spid="5"/>
                                        </p:tgtEl>
                                      </p:cBhvr>
                                      <p:to x="100000" y="100000"/>
                                    </p:animScale>
                                    <p:animScale>
                                      <p:cBhvr>
                                        <p:cTn id="59" dur="26">
                                          <p:stCondLst>
                                            <p:cond delay="1642"/>
                                          </p:stCondLst>
                                        </p:cTn>
                                        <p:tgtEl>
                                          <p:spTgt spid="5"/>
                                        </p:tgtEl>
                                      </p:cBhvr>
                                      <p:to x="100000" y="90000"/>
                                    </p:animScale>
                                    <p:animScale>
                                      <p:cBhvr>
                                        <p:cTn id="60" dur="166" decel="50000">
                                          <p:stCondLst>
                                            <p:cond delay="1668"/>
                                          </p:stCondLst>
                                        </p:cTn>
                                        <p:tgtEl>
                                          <p:spTgt spid="5"/>
                                        </p:tgtEl>
                                      </p:cBhvr>
                                      <p:to x="100000" y="100000"/>
                                    </p:animScale>
                                    <p:animScale>
                                      <p:cBhvr>
                                        <p:cTn id="61" dur="26">
                                          <p:stCondLst>
                                            <p:cond delay="1808"/>
                                          </p:stCondLst>
                                        </p:cTn>
                                        <p:tgtEl>
                                          <p:spTgt spid="5"/>
                                        </p:tgtEl>
                                      </p:cBhvr>
                                      <p:to x="100000" y="95000"/>
                                    </p:animScale>
                                    <p:animScale>
                                      <p:cBhvr>
                                        <p:cTn id="6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Methode</a:t>
            </a:r>
            <a:r>
              <a:rPr lang="en-GB" dirty="0"/>
              <a:t> </a:t>
            </a:r>
            <a:r>
              <a:rPr lang="en-GB" dirty="0" err="1"/>
              <a:t>validiert</a:t>
            </a:r>
            <a:r>
              <a:rPr lang="en-GB" dirty="0"/>
              <a:t> </a:t>
            </a:r>
            <a:r>
              <a:rPr lang="en-GB" dirty="0" err="1"/>
              <a:t>Zertifikate</a:t>
            </a:r>
            <a:r>
              <a:rPr lang="en-GB" dirty="0"/>
              <a:t> auf </a:t>
            </a:r>
            <a:r>
              <a:rPr lang="en-GB" dirty="0" err="1"/>
              <a:t>Gültigkeitszeitraum</a:t>
            </a:r>
            <a:endParaRPr lang="en-GB" dirty="0"/>
          </a:p>
          <a:p>
            <a:r>
              <a:rPr lang="en-GB" dirty="0" err="1"/>
              <a:t>Markiert</a:t>
            </a:r>
            <a:r>
              <a:rPr lang="en-GB" dirty="0"/>
              <a:t> </a:t>
            </a:r>
            <a:r>
              <a:rPr lang="en-GB" dirty="0" err="1"/>
              <a:t>teilweise</a:t>
            </a:r>
            <a:r>
              <a:rPr lang="en-GB" dirty="0"/>
              <a:t> </a:t>
            </a:r>
            <a:r>
              <a:rPr lang="en-GB" dirty="0" err="1"/>
              <a:t>gültige</a:t>
            </a:r>
            <a:r>
              <a:rPr lang="en-GB" dirty="0"/>
              <a:t> </a:t>
            </a:r>
            <a:r>
              <a:rPr lang="en-GB" dirty="0" err="1"/>
              <a:t>Zertifikate</a:t>
            </a:r>
            <a:r>
              <a:rPr lang="en-GB" dirty="0"/>
              <a:t> </a:t>
            </a:r>
            <a:r>
              <a:rPr lang="en-GB" dirty="0" err="1"/>
              <a:t>als</a:t>
            </a:r>
            <a:r>
              <a:rPr lang="en-GB" dirty="0"/>
              <a:t> </a:t>
            </a:r>
            <a:r>
              <a:rPr lang="en-GB" dirty="0" err="1"/>
              <a:t>ungültig</a:t>
            </a:r>
            <a:endParaRPr lang="en-GB" dirty="0"/>
          </a:p>
          <a:p>
            <a:r>
              <a:rPr lang="en-GB" dirty="0" err="1"/>
              <a:t>Fragen</a:t>
            </a:r>
            <a:r>
              <a:rPr lang="en-GB" dirty="0"/>
              <a:t>:</a:t>
            </a:r>
          </a:p>
          <a:p>
            <a:pPr lvl="1"/>
            <a:r>
              <a:rPr lang="en-GB" dirty="0" err="1"/>
              <a:t>Wodurch</a:t>
            </a:r>
            <a:r>
              <a:rPr lang="en-GB" dirty="0"/>
              <a:t> </a:t>
            </a:r>
            <a:r>
              <a:rPr lang="en-GB" dirty="0" err="1"/>
              <a:t>ist</a:t>
            </a:r>
            <a:r>
              <a:rPr lang="en-GB" dirty="0"/>
              <a:t> der </a:t>
            </a:r>
            <a:r>
              <a:rPr lang="en-GB" dirty="0" err="1"/>
              <a:t>Fehler</a:t>
            </a:r>
            <a:r>
              <a:rPr lang="en-GB" dirty="0"/>
              <a:t> </a:t>
            </a:r>
            <a:r>
              <a:rPr lang="en-GB" dirty="0" err="1"/>
              <a:t>aufgetreten</a:t>
            </a:r>
            <a:r>
              <a:rPr lang="en-GB" dirty="0"/>
              <a:t>?</a:t>
            </a:r>
          </a:p>
          <a:p>
            <a:pPr lvl="1"/>
            <a:r>
              <a:rPr lang="en-GB" dirty="0"/>
              <a:t>Wie </a:t>
            </a:r>
            <a:r>
              <a:rPr lang="en-GB" dirty="0" err="1"/>
              <a:t>hätte</a:t>
            </a:r>
            <a:r>
              <a:rPr lang="en-GB" dirty="0"/>
              <a:t> der </a:t>
            </a:r>
            <a:r>
              <a:rPr lang="en-GB" dirty="0" err="1"/>
              <a:t>Fehler</a:t>
            </a:r>
            <a:r>
              <a:rPr lang="en-GB" dirty="0"/>
              <a:t> </a:t>
            </a:r>
            <a:r>
              <a:rPr lang="en-GB" dirty="0" err="1"/>
              <a:t>früher</a:t>
            </a:r>
            <a:r>
              <a:rPr lang="en-GB" dirty="0"/>
              <a:t> </a:t>
            </a:r>
            <a:r>
              <a:rPr lang="en-GB" dirty="0" err="1"/>
              <a:t>gefunden</a:t>
            </a:r>
            <a:r>
              <a:rPr lang="en-GB" dirty="0"/>
              <a:t> warden </a:t>
            </a:r>
            <a:r>
              <a:rPr lang="en-GB" dirty="0" err="1"/>
              <a:t>können</a:t>
            </a:r>
            <a:r>
              <a:rPr lang="en-GB" dirty="0"/>
              <a:t>?</a:t>
            </a:r>
          </a:p>
          <a:p>
            <a:pPr lvl="1"/>
            <a:r>
              <a:rPr lang="en-GB" dirty="0"/>
              <a:t>Auf </a:t>
            </a:r>
            <a:r>
              <a:rPr lang="en-GB" dirty="0" err="1"/>
              <a:t>welche</a:t>
            </a:r>
            <a:r>
              <a:rPr lang="en-GB" dirty="0"/>
              <a:t> </a:t>
            </a:r>
            <a:r>
              <a:rPr lang="en-GB" dirty="0" err="1"/>
              <a:t>Arten</a:t>
            </a:r>
            <a:r>
              <a:rPr lang="en-GB" dirty="0"/>
              <a:t> </a:t>
            </a:r>
            <a:r>
              <a:rPr lang="en-GB" dirty="0" err="1"/>
              <a:t>könnten</a:t>
            </a:r>
            <a:r>
              <a:rPr lang="en-GB" dirty="0"/>
              <a:t> </a:t>
            </a:r>
            <a:r>
              <a:rPr lang="en-GB" dirty="0" err="1"/>
              <a:t>wir</a:t>
            </a:r>
            <a:r>
              <a:rPr lang="en-GB" dirty="0"/>
              <a:t> den </a:t>
            </a:r>
            <a:r>
              <a:rPr lang="en-GB" dirty="0" err="1"/>
              <a:t>Fehler</a:t>
            </a:r>
            <a:r>
              <a:rPr lang="en-GB" dirty="0"/>
              <a:t> </a:t>
            </a:r>
            <a:r>
              <a:rPr lang="en-GB" dirty="0" err="1"/>
              <a:t>lösen</a:t>
            </a:r>
            <a:r>
              <a:rPr lang="en-GB" dirty="0"/>
              <a:t>?</a:t>
            </a:r>
          </a:p>
          <a:p>
            <a:pPr lvl="2"/>
            <a:r>
              <a:rPr lang="en-GB" dirty="0"/>
              <a:t>Was für </a:t>
            </a:r>
            <a:r>
              <a:rPr lang="en-GB" dirty="0" err="1"/>
              <a:t>Folgen</a:t>
            </a:r>
            <a:r>
              <a:rPr lang="en-GB" dirty="0"/>
              <a:t> </a:t>
            </a:r>
            <a:r>
              <a:rPr lang="en-GB" dirty="0" err="1"/>
              <a:t>hätten</a:t>
            </a:r>
            <a:r>
              <a:rPr lang="en-GB" dirty="0"/>
              <a:t> die </a:t>
            </a:r>
            <a:r>
              <a:rPr lang="en-GB" dirty="0" err="1"/>
              <a:t>verschiedenen</a:t>
            </a:r>
            <a:r>
              <a:rPr lang="en-GB" dirty="0"/>
              <a:t> </a:t>
            </a:r>
            <a:r>
              <a:rPr lang="en-GB" dirty="0" err="1"/>
              <a:t>Lösungen</a:t>
            </a:r>
            <a:r>
              <a:rPr lang="en-GB" dirty="0"/>
              <a:t>?</a:t>
            </a:r>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5A85E-E692-4D53-A857-D67ED15A3E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3610" y="823578"/>
            <a:ext cx="7095953" cy="5581754"/>
          </a:xfrm>
          <a:prstGeom prst="rect">
            <a:avLst/>
          </a:prstGeom>
          <a:noFill/>
          <a:ln>
            <a:noFill/>
          </a:ln>
        </p:spPr>
      </p:pic>
      <p:sp>
        <p:nvSpPr>
          <p:cNvPr id="5" name="Rectangle 4"/>
          <p:cNvSpPr/>
          <p:nvPr/>
        </p:nvSpPr>
        <p:spPr>
          <a:xfrm>
            <a:off x="3463636" y="740701"/>
            <a:ext cx="484909" cy="57847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512618" y="823578"/>
            <a:ext cx="1995055" cy="1200329"/>
          </a:xfrm>
          <a:prstGeom prst="rect">
            <a:avLst/>
          </a:prstGeom>
          <a:noFill/>
        </p:spPr>
        <p:txBody>
          <a:bodyPr wrap="square" rtlCol="0">
            <a:spAutoFit/>
          </a:bodyPr>
          <a:lstStyle/>
          <a:p>
            <a:r>
              <a:rPr lang="de-AT" dirty="0">
                <a:solidFill>
                  <a:srgbClr val="FF0000"/>
                </a:solidFill>
              </a:rPr>
              <a:t>Status:</a:t>
            </a:r>
          </a:p>
          <a:p>
            <a:r>
              <a:rPr lang="de-AT" dirty="0">
                <a:solidFill>
                  <a:srgbClr val="FF0000"/>
                </a:solidFill>
              </a:rPr>
              <a:t>V = Valid</a:t>
            </a:r>
          </a:p>
          <a:p>
            <a:r>
              <a:rPr lang="de-AT" dirty="0">
                <a:solidFill>
                  <a:srgbClr val="FF0000"/>
                </a:solidFill>
              </a:rPr>
              <a:t>R = </a:t>
            </a:r>
            <a:r>
              <a:rPr lang="de-AT" dirty="0" err="1">
                <a:solidFill>
                  <a:srgbClr val="FF0000"/>
                </a:solidFill>
              </a:rPr>
              <a:t>Revoked</a:t>
            </a:r>
            <a:endParaRPr lang="de-AT" dirty="0">
              <a:solidFill>
                <a:srgbClr val="FF0000"/>
              </a:solidFill>
            </a:endParaRPr>
          </a:p>
          <a:p>
            <a:r>
              <a:rPr lang="de-AT" dirty="0">
                <a:solidFill>
                  <a:srgbClr val="FF0000"/>
                </a:solidFill>
              </a:rPr>
              <a:t>E = </a:t>
            </a:r>
            <a:r>
              <a:rPr lang="de-AT" dirty="0" err="1">
                <a:solidFill>
                  <a:srgbClr val="FF0000"/>
                </a:solidFill>
              </a:rPr>
              <a:t>Expired</a:t>
            </a:r>
            <a:endParaRPr lang="de-AT" dirty="0">
              <a:solidFill>
                <a:srgbClr val="FF0000"/>
              </a:solidFill>
            </a:endParaRPr>
          </a:p>
        </p:txBody>
      </p:sp>
      <p:sp>
        <p:nvSpPr>
          <p:cNvPr id="7" name="Rectangle 6"/>
          <p:cNvSpPr/>
          <p:nvPr/>
        </p:nvSpPr>
        <p:spPr>
          <a:xfrm>
            <a:off x="4391890" y="722060"/>
            <a:ext cx="1399310" cy="578479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Box 7"/>
          <p:cNvSpPr txBox="1"/>
          <p:nvPr/>
        </p:nvSpPr>
        <p:spPr>
          <a:xfrm>
            <a:off x="512617" y="2023907"/>
            <a:ext cx="1995055" cy="369332"/>
          </a:xfrm>
          <a:prstGeom prst="rect">
            <a:avLst/>
          </a:prstGeom>
          <a:noFill/>
        </p:spPr>
        <p:txBody>
          <a:bodyPr wrap="square" rtlCol="0">
            <a:spAutoFit/>
          </a:bodyPr>
          <a:lstStyle/>
          <a:p>
            <a:r>
              <a:rPr lang="de-AT" dirty="0" err="1">
                <a:solidFill>
                  <a:srgbClr val="00B050"/>
                </a:solidFill>
              </a:rPr>
              <a:t>Expiration</a:t>
            </a:r>
            <a:r>
              <a:rPr lang="de-AT" dirty="0">
                <a:solidFill>
                  <a:srgbClr val="00B050"/>
                </a:solidFill>
              </a:rPr>
              <a:t> Date</a:t>
            </a:r>
          </a:p>
        </p:txBody>
      </p:sp>
      <p:sp>
        <p:nvSpPr>
          <p:cNvPr id="11" name="TextBox 10"/>
          <p:cNvSpPr txBox="1"/>
          <p:nvPr/>
        </p:nvSpPr>
        <p:spPr>
          <a:xfrm>
            <a:off x="493048" y="2393239"/>
            <a:ext cx="1995055" cy="369332"/>
          </a:xfrm>
          <a:prstGeom prst="rect">
            <a:avLst/>
          </a:prstGeom>
          <a:noFill/>
        </p:spPr>
        <p:txBody>
          <a:bodyPr wrap="square" rtlCol="0">
            <a:spAutoFit/>
          </a:bodyPr>
          <a:lstStyle/>
          <a:p>
            <a:r>
              <a:rPr lang="de-AT" dirty="0" err="1">
                <a:solidFill>
                  <a:schemeClr val="accent1">
                    <a:lumMod val="75000"/>
                  </a:schemeClr>
                </a:solidFill>
              </a:rPr>
              <a:t>Revocation</a:t>
            </a:r>
            <a:r>
              <a:rPr lang="de-AT" dirty="0">
                <a:solidFill>
                  <a:schemeClr val="accent1">
                    <a:lumMod val="75000"/>
                  </a:schemeClr>
                </a:solidFill>
              </a:rPr>
              <a:t> Date</a:t>
            </a:r>
          </a:p>
        </p:txBody>
      </p:sp>
      <p:sp>
        <p:nvSpPr>
          <p:cNvPr id="13" name="Freeform 12"/>
          <p:cNvSpPr/>
          <p:nvPr/>
        </p:nvSpPr>
        <p:spPr>
          <a:xfrm>
            <a:off x="5905500" y="723900"/>
            <a:ext cx="1447800" cy="5791200"/>
          </a:xfrm>
          <a:custGeom>
            <a:avLst/>
            <a:gdLst>
              <a:gd name="connsiteX0" fmla="*/ 0 w 1447800"/>
              <a:gd name="connsiteY0" fmla="*/ 0 h 5791200"/>
              <a:gd name="connsiteX1" fmla="*/ 0 w 1447800"/>
              <a:gd name="connsiteY1" fmla="*/ 5791200 h 5791200"/>
              <a:gd name="connsiteX2" fmla="*/ 622300 w 1447800"/>
              <a:gd name="connsiteY2" fmla="*/ 5791200 h 5791200"/>
              <a:gd name="connsiteX3" fmla="*/ 622300 w 1447800"/>
              <a:gd name="connsiteY3" fmla="*/ 3695700 h 5791200"/>
              <a:gd name="connsiteX4" fmla="*/ 1447800 w 1447800"/>
              <a:gd name="connsiteY4" fmla="*/ 3695700 h 5791200"/>
              <a:gd name="connsiteX5" fmla="*/ 1447800 w 1447800"/>
              <a:gd name="connsiteY5" fmla="*/ 3429000 h 5791200"/>
              <a:gd name="connsiteX6" fmla="*/ 622300 w 1447800"/>
              <a:gd name="connsiteY6" fmla="*/ 3429000 h 5791200"/>
              <a:gd name="connsiteX7" fmla="*/ 622300 w 1447800"/>
              <a:gd name="connsiteY7" fmla="*/ 2997200 h 5791200"/>
              <a:gd name="connsiteX8" fmla="*/ 1435100 w 1447800"/>
              <a:gd name="connsiteY8" fmla="*/ 2997200 h 5791200"/>
              <a:gd name="connsiteX9" fmla="*/ 1435100 w 1447800"/>
              <a:gd name="connsiteY9" fmla="*/ 2755900 h 5791200"/>
              <a:gd name="connsiteX10" fmla="*/ 622300 w 1447800"/>
              <a:gd name="connsiteY10" fmla="*/ 2755900 h 5791200"/>
              <a:gd name="connsiteX11" fmla="*/ 622300 w 1447800"/>
              <a:gd name="connsiteY11" fmla="*/ 2095500 h 5791200"/>
              <a:gd name="connsiteX12" fmla="*/ 1435100 w 1447800"/>
              <a:gd name="connsiteY12" fmla="*/ 2095500 h 5791200"/>
              <a:gd name="connsiteX13" fmla="*/ 1435100 w 1447800"/>
              <a:gd name="connsiteY13" fmla="*/ 1663700 h 5791200"/>
              <a:gd name="connsiteX14" fmla="*/ 635000 w 1447800"/>
              <a:gd name="connsiteY14" fmla="*/ 1663700 h 5791200"/>
              <a:gd name="connsiteX15" fmla="*/ 635000 w 1447800"/>
              <a:gd name="connsiteY15" fmla="*/ 0 h 5791200"/>
              <a:gd name="connsiteX16" fmla="*/ 0 w 1447800"/>
              <a:gd name="connsiteY16" fmla="*/ 0 h 57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800" h="5791200">
                <a:moveTo>
                  <a:pt x="0" y="0"/>
                </a:moveTo>
                <a:lnTo>
                  <a:pt x="0" y="5791200"/>
                </a:lnTo>
                <a:lnTo>
                  <a:pt x="622300" y="5791200"/>
                </a:lnTo>
                <a:lnTo>
                  <a:pt x="622300" y="3695700"/>
                </a:lnTo>
                <a:lnTo>
                  <a:pt x="1447800" y="3695700"/>
                </a:lnTo>
                <a:lnTo>
                  <a:pt x="1447800" y="3429000"/>
                </a:lnTo>
                <a:lnTo>
                  <a:pt x="622300" y="3429000"/>
                </a:lnTo>
                <a:lnTo>
                  <a:pt x="622300" y="2997200"/>
                </a:lnTo>
                <a:lnTo>
                  <a:pt x="1435100" y="2997200"/>
                </a:lnTo>
                <a:lnTo>
                  <a:pt x="1435100" y="2755900"/>
                </a:lnTo>
                <a:lnTo>
                  <a:pt x="622300" y="2755900"/>
                </a:lnTo>
                <a:lnTo>
                  <a:pt x="622300" y="2095500"/>
                </a:lnTo>
                <a:lnTo>
                  <a:pt x="1435100" y="2095500"/>
                </a:lnTo>
                <a:lnTo>
                  <a:pt x="1435100" y="1663700"/>
                </a:lnTo>
                <a:lnTo>
                  <a:pt x="635000" y="1663700"/>
                </a:lnTo>
                <a:lnTo>
                  <a:pt x="635000" y="0"/>
                </a:lnTo>
                <a:lnTo>
                  <a:pt x="0" y="0"/>
                </a:lnTo>
                <a:close/>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Freeform 13"/>
          <p:cNvSpPr/>
          <p:nvPr/>
        </p:nvSpPr>
        <p:spPr>
          <a:xfrm>
            <a:off x="6629400" y="723900"/>
            <a:ext cx="1346200" cy="5803900"/>
          </a:xfrm>
          <a:custGeom>
            <a:avLst/>
            <a:gdLst>
              <a:gd name="connsiteX0" fmla="*/ 25400 w 1346200"/>
              <a:gd name="connsiteY0" fmla="*/ 0 h 5803900"/>
              <a:gd name="connsiteX1" fmla="*/ 25400 w 1346200"/>
              <a:gd name="connsiteY1" fmla="*/ 1651000 h 5803900"/>
              <a:gd name="connsiteX2" fmla="*/ 863600 w 1346200"/>
              <a:gd name="connsiteY2" fmla="*/ 1651000 h 5803900"/>
              <a:gd name="connsiteX3" fmla="*/ 863600 w 1346200"/>
              <a:gd name="connsiteY3" fmla="*/ 2133600 h 5803900"/>
              <a:gd name="connsiteX4" fmla="*/ 0 w 1346200"/>
              <a:gd name="connsiteY4" fmla="*/ 2133600 h 5803900"/>
              <a:gd name="connsiteX5" fmla="*/ 0 w 1346200"/>
              <a:gd name="connsiteY5" fmla="*/ 2730500 h 5803900"/>
              <a:gd name="connsiteX6" fmla="*/ 876300 w 1346200"/>
              <a:gd name="connsiteY6" fmla="*/ 2730500 h 5803900"/>
              <a:gd name="connsiteX7" fmla="*/ 876300 w 1346200"/>
              <a:gd name="connsiteY7" fmla="*/ 3060700 h 5803900"/>
              <a:gd name="connsiteX8" fmla="*/ 12700 w 1346200"/>
              <a:gd name="connsiteY8" fmla="*/ 3060700 h 5803900"/>
              <a:gd name="connsiteX9" fmla="*/ 12700 w 1346200"/>
              <a:gd name="connsiteY9" fmla="*/ 3403600 h 5803900"/>
              <a:gd name="connsiteX10" fmla="*/ 876300 w 1346200"/>
              <a:gd name="connsiteY10" fmla="*/ 3403600 h 5803900"/>
              <a:gd name="connsiteX11" fmla="*/ 876300 w 1346200"/>
              <a:gd name="connsiteY11" fmla="*/ 3721100 h 5803900"/>
              <a:gd name="connsiteX12" fmla="*/ 25400 w 1346200"/>
              <a:gd name="connsiteY12" fmla="*/ 3721100 h 5803900"/>
              <a:gd name="connsiteX13" fmla="*/ 25400 w 1346200"/>
              <a:gd name="connsiteY13" fmla="*/ 5803900 h 5803900"/>
              <a:gd name="connsiteX14" fmla="*/ 977900 w 1346200"/>
              <a:gd name="connsiteY14" fmla="*/ 5803900 h 5803900"/>
              <a:gd name="connsiteX15" fmla="*/ 977900 w 1346200"/>
              <a:gd name="connsiteY15" fmla="*/ 3708400 h 5803900"/>
              <a:gd name="connsiteX16" fmla="*/ 1346200 w 1346200"/>
              <a:gd name="connsiteY16" fmla="*/ 3708400 h 5803900"/>
              <a:gd name="connsiteX17" fmla="*/ 1346200 w 1346200"/>
              <a:gd name="connsiteY17" fmla="*/ 3416300 h 5803900"/>
              <a:gd name="connsiteX18" fmla="*/ 952500 w 1346200"/>
              <a:gd name="connsiteY18" fmla="*/ 3416300 h 5803900"/>
              <a:gd name="connsiteX19" fmla="*/ 952500 w 1346200"/>
              <a:gd name="connsiteY19" fmla="*/ 3022600 h 5803900"/>
              <a:gd name="connsiteX20" fmla="*/ 1320800 w 1346200"/>
              <a:gd name="connsiteY20" fmla="*/ 3022600 h 5803900"/>
              <a:gd name="connsiteX21" fmla="*/ 1320800 w 1346200"/>
              <a:gd name="connsiteY21" fmla="*/ 2781300 h 5803900"/>
              <a:gd name="connsiteX22" fmla="*/ 939800 w 1346200"/>
              <a:gd name="connsiteY22" fmla="*/ 2781300 h 5803900"/>
              <a:gd name="connsiteX23" fmla="*/ 939800 w 1346200"/>
              <a:gd name="connsiteY23" fmla="*/ 2095500 h 5803900"/>
              <a:gd name="connsiteX24" fmla="*/ 1282700 w 1346200"/>
              <a:gd name="connsiteY24" fmla="*/ 2095500 h 5803900"/>
              <a:gd name="connsiteX25" fmla="*/ 1282700 w 1346200"/>
              <a:gd name="connsiteY25" fmla="*/ 1663700 h 5803900"/>
              <a:gd name="connsiteX26" fmla="*/ 952500 w 1346200"/>
              <a:gd name="connsiteY26" fmla="*/ 1663700 h 5803900"/>
              <a:gd name="connsiteX27" fmla="*/ 952500 w 1346200"/>
              <a:gd name="connsiteY27" fmla="*/ 0 h 5803900"/>
              <a:gd name="connsiteX28" fmla="*/ 25400 w 1346200"/>
              <a:gd name="connsiteY28" fmla="*/ 0 h 580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46200" h="5803900">
                <a:moveTo>
                  <a:pt x="25400" y="0"/>
                </a:moveTo>
                <a:lnTo>
                  <a:pt x="25400" y="1651000"/>
                </a:lnTo>
                <a:lnTo>
                  <a:pt x="863600" y="1651000"/>
                </a:lnTo>
                <a:lnTo>
                  <a:pt x="863600" y="2133600"/>
                </a:lnTo>
                <a:lnTo>
                  <a:pt x="0" y="2133600"/>
                </a:lnTo>
                <a:lnTo>
                  <a:pt x="0" y="2730500"/>
                </a:lnTo>
                <a:lnTo>
                  <a:pt x="876300" y="2730500"/>
                </a:lnTo>
                <a:lnTo>
                  <a:pt x="876300" y="3060700"/>
                </a:lnTo>
                <a:lnTo>
                  <a:pt x="12700" y="3060700"/>
                </a:lnTo>
                <a:lnTo>
                  <a:pt x="12700" y="3403600"/>
                </a:lnTo>
                <a:lnTo>
                  <a:pt x="876300" y="3403600"/>
                </a:lnTo>
                <a:lnTo>
                  <a:pt x="876300" y="3721100"/>
                </a:lnTo>
                <a:lnTo>
                  <a:pt x="25400" y="3721100"/>
                </a:lnTo>
                <a:lnTo>
                  <a:pt x="25400" y="5803900"/>
                </a:lnTo>
                <a:lnTo>
                  <a:pt x="977900" y="5803900"/>
                </a:lnTo>
                <a:lnTo>
                  <a:pt x="977900" y="3708400"/>
                </a:lnTo>
                <a:lnTo>
                  <a:pt x="1346200" y="3708400"/>
                </a:lnTo>
                <a:lnTo>
                  <a:pt x="1346200" y="3416300"/>
                </a:lnTo>
                <a:lnTo>
                  <a:pt x="952500" y="3416300"/>
                </a:lnTo>
                <a:lnTo>
                  <a:pt x="952500" y="3022600"/>
                </a:lnTo>
                <a:lnTo>
                  <a:pt x="1320800" y="3022600"/>
                </a:lnTo>
                <a:lnTo>
                  <a:pt x="1320800" y="2781300"/>
                </a:lnTo>
                <a:lnTo>
                  <a:pt x="939800" y="2781300"/>
                </a:lnTo>
                <a:lnTo>
                  <a:pt x="939800" y="2095500"/>
                </a:lnTo>
                <a:lnTo>
                  <a:pt x="1282700" y="2095500"/>
                </a:lnTo>
                <a:lnTo>
                  <a:pt x="1282700" y="1663700"/>
                </a:lnTo>
                <a:lnTo>
                  <a:pt x="952500" y="1663700"/>
                </a:lnTo>
                <a:lnTo>
                  <a:pt x="952500" y="0"/>
                </a:lnTo>
                <a:lnTo>
                  <a:pt x="25400" y="0"/>
                </a:ln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TextBox 14"/>
          <p:cNvSpPr txBox="1"/>
          <p:nvPr/>
        </p:nvSpPr>
        <p:spPr>
          <a:xfrm>
            <a:off x="512617" y="2762571"/>
            <a:ext cx="1995055" cy="369332"/>
          </a:xfrm>
          <a:prstGeom prst="rect">
            <a:avLst/>
          </a:prstGeom>
          <a:noFill/>
        </p:spPr>
        <p:txBody>
          <a:bodyPr wrap="square" rtlCol="0">
            <a:spAutoFit/>
          </a:bodyPr>
          <a:lstStyle/>
          <a:p>
            <a:r>
              <a:rPr lang="de-AT" dirty="0">
                <a:solidFill>
                  <a:schemeClr val="accent1">
                    <a:lumMod val="75000"/>
                  </a:schemeClr>
                </a:solidFill>
              </a:rPr>
              <a:t>Serial</a:t>
            </a:r>
          </a:p>
        </p:txBody>
      </p:sp>
    </p:spTree>
    <p:extLst>
      <p:ext uri="{BB962C8B-B14F-4D97-AF65-F5344CB8AC3E}">
        <p14:creationId xmlns:p14="http://schemas.microsoft.com/office/powerpoint/2010/main" val="39427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p:bldP spid="13" grpId="0" animBg="1"/>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57377-0BAD-4BC7-B218-48B9490ED99C}"/>
              </a:ext>
            </a:extLst>
          </p:cNvPr>
          <p:cNvPicPr>
            <a:picLocks noChangeAspect="1"/>
          </p:cNvPicPr>
          <p:nvPr/>
        </p:nvPicPr>
        <p:blipFill>
          <a:blip r:embed="rId2"/>
          <a:stretch>
            <a:fillRect/>
          </a:stretch>
        </p:blipFill>
        <p:spPr>
          <a:xfrm>
            <a:off x="3622221" y="0"/>
            <a:ext cx="4947557" cy="6858000"/>
          </a:xfrm>
          <a:prstGeom prst="rect">
            <a:avLst/>
          </a:prstGeom>
        </p:spPr>
      </p:pic>
    </p:spTree>
    <p:extLst>
      <p:ext uri="{BB962C8B-B14F-4D97-AF65-F5344CB8AC3E}">
        <p14:creationId xmlns:p14="http://schemas.microsoft.com/office/powerpoint/2010/main" val="315784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marL="742950" lvl="1" indent="-285750">
              <a:buFont typeface="Arial" panose="020B0604020202020204" pitchFamily="34" charset="0"/>
              <a:buChar char="•"/>
            </a:pPr>
            <a:r>
              <a:rPr lang="en-GB" dirty="0"/>
              <a:t>Branch “Coding </a:t>
            </a:r>
            <a:r>
              <a:rPr lang="en-GB"/>
              <a:t>FehlersucheC_CS”</a:t>
            </a:r>
            <a:endParaRPr lang="en-AT" dirty="0"/>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fontScale="55000" lnSpcReduction="20000"/>
          </a:bodyPr>
          <a:lstStyle/>
          <a:p>
            <a:r>
              <a:rPr lang="de-DE" dirty="0"/>
              <a:t>Wie hätte der Fehler früher gefunden werden können?</a:t>
            </a:r>
          </a:p>
          <a:p>
            <a:pPr lvl="1"/>
            <a:r>
              <a:rPr lang="de-DE" dirty="0"/>
              <a:t>Naming hat nicht geholfen</a:t>
            </a:r>
          </a:p>
          <a:p>
            <a:pPr lvl="1"/>
            <a:r>
              <a:rPr lang="de-DE" dirty="0"/>
              <a:t>Tests, auch zum Debuggen</a:t>
            </a:r>
          </a:p>
          <a:p>
            <a:pPr lvl="1"/>
            <a:r>
              <a:rPr lang="de-DE" dirty="0"/>
              <a:t>Refactoring</a:t>
            </a:r>
          </a:p>
          <a:p>
            <a:pPr lvl="2"/>
            <a:r>
              <a:rPr lang="de-DE" dirty="0"/>
              <a:t>strcmp nur mit „n“ (null terminator Risiko)</a:t>
            </a:r>
          </a:p>
          <a:p>
            <a:pPr lvl="2"/>
            <a:r>
              <a:rPr lang="de-DE" dirty="0"/>
              <a:t>free direkt wenn nicht mehr gebraucht</a:t>
            </a:r>
          </a:p>
          <a:p>
            <a:pPr lvl="2"/>
            <a:r>
              <a:rPr lang="de-DE" dirty="0"/>
              <a:t>Expired setzen in eigene Funktion</a:t>
            </a:r>
          </a:p>
          <a:p>
            <a:pPr lvl="2"/>
            <a:r>
              <a:rPr lang="de-DE" dirty="0"/>
              <a:t>Nesting level niedriger</a:t>
            </a:r>
          </a:p>
          <a:p>
            <a:pPr lvl="2"/>
            <a:r>
              <a:rPr lang="de-DE" dirty="0"/>
              <a:t>If checks in sprechende Funktion</a:t>
            </a:r>
          </a:p>
          <a:p>
            <a:pPr lvl="2"/>
            <a:r>
              <a:rPr lang="de-DE" dirty="0"/>
              <a:t>Prüfen ob vorher/nachher check nicht duplicated ist</a:t>
            </a:r>
          </a:p>
          <a:p>
            <a:pPr lvl="3"/>
            <a:r>
              <a:rPr lang="de-DE" dirty="0"/>
              <a:t>-&gt; evtl zusammenführen</a:t>
            </a:r>
          </a:p>
          <a:p>
            <a:r>
              <a:rPr lang="de-DE" dirty="0"/>
              <a:t>Auf welche Arten könnten wir den Fehler lösen?</a:t>
            </a:r>
          </a:p>
          <a:p>
            <a:pPr lvl="1"/>
            <a:r>
              <a:rPr lang="de-DE" dirty="0"/>
              <a:t>gibt es schon eine Vergleichsfunktion?</a:t>
            </a:r>
          </a:p>
          <a:p>
            <a:pPr lvl="2"/>
            <a:r>
              <a:rPr lang="de-DE" dirty="0"/>
              <a:t>-&gt; Falls ja, einsetzen</a:t>
            </a:r>
          </a:p>
          <a:p>
            <a:pPr lvl="1"/>
            <a:r>
              <a:rPr lang="de-DE" dirty="0"/>
              <a:t>Differenzieren anhand der Spaltenlänge (+2 Zeichen im neuen Format)</a:t>
            </a:r>
          </a:p>
          <a:p>
            <a:pPr lvl="1"/>
            <a:r>
              <a:rPr lang="de-DE" dirty="0"/>
              <a:t>Methode "SanitizeDateTime", die eine reguläre Datetime oder Jahr als Integer returniert, auf </a:t>
            </a:r>
            <a:r>
              <a:rPr lang="de-DE"/>
              <a:t>beiden Formaten</a:t>
            </a:r>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584</Words>
  <Application>Microsoft Office PowerPoint</Application>
  <PresentationFormat>Widescreen</PresentationFormat>
  <Paragraphs>105</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Source Sans Pro</vt:lpstr>
      <vt:lpstr>Content Slides</vt:lpstr>
      <vt:lpstr>Coding-Dojo 04.02.2021</vt:lpstr>
      <vt:lpstr>Was ist ein Coding Dojo?</vt:lpstr>
      <vt:lpstr>PowerPoint Presentation</vt:lpstr>
      <vt:lpstr>Ablauf und Regeln</vt:lpstr>
      <vt:lpstr>Die Aufgabe</vt:lpstr>
      <vt:lpstr>PowerPoint Presentation</vt:lpstr>
      <vt:lpstr>PowerPoint Presentation</vt:lpstr>
      <vt:lpstr>Setup</vt:lpstr>
      <vt:lpstr>Erkenntnisse</vt:lpstr>
      <vt:lpstr>PowerPoint Presentation</vt:lpstr>
      <vt:lpstr>Buch zum Thema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129</cp:revision>
  <dcterms:created xsi:type="dcterms:W3CDTF">2013-12-13T09:06:46Z</dcterms:created>
  <dcterms:modified xsi:type="dcterms:W3CDTF">2022-02-04T14:02:28Z</dcterms:modified>
</cp:coreProperties>
</file>