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2"/>
  </p:notesMasterIdLst>
  <p:sldIdLst>
    <p:sldId id="270" r:id="rId2"/>
    <p:sldId id="257" r:id="rId3"/>
    <p:sldId id="279" r:id="rId4"/>
    <p:sldId id="266" r:id="rId5"/>
    <p:sldId id="286" r:id="rId6"/>
    <p:sldId id="287" r:id="rId7"/>
    <p:sldId id="288" r:id="rId8"/>
    <p:sldId id="289" r:id="rId9"/>
    <p:sldId id="283" r:id="rId10"/>
    <p:sldId id="28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9648" autoAdjust="0"/>
  </p:normalViewPr>
  <p:slideViewPr>
    <p:cSldViewPr snapToGrid="0">
      <p:cViewPr varScale="1">
        <p:scale>
          <a:sx n="127" d="100"/>
          <a:sy n="127" d="100"/>
        </p:scale>
        <p:origin x="1236" y="13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18.07.2022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9</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18.07.2022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18.07.2022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artinfowler.com/bliki/TestDoubl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19.08.2022</a:t>
            </a:r>
            <a:endParaRPr lang="de-AT" sz="1800" b="1" dirty="0"/>
          </a:p>
        </p:txBody>
      </p:sp>
      <p:sp>
        <p:nvSpPr>
          <p:cNvPr id="5" name="Subtitle 4"/>
          <p:cNvSpPr>
            <a:spLocks noGrp="1"/>
          </p:cNvSpPr>
          <p:nvPr>
            <p:ph type="subTitle" idx="1"/>
          </p:nvPr>
        </p:nvSpPr>
        <p:spPr/>
        <p:txBody>
          <a:bodyPr/>
          <a:lstStyle/>
          <a:p>
            <a:r>
              <a:rPr lang="de-AT" dirty="0"/>
              <a:t>Isolation (Mocking)</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a:bodyPr>
          <a:lstStyle/>
          <a:p>
            <a:r>
              <a:rPr lang="de-AT" dirty="0"/>
              <a:t>Gruppen</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138" y="452667"/>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155405" y="492226"/>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713169" y="1172271"/>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Warum</a:t>
            </a:r>
            <a:r>
              <a:rPr lang="en-GB" dirty="0"/>
              <a:t>?</a:t>
            </a:r>
            <a:endParaRPr lang="en-AT" dirty="0"/>
          </a:p>
        </p:txBody>
      </p:sp>
      <p:sp>
        <p:nvSpPr>
          <p:cNvPr id="5" name="Content Placeholder 2">
            <a:extLst>
              <a:ext uri="{FF2B5EF4-FFF2-40B4-BE49-F238E27FC236}">
                <a16:creationId xmlns:a16="http://schemas.microsoft.com/office/drawing/2014/main" id="{EF193631-622E-53A8-4568-BDC973DB021B}"/>
              </a:ext>
            </a:extLst>
          </p:cNvPr>
          <p:cNvSpPr>
            <a:spLocks noGrp="1"/>
          </p:cNvSpPr>
          <p:nvPr>
            <p:ph type="body" sz="quarter" idx="13"/>
          </p:nvPr>
        </p:nvSpPr>
        <p:spPr>
          <a:xfrm>
            <a:off x="838474" y="1543510"/>
            <a:ext cx="10345738" cy="4159250"/>
          </a:xfrm>
        </p:spPr>
        <p:txBody>
          <a:bodyPr>
            <a:normAutofit fontScale="77500" lnSpcReduction="20000"/>
          </a:bodyPr>
          <a:lstStyle/>
          <a:p>
            <a:r>
              <a:rPr lang="de-AT" dirty="0"/>
              <a:t>Einen Aspekt des Systems entkoppelt testen</a:t>
            </a:r>
          </a:p>
          <a:p>
            <a:pPr lvl="1"/>
            <a:r>
              <a:rPr lang="de-AT" dirty="0"/>
              <a:t>Vermeiden, dass eine Änderung einen großen Teil der Testsuite invalidiert</a:t>
            </a:r>
          </a:p>
          <a:p>
            <a:pPr lvl="1"/>
            <a:r>
              <a:rPr lang="de-AT" dirty="0"/>
              <a:t>Dependencies auf Fremdsysteme (oder 3rd Party Frameworks) simulieren</a:t>
            </a:r>
          </a:p>
          <a:p>
            <a:r>
              <a:rPr lang="de-AT" dirty="0"/>
              <a:t>Dauer der Testdurchlaufzeiten und somit der </a:t>
            </a:r>
            <a:r>
              <a:rPr lang="de-AT" dirty="0" err="1"/>
              <a:t>Feedbackcycles</a:t>
            </a:r>
            <a:r>
              <a:rPr lang="de-AT" dirty="0"/>
              <a:t> verkürzen</a:t>
            </a:r>
          </a:p>
          <a:p>
            <a:pPr lvl="1"/>
            <a:r>
              <a:rPr lang="de-AT" dirty="0"/>
              <a:t>Calls auf FileSystem/DB/Services kosten Zeit</a:t>
            </a:r>
          </a:p>
          <a:p>
            <a:r>
              <a:rPr lang="de-AT" dirty="0"/>
              <a:t>Keine Automatisierten REST/SOAP/etc Calls am CI!</a:t>
            </a:r>
          </a:p>
          <a:p>
            <a:r>
              <a:rPr lang="de-AT" dirty="0"/>
              <a:t>Fokussiertes Feedback</a:t>
            </a:r>
          </a:p>
          <a:p>
            <a:pPr lvl="1"/>
            <a:r>
              <a:rPr lang="de-AT" dirty="0"/>
              <a:t>Der eine Test schlägt fehl weil die </a:t>
            </a:r>
            <a:r>
              <a:rPr lang="de-AT" b="1" dirty="0"/>
              <a:t>eine</a:t>
            </a:r>
            <a:r>
              <a:rPr lang="de-AT" dirty="0"/>
              <a:t> Methode/Klasse </a:t>
            </a:r>
            <a:r>
              <a:rPr lang="de-AT" b="1" dirty="0"/>
              <a:t>einen</a:t>
            </a:r>
            <a:r>
              <a:rPr lang="de-AT" dirty="0"/>
              <a:t> Fehler hat</a:t>
            </a:r>
          </a:p>
          <a:p>
            <a:pPr lvl="2"/>
            <a:endParaRPr lang="de-AT" dirty="0"/>
          </a:p>
        </p:txBody>
      </p:sp>
    </p:spTree>
    <p:extLst>
      <p:ext uri="{BB962C8B-B14F-4D97-AF65-F5344CB8AC3E}">
        <p14:creationId xmlns:p14="http://schemas.microsoft.com/office/powerpoint/2010/main" val="283377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a:t>How?</a:t>
            </a:r>
            <a:endParaRPr lang="en-AT" dirty="0"/>
          </a:p>
        </p:txBody>
      </p:sp>
      <p:sp>
        <p:nvSpPr>
          <p:cNvPr id="4" name="Rectangle 3">
            <a:extLst>
              <a:ext uri="{FF2B5EF4-FFF2-40B4-BE49-F238E27FC236}">
                <a16:creationId xmlns:a16="http://schemas.microsoft.com/office/drawing/2014/main" id="{6BBF10ED-7171-3E17-C33D-B587B6FEDF64}"/>
              </a:ext>
            </a:extLst>
          </p:cNvPr>
          <p:cNvSpPr/>
          <p:nvPr/>
        </p:nvSpPr>
        <p:spPr>
          <a:xfrm>
            <a:off x="1071623" y="2151650"/>
            <a:ext cx="3974294" cy="35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System </a:t>
            </a:r>
            <a:r>
              <a:rPr lang="de-AT" dirty="0" err="1"/>
              <a:t>under</a:t>
            </a:r>
            <a:r>
              <a:rPr lang="de-AT" dirty="0"/>
              <a:t> Test</a:t>
            </a:r>
          </a:p>
        </p:txBody>
      </p:sp>
      <p:sp>
        <p:nvSpPr>
          <p:cNvPr id="5" name="Rectangle 4">
            <a:extLst>
              <a:ext uri="{FF2B5EF4-FFF2-40B4-BE49-F238E27FC236}">
                <a16:creationId xmlns:a16="http://schemas.microsoft.com/office/drawing/2014/main" id="{B4A424D8-B78B-0522-8349-5712FD326BDF}"/>
              </a:ext>
            </a:extLst>
          </p:cNvPr>
          <p:cNvSpPr/>
          <p:nvPr/>
        </p:nvSpPr>
        <p:spPr>
          <a:xfrm>
            <a:off x="8502061" y="3632668"/>
            <a:ext cx="2033981" cy="138704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Double</a:t>
            </a:r>
          </a:p>
          <a:p>
            <a:pPr algn="ctr"/>
            <a:r>
              <a:rPr lang="de-AT" dirty="0"/>
              <a:t>(der Stunt-Man)</a:t>
            </a:r>
          </a:p>
        </p:txBody>
      </p:sp>
      <p:sp>
        <p:nvSpPr>
          <p:cNvPr id="6" name="Rectangle 5">
            <a:extLst>
              <a:ext uri="{FF2B5EF4-FFF2-40B4-BE49-F238E27FC236}">
                <a16:creationId xmlns:a16="http://schemas.microsoft.com/office/drawing/2014/main" id="{CDC611E8-C30F-1FAC-7C10-AE92B13FB597}"/>
              </a:ext>
            </a:extLst>
          </p:cNvPr>
          <p:cNvSpPr/>
          <p:nvPr/>
        </p:nvSpPr>
        <p:spPr>
          <a:xfrm>
            <a:off x="6204910" y="3632668"/>
            <a:ext cx="1984917" cy="138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Dependency</a:t>
            </a:r>
            <a:endParaRPr lang="de-AT" dirty="0"/>
          </a:p>
          <a:p>
            <a:pPr algn="ctr"/>
            <a:r>
              <a:rPr lang="de-AT" dirty="0"/>
              <a:t>(Bruce Willis)</a:t>
            </a:r>
          </a:p>
        </p:txBody>
      </p:sp>
      <p:sp>
        <p:nvSpPr>
          <p:cNvPr id="7" name="Rectangle 6">
            <a:extLst>
              <a:ext uri="{FF2B5EF4-FFF2-40B4-BE49-F238E27FC236}">
                <a16:creationId xmlns:a16="http://schemas.microsoft.com/office/drawing/2014/main" id="{7B5A8157-D080-A7D5-DBE6-742D2EF5E943}"/>
              </a:ext>
            </a:extLst>
          </p:cNvPr>
          <p:cNvSpPr/>
          <p:nvPr/>
        </p:nvSpPr>
        <p:spPr>
          <a:xfrm>
            <a:off x="6209369" y="3000631"/>
            <a:ext cx="4326673" cy="42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Abstraktion/Interface</a:t>
            </a:r>
          </a:p>
        </p:txBody>
      </p:sp>
      <p:cxnSp>
        <p:nvCxnSpPr>
          <p:cNvPr id="8" name="Straight Arrow Connector 7">
            <a:extLst>
              <a:ext uri="{FF2B5EF4-FFF2-40B4-BE49-F238E27FC236}">
                <a16:creationId xmlns:a16="http://schemas.microsoft.com/office/drawing/2014/main" id="{A169357E-BA42-58C0-785E-08AB46982ED0}"/>
              </a:ext>
            </a:extLst>
          </p:cNvPr>
          <p:cNvCxnSpPr>
            <a:cxnSpLocks/>
            <a:stCxn id="6" idx="0"/>
          </p:cNvCxnSpPr>
          <p:nvPr/>
        </p:nvCxnSpPr>
        <p:spPr>
          <a:xfrm flipV="1">
            <a:off x="7197369" y="3429000"/>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80E511F-A11D-644C-4694-992F25E5B46C}"/>
              </a:ext>
            </a:extLst>
          </p:cNvPr>
          <p:cNvCxnSpPr>
            <a:cxnSpLocks/>
            <a:stCxn id="5" idx="0"/>
          </p:cNvCxnSpPr>
          <p:nvPr/>
        </p:nvCxnSpPr>
        <p:spPr>
          <a:xfrm flipV="1">
            <a:off x="9519052" y="3429000"/>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BF6DCD1-9D83-4327-137E-863AA334F120}"/>
              </a:ext>
            </a:extLst>
          </p:cNvPr>
          <p:cNvCxnSpPr>
            <a:cxnSpLocks/>
            <a:endCxn id="7" idx="1"/>
          </p:cNvCxnSpPr>
          <p:nvPr/>
        </p:nvCxnSpPr>
        <p:spPr>
          <a:xfrm>
            <a:off x="4962665" y="3214816"/>
            <a:ext cx="124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73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Begriffe</a:t>
            </a:r>
            <a:endParaRPr lang="en-AT" dirty="0"/>
          </a:p>
        </p:txBody>
      </p:sp>
      <p:sp>
        <p:nvSpPr>
          <p:cNvPr id="4" name="Content Placeholder 2">
            <a:extLst>
              <a:ext uri="{FF2B5EF4-FFF2-40B4-BE49-F238E27FC236}">
                <a16:creationId xmlns:a16="http://schemas.microsoft.com/office/drawing/2014/main" id="{BF36FE3D-FEFF-C7E3-23B3-1238319F92A4}"/>
              </a:ext>
            </a:extLst>
          </p:cNvPr>
          <p:cNvSpPr>
            <a:spLocks noGrp="1"/>
          </p:cNvSpPr>
          <p:nvPr>
            <p:ph type="body" sz="quarter" idx="13"/>
          </p:nvPr>
        </p:nvSpPr>
        <p:spPr>
          <a:xfrm>
            <a:off x="837565" y="1679536"/>
            <a:ext cx="10345738" cy="4159250"/>
          </a:xfrm>
        </p:spPr>
        <p:txBody>
          <a:bodyPr>
            <a:normAutofit lnSpcReduction="10000"/>
          </a:bodyPr>
          <a:lstStyle/>
          <a:p>
            <a:r>
              <a:rPr lang="de-AT" dirty="0"/>
              <a:t>Überbegriff „test-doubles“</a:t>
            </a:r>
          </a:p>
          <a:p>
            <a:pPr lvl="1"/>
            <a:r>
              <a:rPr lang="de-AT" dirty="0" err="1"/>
              <a:t>dummy</a:t>
            </a:r>
            <a:endParaRPr lang="de-AT" dirty="0"/>
          </a:p>
          <a:p>
            <a:pPr lvl="1"/>
            <a:r>
              <a:rPr lang="de-AT" dirty="0"/>
              <a:t>fake</a:t>
            </a:r>
          </a:p>
          <a:p>
            <a:pPr lvl="1"/>
            <a:r>
              <a:rPr lang="de-AT" dirty="0" err="1"/>
              <a:t>stub</a:t>
            </a:r>
            <a:endParaRPr lang="de-AT" dirty="0"/>
          </a:p>
          <a:p>
            <a:pPr lvl="1"/>
            <a:r>
              <a:rPr lang="de-AT" dirty="0" err="1"/>
              <a:t>spy</a:t>
            </a:r>
            <a:endParaRPr lang="de-AT" dirty="0"/>
          </a:p>
          <a:p>
            <a:pPr lvl="1"/>
            <a:r>
              <a:rPr lang="de-AT" dirty="0" err="1"/>
              <a:t>mock</a:t>
            </a:r>
            <a:endParaRPr lang="de-AT" dirty="0"/>
          </a:p>
          <a:p>
            <a:endParaRPr lang="de-AT" dirty="0"/>
          </a:p>
          <a:p>
            <a:r>
              <a:rPr lang="de-AT" dirty="0">
                <a:hlinkClick r:id="rId2"/>
              </a:rPr>
              <a:t>https://martinfowler.com/bliki/TestDouble.html</a:t>
            </a:r>
            <a:endParaRPr lang="de-AT" dirty="0"/>
          </a:p>
          <a:p>
            <a:endParaRPr lang="de-AT" dirty="0"/>
          </a:p>
          <a:p>
            <a:pPr lvl="1"/>
            <a:endParaRPr lang="de-AT" dirty="0"/>
          </a:p>
        </p:txBody>
      </p:sp>
    </p:spTree>
    <p:extLst>
      <p:ext uri="{BB962C8B-B14F-4D97-AF65-F5344CB8AC3E}">
        <p14:creationId xmlns:p14="http://schemas.microsoft.com/office/powerpoint/2010/main" val="343154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Implementierung</a:t>
            </a:r>
            <a:endParaRPr lang="en-AT" dirty="0"/>
          </a:p>
        </p:txBody>
      </p:sp>
      <p:sp>
        <p:nvSpPr>
          <p:cNvPr id="4" name="Content Placeholder 2">
            <a:extLst>
              <a:ext uri="{FF2B5EF4-FFF2-40B4-BE49-F238E27FC236}">
                <a16:creationId xmlns:a16="http://schemas.microsoft.com/office/drawing/2014/main" id="{5E58FBFC-2D77-3B1E-BC72-407EE87A3A72}"/>
              </a:ext>
            </a:extLst>
          </p:cNvPr>
          <p:cNvSpPr>
            <a:spLocks noGrp="1"/>
          </p:cNvSpPr>
          <p:nvPr>
            <p:ph type="body" sz="quarter" idx="13"/>
          </p:nvPr>
        </p:nvSpPr>
        <p:spPr>
          <a:xfrm>
            <a:off x="837565" y="1762664"/>
            <a:ext cx="10345738" cy="4159250"/>
          </a:xfrm>
        </p:spPr>
        <p:txBody>
          <a:bodyPr>
            <a:normAutofit/>
          </a:bodyPr>
          <a:lstStyle/>
          <a:p>
            <a:r>
              <a:rPr lang="de-AT" dirty="0"/>
              <a:t>Das Interface selbst implementieren</a:t>
            </a:r>
          </a:p>
          <a:p>
            <a:r>
              <a:rPr lang="de-AT" dirty="0"/>
              <a:t>Nutzen eines Frameworks</a:t>
            </a:r>
          </a:p>
          <a:p>
            <a:pPr lvl="1"/>
            <a:r>
              <a:rPr lang="de-AT" dirty="0"/>
              <a:t>MOQ</a:t>
            </a:r>
          </a:p>
          <a:p>
            <a:pPr lvl="1"/>
            <a:r>
              <a:rPr lang="de-AT" dirty="0"/>
              <a:t>Fake </a:t>
            </a:r>
            <a:r>
              <a:rPr lang="de-AT" dirty="0" err="1"/>
              <a:t>It</a:t>
            </a:r>
            <a:r>
              <a:rPr lang="de-AT" dirty="0"/>
              <a:t> Easy</a:t>
            </a:r>
          </a:p>
          <a:p>
            <a:pPr lvl="1"/>
            <a:r>
              <a:rPr lang="de-AT" dirty="0"/>
              <a:t>Microsoft Fakes (ehemals </a:t>
            </a:r>
            <a:r>
              <a:rPr lang="de-AT" dirty="0" err="1"/>
              <a:t>Moles</a:t>
            </a:r>
            <a:r>
              <a:rPr lang="de-AT" dirty="0"/>
              <a:t>)</a:t>
            </a:r>
          </a:p>
          <a:p>
            <a:pPr lvl="1"/>
            <a:r>
              <a:rPr lang="de-AT" dirty="0"/>
              <a:t>Isolator (</a:t>
            </a:r>
            <a:r>
              <a:rPr lang="de-AT" dirty="0" err="1"/>
              <a:t>Typemock</a:t>
            </a:r>
            <a:r>
              <a:rPr lang="de-AT" dirty="0"/>
              <a:t>)</a:t>
            </a:r>
          </a:p>
          <a:p>
            <a:pPr lvl="1"/>
            <a:r>
              <a:rPr lang="de-AT" dirty="0"/>
              <a:t>…</a:t>
            </a:r>
          </a:p>
          <a:p>
            <a:pPr lvl="1"/>
            <a:endParaRPr lang="de-AT" dirty="0"/>
          </a:p>
        </p:txBody>
      </p:sp>
    </p:spTree>
    <p:extLst>
      <p:ext uri="{BB962C8B-B14F-4D97-AF65-F5344CB8AC3E}">
        <p14:creationId xmlns:p14="http://schemas.microsoft.com/office/powerpoint/2010/main" val="49918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MockingDojo</a:t>
            </a:r>
            <a:r>
              <a:rPr lang="en-GB" dirty="0"/>
              <a:t>”</a:t>
            </a:r>
          </a:p>
          <a:p>
            <a:endParaRPr lang="en-GB" dirty="0"/>
          </a:p>
          <a:p>
            <a:r>
              <a:rPr lang="en-GB" dirty="0"/>
              <a:t>https://www.tutorialspoint.com/design_pattern/strategy_pattern.htm</a:t>
            </a:r>
          </a:p>
          <a:p>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575</TotalTime>
  <Words>516</Words>
  <Application>Microsoft Office PowerPoint</Application>
  <PresentationFormat>Widescreen</PresentationFormat>
  <Paragraphs>96</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Segoe UI</vt:lpstr>
      <vt:lpstr>Segoe UI Light</vt:lpstr>
      <vt:lpstr>Segoe UI Semibold</vt:lpstr>
      <vt:lpstr>Source Sans Pro</vt:lpstr>
      <vt:lpstr>Content Slides</vt:lpstr>
      <vt:lpstr>Coding-Dojo 19.08.2022</vt:lpstr>
      <vt:lpstr>Was ist ein Coding Dojo?</vt:lpstr>
      <vt:lpstr>PowerPoint Presentation</vt:lpstr>
      <vt:lpstr>Ablauf und Regeln</vt:lpstr>
      <vt:lpstr>Warum?</vt:lpstr>
      <vt:lpstr>How?</vt:lpstr>
      <vt:lpstr>Begriffe</vt:lpstr>
      <vt:lpstr>Implementierung</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172</cp:revision>
  <dcterms:created xsi:type="dcterms:W3CDTF">2013-12-13T09:06:46Z</dcterms:created>
  <dcterms:modified xsi:type="dcterms:W3CDTF">2022-07-18T11:59:49Z</dcterms:modified>
</cp:coreProperties>
</file>