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0" r:id="rId2"/>
    <p:sldId id="257" r:id="rId3"/>
    <p:sldId id="279" r:id="rId4"/>
    <p:sldId id="278" r:id="rId5"/>
    <p:sldId id="266" r:id="rId6"/>
    <p:sldId id="267" r:id="rId7"/>
    <p:sldId id="281" r:id="rId8"/>
    <p:sldId id="280" r:id="rId9"/>
    <p:sldId id="271" r:id="rId10"/>
    <p:sldId id="282" r:id="rId11"/>
    <p:sldId id="272" r:id="rId12"/>
    <p:sldId id="284" r:id="rId13"/>
    <p:sldId id="283"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5392" autoAdjust="0"/>
  </p:normalViewPr>
  <p:slideViewPr>
    <p:cSldViewPr snapToGrid="0">
      <p:cViewPr varScale="1">
        <p:scale>
          <a:sx n="66" d="100"/>
          <a:sy n="66" d="100"/>
        </p:scale>
        <p:origin x="109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22.10.2021</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In the dojo we can focus on one at a time</a:t>
            </a:r>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389424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5</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a:t>Stop</a:t>
            </a:r>
            <a:r>
              <a:rPr lang="de-AT" dirty="0"/>
              <a:t> </a:t>
            </a:r>
            <a:r>
              <a:rPr lang="de-AT" dirty="0" err="1"/>
              <a:t>here</a:t>
            </a:r>
            <a:r>
              <a:rPr lang="de-AT" dirty="0"/>
              <a:t>… </a:t>
            </a:r>
            <a:r>
              <a:rPr lang="de-AT" dirty="0" err="1"/>
              <a:t>make</a:t>
            </a:r>
            <a:r>
              <a:rPr lang="de-AT" dirty="0"/>
              <a:t> </a:t>
            </a:r>
            <a:r>
              <a:rPr lang="de-AT" dirty="0" err="1"/>
              <a:t>first</a:t>
            </a:r>
            <a:r>
              <a:rPr lang="de-AT" dirty="0"/>
              <a:t> </a:t>
            </a:r>
            <a:r>
              <a:rPr lang="de-AT" dirty="0" err="1"/>
              <a:t>testcase</a:t>
            </a:r>
            <a:r>
              <a:rPr lang="de-AT" dirty="0"/>
              <a:t> and </a:t>
            </a:r>
            <a:r>
              <a:rPr lang="de-AT" dirty="0" err="1"/>
              <a:t>realize</a:t>
            </a:r>
            <a:r>
              <a:rPr lang="de-AT" dirty="0"/>
              <a:t> </a:t>
            </a:r>
            <a:r>
              <a:rPr lang="de-AT" dirty="0" err="1"/>
              <a:t>that</a:t>
            </a:r>
            <a:r>
              <a:rPr lang="de-AT" dirty="0"/>
              <a:t> </a:t>
            </a:r>
            <a:r>
              <a:rPr lang="de-AT" dirty="0" err="1"/>
              <a:t>the</a:t>
            </a:r>
            <a:r>
              <a:rPr lang="de-AT" dirty="0"/>
              <a:t> </a:t>
            </a:r>
            <a:r>
              <a:rPr lang="de-AT" dirty="0" err="1"/>
              <a:t>assertions</a:t>
            </a:r>
            <a:r>
              <a:rPr lang="de-AT" dirty="0"/>
              <a:t> </a:t>
            </a:r>
            <a:r>
              <a:rPr lang="de-AT" dirty="0" err="1"/>
              <a:t>are</a:t>
            </a:r>
            <a:r>
              <a:rPr lang="de-AT" dirty="0"/>
              <a:t> </a:t>
            </a:r>
            <a:r>
              <a:rPr lang="de-AT" dirty="0" err="1"/>
              <a:t>cumbersome</a:t>
            </a:r>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10</a:t>
            </a:fld>
            <a:endParaRPr lang="de-AT"/>
          </a:p>
        </p:txBody>
      </p:sp>
    </p:spTree>
    <p:extLst>
      <p:ext uri="{BB962C8B-B14F-4D97-AF65-F5344CB8AC3E}">
        <p14:creationId xmlns:p14="http://schemas.microsoft.com/office/powerpoint/2010/main" val="3541922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a:t>Assertions</a:t>
            </a:r>
            <a:r>
              <a:rPr lang="de-AT" dirty="0"/>
              <a:t> entfallen, wir </a:t>
            </a:r>
            <a:r>
              <a:rPr lang="de-AT" dirty="0" err="1"/>
              <a:t>schaun</a:t>
            </a:r>
            <a:r>
              <a:rPr lang="de-AT" dirty="0"/>
              <a:t> was rauskommt, wenn‘s gefällt </a:t>
            </a:r>
            <a:r>
              <a:rPr lang="de-AT" dirty="0" err="1"/>
              <a:t>approven</a:t>
            </a:r>
            <a:r>
              <a:rPr lang="de-AT" dirty="0"/>
              <a:t> wir</a:t>
            </a:r>
          </a:p>
        </p:txBody>
      </p:sp>
      <p:sp>
        <p:nvSpPr>
          <p:cNvPr id="4" name="Slide Number Placeholder 3"/>
          <p:cNvSpPr>
            <a:spLocks noGrp="1"/>
          </p:cNvSpPr>
          <p:nvPr>
            <p:ph type="sldNum" sz="quarter" idx="5"/>
          </p:nvPr>
        </p:nvSpPr>
        <p:spPr/>
        <p:txBody>
          <a:bodyPr/>
          <a:lstStyle/>
          <a:p>
            <a:fld id="{222DE6FD-D7F2-49F0-A0DD-6365E6F7E0B0}" type="slidenum">
              <a:rPr lang="de-AT" smtClean="0"/>
              <a:t>11</a:t>
            </a:fld>
            <a:endParaRPr lang="de-AT"/>
          </a:p>
        </p:txBody>
      </p:sp>
    </p:spTree>
    <p:extLst>
      <p:ext uri="{BB962C8B-B14F-4D97-AF65-F5344CB8AC3E}">
        <p14:creationId xmlns:p14="http://schemas.microsoft.com/office/powerpoint/2010/main" val="272378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22DE6FD-D7F2-49F0-A0DD-6365E6F7E0B0}" type="slidenum">
              <a:rPr lang="de-AT" smtClean="0"/>
              <a:t>12</a:t>
            </a:fld>
            <a:endParaRPr lang="de-AT"/>
          </a:p>
        </p:txBody>
      </p:sp>
    </p:spTree>
    <p:extLst>
      <p:ext uri="{BB962C8B-B14F-4D97-AF65-F5344CB8AC3E}">
        <p14:creationId xmlns:p14="http://schemas.microsoft.com/office/powerpoint/2010/main" val="240135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22.10.2021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22114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22.10.2021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3564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22.10.2021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08087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22.10.2021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561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BBA49-313F-47D7-A954-C3F504465317}" type="datetimeFigureOut">
              <a:rPr lang="de-AT" smtClean="0"/>
              <a:t>22.10.2021</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22521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4F9BBA49-313F-47D7-A954-C3F504465317}" type="datetimeFigureOut">
              <a:rPr lang="de-AT" smtClean="0"/>
              <a:t>22.10.2021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9170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4F9BBA49-313F-47D7-A954-C3F504465317}" type="datetimeFigureOut">
              <a:rPr lang="de-AT" smtClean="0"/>
              <a:t>22.10.2021</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81890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4F9BBA49-313F-47D7-A954-C3F504465317}" type="datetimeFigureOut">
              <a:rPr lang="de-AT" smtClean="0"/>
              <a:t>22.10.2021</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346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BBA49-313F-47D7-A954-C3F504465317}" type="datetimeFigureOut">
              <a:rPr lang="de-AT" smtClean="0"/>
              <a:t>22.10.2021</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375858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22.10.2021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1839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BBA49-313F-47D7-A954-C3F504465317}" type="datetimeFigureOut">
              <a:rPr lang="de-AT" smtClean="0"/>
              <a:t>22.10.2021</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20935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BBA49-313F-47D7-A954-C3F504465317}" type="datetimeFigureOut">
              <a:rPr lang="de-AT" smtClean="0"/>
              <a:t>22.10.2021</a:t>
            </a:fld>
            <a:endParaRPr lang="de-A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7C41E-C3B4-4092-A9EA-8D27B75B2392}" type="slidenum">
              <a:rPr lang="de-AT" smtClean="0"/>
              <a:t>‹#›</a:t>
            </a:fld>
            <a:endParaRPr lang="de-AT"/>
          </a:p>
        </p:txBody>
      </p:sp>
    </p:spTree>
    <p:extLst>
      <p:ext uri="{BB962C8B-B14F-4D97-AF65-F5344CB8AC3E}">
        <p14:creationId xmlns:p14="http://schemas.microsoft.com/office/powerpoint/2010/main" val="233129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dingdojo.org/kata/NumberToLC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echtalk/CodingDojos.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22.10.2021</a:t>
            </a:r>
            <a:endParaRPr lang="de-AT" sz="1800" b="1" dirty="0"/>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p:cNvSpPr>
            <a:spLocks noGrp="1"/>
          </p:cNvSpPr>
          <p:nvPr>
            <p:ph type="subTitle" idx="1"/>
          </p:nvPr>
        </p:nvSpPr>
        <p:spPr/>
        <p:txBody>
          <a:bodyPr/>
          <a:lstStyle/>
          <a:p>
            <a:r>
              <a:rPr lang="en-US" dirty="0"/>
              <a:t>@Openday at </a:t>
            </a:r>
            <a:r>
              <a:rPr lang="en-US" dirty="0" err="1"/>
              <a:t>TechTalk</a:t>
            </a:r>
            <a:r>
              <a:rPr lang="en-US" dirty="0"/>
              <a:t>: </a:t>
            </a:r>
            <a:r>
              <a:rPr lang="en-US" dirty="0" err="1"/>
              <a:t>NumberToLCD</a:t>
            </a:r>
            <a:endParaRPr lang="de-AT" dirty="0"/>
          </a:p>
        </p:txBody>
      </p:sp>
    </p:spTree>
    <p:extLst>
      <p:ext uri="{BB962C8B-B14F-4D97-AF65-F5344CB8AC3E}">
        <p14:creationId xmlns:p14="http://schemas.microsoft.com/office/powerpoint/2010/main" val="1132118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C536-0D64-4AF5-A8BC-ED1C057E44FC}"/>
              </a:ext>
            </a:extLst>
          </p:cNvPr>
          <p:cNvSpPr>
            <a:spLocks noGrp="1"/>
          </p:cNvSpPr>
          <p:nvPr>
            <p:ph type="title"/>
          </p:nvPr>
        </p:nvSpPr>
        <p:spPr>
          <a:xfrm>
            <a:off x="2119338" y="2614451"/>
            <a:ext cx="10515600" cy="1325563"/>
          </a:xfrm>
        </p:spPr>
        <p:txBody>
          <a:bodyPr/>
          <a:lstStyle/>
          <a:p>
            <a:r>
              <a:rPr lang="de-AT" dirty="0" err="1"/>
              <a:t>Let‘s</a:t>
            </a:r>
            <a:r>
              <a:rPr lang="de-AT" dirty="0"/>
              <a:t> </a:t>
            </a:r>
            <a:r>
              <a:rPr lang="de-AT" dirty="0" err="1"/>
              <a:t>get</a:t>
            </a:r>
            <a:r>
              <a:rPr lang="de-AT" dirty="0"/>
              <a:t> </a:t>
            </a:r>
            <a:r>
              <a:rPr lang="de-AT" dirty="0" err="1"/>
              <a:t>cracking</a:t>
            </a:r>
            <a:r>
              <a:rPr lang="de-AT" dirty="0"/>
              <a:t>…</a:t>
            </a:r>
          </a:p>
        </p:txBody>
      </p:sp>
    </p:spTree>
    <p:extLst>
      <p:ext uri="{BB962C8B-B14F-4D97-AF65-F5344CB8AC3E}">
        <p14:creationId xmlns:p14="http://schemas.microsoft.com/office/powerpoint/2010/main" val="527613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Approval Testing</a:t>
            </a:r>
            <a:endParaRPr lang="de-AT" dirty="0"/>
          </a:p>
        </p:txBody>
      </p:sp>
      <p:sp>
        <p:nvSpPr>
          <p:cNvPr id="6" name="Rectangle 5">
            <a:extLst>
              <a:ext uri="{FF2B5EF4-FFF2-40B4-BE49-F238E27FC236}">
                <a16:creationId xmlns:a16="http://schemas.microsoft.com/office/drawing/2014/main" id="{3756794F-C4C3-4F34-AF65-425E5E756133}"/>
              </a:ext>
            </a:extLst>
          </p:cNvPr>
          <p:cNvSpPr/>
          <p:nvPr/>
        </p:nvSpPr>
        <p:spPr>
          <a:xfrm>
            <a:off x="967782" y="1452743"/>
            <a:ext cx="1633613"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Sketch</a:t>
            </a:r>
          </a:p>
        </p:txBody>
      </p:sp>
      <p:sp>
        <p:nvSpPr>
          <p:cNvPr id="7" name="Rectangle 6">
            <a:extLst>
              <a:ext uri="{FF2B5EF4-FFF2-40B4-BE49-F238E27FC236}">
                <a16:creationId xmlns:a16="http://schemas.microsoft.com/office/drawing/2014/main" id="{2183F9B9-F57E-4D97-AE61-835413396D71}"/>
              </a:ext>
            </a:extLst>
          </p:cNvPr>
          <p:cNvSpPr/>
          <p:nvPr/>
        </p:nvSpPr>
        <p:spPr>
          <a:xfrm>
            <a:off x="6821434" y="2921281"/>
            <a:ext cx="1754502"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Implement</a:t>
            </a:r>
          </a:p>
        </p:txBody>
      </p:sp>
      <p:sp>
        <p:nvSpPr>
          <p:cNvPr id="8" name="Rectangle 7">
            <a:extLst>
              <a:ext uri="{FF2B5EF4-FFF2-40B4-BE49-F238E27FC236}">
                <a16:creationId xmlns:a16="http://schemas.microsoft.com/office/drawing/2014/main" id="{05475446-4795-4B00-B8CE-C853D0A005FE}"/>
              </a:ext>
            </a:extLst>
          </p:cNvPr>
          <p:cNvSpPr/>
          <p:nvPr/>
        </p:nvSpPr>
        <p:spPr>
          <a:xfrm>
            <a:off x="7905804" y="5302415"/>
            <a:ext cx="1648943" cy="811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err="1"/>
              <a:t>Disapprove</a:t>
            </a:r>
            <a:endParaRPr lang="de-AT" dirty="0"/>
          </a:p>
        </p:txBody>
      </p:sp>
      <p:sp>
        <p:nvSpPr>
          <p:cNvPr id="9" name="Rectangle 8">
            <a:extLst>
              <a:ext uri="{FF2B5EF4-FFF2-40B4-BE49-F238E27FC236}">
                <a16:creationId xmlns:a16="http://schemas.microsoft.com/office/drawing/2014/main" id="{B548A97B-6A63-41B6-ACC3-7B36856B0E80}"/>
              </a:ext>
            </a:extLst>
          </p:cNvPr>
          <p:cNvSpPr/>
          <p:nvPr/>
        </p:nvSpPr>
        <p:spPr>
          <a:xfrm>
            <a:off x="2294593" y="5302414"/>
            <a:ext cx="2080553" cy="8112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err="1"/>
              <a:t>Refactor</a:t>
            </a:r>
            <a:endParaRPr lang="de-AT" dirty="0"/>
          </a:p>
        </p:txBody>
      </p:sp>
      <p:sp>
        <p:nvSpPr>
          <p:cNvPr id="10" name="Rectangle 9">
            <a:extLst>
              <a:ext uri="{FF2B5EF4-FFF2-40B4-BE49-F238E27FC236}">
                <a16:creationId xmlns:a16="http://schemas.microsoft.com/office/drawing/2014/main" id="{DFD30847-D6BC-4FF0-99C7-299EE800A7D7}"/>
              </a:ext>
            </a:extLst>
          </p:cNvPr>
          <p:cNvSpPr/>
          <p:nvPr/>
        </p:nvSpPr>
        <p:spPr>
          <a:xfrm>
            <a:off x="5908101" y="5305912"/>
            <a:ext cx="1648943" cy="81128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err="1"/>
              <a:t>Approve</a:t>
            </a:r>
            <a:endParaRPr lang="de-AT" dirty="0"/>
          </a:p>
        </p:txBody>
      </p:sp>
      <p:sp>
        <p:nvSpPr>
          <p:cNvPr id="13" name="Rectangle 12">
            <a:extLst>
              <a:ext uri="{FF2B5EF4-FFF2-40B4-BE49-F238E27FC236}">
                <a16:creationId xmlns:a16="http://schemas.microsoft.com/office/drawing/2014/main" id="{C7D2EAF3-5610-44E7-8793-8E97BA102ADA}"/>
              </a:ext>
            </a:extLst>
          </p:cNvPr>
          <p:cNvSpPr/>
          <p:nvPr/>
        </p:nvSpPr>
        <p:spPr>
          <a:xfrm>
            <a:off x="6874214" y="4139685"/>
            <a:ext cx="1648943"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Execute Test &amp; Review </a:t>
            </a:r>
            <a:r>
              <a:rPr lang="de-AT" dirty="0" err="1"/>
              <a:t>Result</a:t>
            </a:r>
            <a:endParaRPr lang="de-AT" dirty="0"/>
          </a:p>
        </p:txBody>
      </p:sp>
      <p:cxnSp>
        <p:nvCxnSpPr>
          <p:cNvPr id="19" name="Straight Arrow Connector 18">
            <a:extLst>
              <a:ext uri="{FF2B5EF4-FFF2-40B4-BE49-F238E27FC236}">
                <a16:creationId xmlns:a16="http://schemas.microsoft.com/office/drawing/2014/main" id="{192CC025-566A-45BF-AA37-1ACA784970F9}"/>
              </a:ext>
            </a:extLst>
          </p:cNvPr>
          <p:cNvCxnSpPr>
            <a:cxnSpLocks/>
          </p:cNvCxnSpPr>
          <p:nvPr/>
        </p:nvCxnSpPr>
        <p:spPr>
          <a:xfrm>
            <a:off x="7698687" y="3805668"/>
            <a:ext cx="0" cy="26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E2E585-B52D-4722-BD7D-680857407013}"/>
              </a:ext>
            </a:extLst>
          </p:cNvPr>
          <p:cNvCxnSpPr>
            <a:cxnSpLocks/>
          </p:cNvCxnSpPr>
          <p:nvPr/>
        </p:nvCxnSpPr>
        <p:spPr>
          <a:xfrm flipH="1">
            <a:off x="6795376" y="4980727"/>
            <a:ext cx="713561" cy="26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172917C-3312-494D-BE50-CF12FF1E1B59}"/>
              </a:ext>
            </a:extLst>
          </p:cNvPr>
          <p:cNvCxnSpPr>
            <a:cxnSpLocks/>
          </p:cNvCxnSpPr>
          <p:nvPr/>
        </p:nvCxnSpPr>
        <p:spPr>
          <a:xfrm>
            <a:off x="7905804" y="4980727"/>
            <a:ext cx="617353" cy="26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24E5623-AC7E-4B05-8E8A-D1C2E7D2C804}"/>
              </a:ext>
            </a:extLst>
          </p:cNvPr>
          <p:cNvCxnSpPr>
            <a:cxnSpLocks/>
          </p:cNvCxnSpPr>
          <p:nvPr/>
        </p:nvCxnSpPr>
        <p:spPr>
          <a:xfrm flipH="1" flipV="1">
            <a:off x="4576890" y="5708054"/>
            <a:ext cx="12443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A7E5A9-A604-402B-BEAA-C88748A66795}"/>
              </a:ext>
            </a:extLst>
          </p:cNvPr>
          <p:cNvCxnSpPr>
            <a:cxnSpLocks/>
          </p:cNvCxnSpPr>
          <p:nvPr/>
        </p:nvCxnSpPr>
        <p:spPr>
          <a:xfrm flipV="1">
            <a:off x="3215542" y="3805668"/>
            <a:ext cx="0" cy="1409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7B9B0DB-2819-42E6-84D1-8F4043E8E7CF}"/>
              </a:ext>
            </a:extLst>
          </p:cNvPr>
          <p:cNvCxnSpPr>
            <a:cxnSpLocks/>
          </p:cNvCxnSpPr>
          <p:nvPr/>
        </p:nvCxnSpPr>
        <p:spPr>
          <a:xfrm>
            <a:off x="4576890" y="3314095"/>
            <a:ext cx="2155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379DC0A-83D2-4A82-B813-7D6ED0CBE82C}"/>
              </a:ext>
            </a:extLst>
          </p:cNvPr>
          <p:cNvCxnSpPr>
            <a:cxnSpLocks/>
          </p:cNvCxnSpPr>
          <p:nvPr/>
        </p:nvCxnSpPr>
        <p:spPr>
          <a:xfrm rot="16200000" flipV="1">
            <a:off x="7994334" y="3984559"/>
            <a:ext cx="1900822" cy="559894"/>
          </a:xfrm>
          <a:prstGeom prst="bentConnector3">
            <a:avLst>
              <a:gd name="adj1" fmla="val 99906"/>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E236E96-FEA8-45BF-AA56-F7B232C17C4D}"/>
              </a:ext>
            </a:extLst>
          </p:cNvPr>
          <p:cNvSpPr/>
          <p:nvPr/>
        </p:nvSpPr>
        <p:spPr>
          <a:xfrm>
            <a:off x="3694118" y="1452743"/>
            <a:ext cx="1491263"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Create/</a:t>
            </a:r>
            <a:r>
              <a:rPr lang="de-AT" dirty="0" err="1"/>
              <a:t>Adapt</a:t>
            </a:r>
            <a:r>
              <a:rPr lang="de-AT" dirty="0"/>
              <a:t> Printer</a:t>
            </a:r>
          </a:p>
          <a:p>
            <a:pPr algn="ctr"/>
            <a:r>
              <a:rPr lang="de-AT" dirty="0" err="1"/>
              <a:t>for</a:t>
            </a:r>
            <a:r>
              <a:rPr lang="de-AT" dirty="0"/>
              <a:t> Sketch</a:t>
            </a:r>
          </a:p>
        </p:txBody>
      </p:sp>
      <p:cxnSp>
        <p:nvCxnSpPr>
          <p:cNvPr id="63" name="Straight Arrow Connector 62">
            <a:extLst>
              <a:ext uri="{FF2B5EF4-FFF2-40B4-BE49-F238E27FC236}">
                <a16:creationId xmlns:a16="http://schemas.microsoft.com/office/drawing/2014/main" id="{2D0BD203-87CE-4A93-A068-001197984B22}"/>
              </a:ext>
            </a:extLst>
          </p:cNvPr>
          <p:cNvCxnSpPr>
            <a:cxnSpLocks/>
          </p:cNvCxnSpPr>
          <p:nvPr/>
        </p:nvCxnSpPr>
        <p:spPr>
          <a:xfrm>
            <a:off x="2787209" y="1858383"/>
            <a:ext cx="753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07F96E0-8E08-4C27-8050-03936C204D43}"/>
              </a:ext>
            </a:extLst>
          </p:cNvPr>
          <p:cNvSpPr/>
          <p:nvPr/>
        </p:nvSpPr>
        <p:spPr>
          <a:xfrm>
            <a:off x="2294593" y="2950638"/>
            <a:ext cx="2080553" cy="811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t>Choose</a:t>
            </a:r>
            <a:r>
              <a:rPr lang="de-AT" dirty="0"/>
              <a:t> </a:t>
            </a:r>
            <a:r>
              <a:rPr lang="de-AT" dirty="0" err="1"/>
              <a:t>first</a:t>
            </a:r>
            <a:r>
              <a:rPr lang="de-AT" dirty="0"/>
              <a:t>/</a:t>
            </a:r>
            <a:r>
              <a:rPr lang="de-AT" dirty="0" err="1"/>
              <a:t>next</a:t>
            </a:r>
            <a:r>
              <a:rPr lang="de-AT" dirty="0"/>
              <a:t> </a:t>
            </a:r>
            <a:r>
              <a:rPr lang="de-AT" dirty="0" err="1"/>
              <a:t>Testcase</a:t>
            </a:r>
            <a:endParaRPr lang="de-AT" dirty="0"/>
          </a:p>
        </p:txBody>
      </p:sp>
      <p:cxnSp>
        <p:nvCxnSpPr>
          <p:cNvPr id="68" name="Straight Arrow Connector 67">
            <a:extLst>
              <a:ext uri="{FF2B5EF4-FFF2-40B4-BE49-F238E27FC236}">
                <a16:creationId xmlns:a16="http://schemas.microsoft.com/office/drawing/2014/main" id="{B54B6787-4563-4335-97D5-3330FB7F347B}"/>
              </a:ext>
            </a:extLst>
          </p:cNvPr>
          <p:cNvCxnSpPr/>
          <p:nvPr/>
        </p:nvCxnSpPr>
        <p:spPr>
          <a:xfrm flipH="1">
            <a:off x="3334869" y="2376462"/>
            <a:ext cx="958410" cy="440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1DF80B5-31AA-4179-9A19-84D44C3111B3}"/>
              </a:ext>
            </a:extLst>
          </p:cNvPr>
          <p:cNvCxnSpPr/>
          <p:nvPr/>
        </p:nvCxnSpPr>
        <p:spPr>
          <a:xfrm flipV="1">
            <a:off x="733476" y="1418053"/>
            <a:ext cx="5016975" cy="13984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B9391A-C0BB-4FE5-A3B7-2594E238EAE0}"/>
              </a:ext>
            </a:extLst>
          </p:cNvPr>
          <p:cNvCxnSpPr>
            <a:cxnSpLocks/>
          </p:cNvCxnSpPr>
          <p:nvPr/>
        </p:nvCxnSpPr>
        <p:spPr>
          <a:xfrm>
            <a:off x="838200" y="1365247"/>
            <a:ext cx="4912251" cy="12714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82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5"/>
                                        </p:tgtEl>
                                        <p:attrNameLst>
                                          <p:attrName>style.visibility</p:attrName>
                                        </p:attrNameLst>
                                      </p:cBhvr>
                                      <p:to>
                                        <p:strVal val="visible"/>
                                      </p:to>
                                    </p:set>
                                    <p:animEffect transition="in" filter="fade">
                                      <p:cBhvr>
                                        <p:cTn id="78" dur="500"/>
                                        <p:tgtEl>
                                          <p:spTgt spid="75"/>
                                        </p:tgtEl>
                                      </p:cBhvr>
                                    </p:animEffect>
                                  </p:childTnLst>
                                </p:cTn>
                              </p:par>
                              <p:par>
                                <p:cTn id="79" presetID="10" presetClass="entr" presetSubtype="0" fill="hold" nodeType="with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45" grpId="0" animBg="1"/>
      <p:bldP spid="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Vorteile</a:t>
            </a:r>
            <a:r>
              <a:rPr lang="en-GB" dirty="0" smtClean="0"/>
              <a:t>?</a:t>
            </a:r>
            <a:endParaRPr lang="de-AT" dirty="0"/>
          </a:p>
        </p:txBody>
      </p:sp>
      <p:sp>
        <p:nvSpPr>
          <p:cNvPr id="3" name="Content Placeholder 2"/>
          <p:cNvSpPr>
            <a:spLocks noGrp="1"/>
          </p:cNvSpPr>
          <p:nvPr>
            <p:ph idx="1"/>
          </p:nvPr>
        </p:nvSpPr>
        <p:spPr/>
        <p:txBody>
          <a:bodyPr/>
          <a:lstStyle/>
          <a:p>
            <a:r>
              <a:rPr lang="en-GB" dirty="0" err="1" smtClean="0"/>
              <a:t>Visuell</a:t>
            </a:r>
            <a:r>
              <a:rPr lang="en-GB" dirty="0" smtClean="0"/>
              <a:t> </a:t>
            </a:r>
            <a:r>
              <a:rPr lang="en-GB" dirty="0" err="1" smtClean="0"/>
              <a:t>schnell</a:t>
            </a:r>
            <a:r>
              <a:rPr lang="en-GB" dirty="0" smtClean="0"/>
              <a:t> </a:t>
            </a:r>
            <a:r>
              <a:rPr lang="en-GB" dirty="0" err="1" smtClean="0"/>
              <a:t>erfassbar</a:t>
            </a:r>
            <a:endParaRPr lang="en-GB" dirty="0" smtClean="0"/>
          </a:p>
          <a:p>
            <a:r>
              <a:rPr lang="en-GB" dirty="0" smtClean="0"/>
              <a:t>Test Code </a:t>
            </a:r>
            <a:r>
              <a:rPr lang="en-GB" dirty="0" err="1" smtClean="0"/>
              <a:t>kann</a:t>
            </a:r>
            <a:r>
              <a:rPr lang="en-GB" dirty="0" smtClean="0"/>
              <a:t> </a:t>
            </a:r>
            <a:r>
              <a:rPr lang="en-GB" dirty="0" err="1" smtClean="0"/>
              <a:t>einfacher</a:t>
            </a:r>
            <a:r>
              <a:rPr lang="en-GB" dirty="0" smtClean="0"/>
              <a:t> sein</a:t>
            </a:r>
          </a:p>
          <a:p>
            <a:r>
              <a:rPr lang="en-GB" dirty="0" smtClean="0"/>
              <a:t>Ideal </a:t>
            </a:r>
            <a:r>
              <a:rPr lang="en-GB" dirty="0" err="1" smtClean="0"/>
              <a:t>für</a:t>
            </a:r>
            <a:r>
              <a:rPr lang="en-GB" dirty="0" smtClean="0"/>
              <a:t> Legacy Code</a:t>
            </a:r>
          </a:p>
          <a:p>
            <a:pPr lvl="1"/>
            <a:r>
              <a:rPr lang="en-GB" dirty="0" smtClean="0"/>
              <a:t>Legacy Code </a:t>
            </a:r>
            <a:r>
              <a:rPr lang="en-GB" dirty="0" err="1" smtClean="0"/>
              <a:t>ist</a:t>
            </a:r>
            <a:r>
              <a:rPr lang="en-GB" dirty="0" smtClean="0"/>
              <a:t> “</a:t>
            </a:r>
            <a:r>
              <a:rPr lang="en-GB" dirty="0" err="1" smtClean="0"/>
              <a:t>Goldenes</a:t>
            </a:r>
            <a:r>
              <a:rPr lang="en-GB" dirty="0" smtClean="0"/>
              <a:t> Muster”</a:t>
            </a:r>
          </a:p>
          <a:p>
            <a:endParaRPr lang="en-GB" dirty="0" smtClean="0"/>
          </a:p>
          <a:p>
            <a:endParaRPr lang="de-AT" dirty="0"/>
          </a:p>
        </p:txBody>
      </p:sp>
    </p:spTree>
    <p:extLst>
      <p:ext uri="{BB962C8B-B14F-4D97-AF65-F5344CB8AC3E}">
        <p14:creationId xmlns:p14="http://schemas.microsoft.com/office/powerpoint/2010/main" val="1987400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Nachteile</a:t>
            </a:r>
            <a:r>
              <a:rPr lang="en-GB" dirty="0" smtClean="0"/>
              <a:t>?</a:t>
            </a:r>
            <a:endParaRPr lang="de-AT" dirty="0"/>
          </a:p>
        </p:txBody>
      </p:sp>
      <p:sp>
        <p:nvSpPr>
          <p:cNvPr id="3" name="Content Placeholder 2"/>
          <p:cNvSpPr>
            <a:spLocks noGrp="1"/>
          </p:cNvSpPr>
          <p:nvPr>
            <p:ph idx="1"/>
          </p:nvPr>
        </p:nvSpPr>
        <p:spPr/>
        <p:txBody>
          <a:bodyPr/>
          <a:lstStyle/>
          <a:p>
            <a:r>
              <a:rPr lang="en-GB" dirty="0" err="1" smtClean="0"/>
              <a:t>PopUps</a:t>
            </a:r>
            <a:endParaRPr lang="en-GB" dirty="0" smtClean="0"/>
          </a:p>
          <a:p>
            <a:r>
              <a:rPr lang="en-GB" dirty="0" err="1" smtClean="0"/>
              <a:t>Falsches</a:t>
            </a:r>
            <a:r>
              <a:rPr lang="en-GB" dirty="0" smtClean="0"/>
              <a:t> Approval </a:t>
            </a:r>
            <a:r>
              <a:rPr lang="en-GB" dirty="0" err="1" smtClean="0"/>
              <a:t>kann</a:t>
            </a:r>
            <a:r>
              <a:rPr lang="en-GB" dirty="0" smtClean="0"/>
              <a:t> </a:t>
            </a:r>
            <a:r>
              <a:rPr lang="en-GB" dirty="0" err="1" smtClean="0"/>
              <a:t>gefährlich</a:t>
            </a:r>
            <a:r>
              <a:rPr lang="en-GB" dirty="0" smtClean="0"/>
              <a:t> sein</a:t>
            </a:r>
          </a:p>
          <a:p>
            <a:r>
              <a:rPr lang="en-GB" dirty="0" err="1" smtClean="0"/>
              <a:t>Umbennungen</a:t>
            </a:r>
            <a:r>
              <a:rPr lang="en-GB" dirty="0" smtClean="0"/>
              <a:t> der Tests </a:t>
            </a:r>
            <a:r>
              <a:rPr lang="en-GB" dirty="0" err="1" smtClean="0"/>
              <a:t>werden</a:t>
            </a:r>
            <a:r>
              <a:rPr lang="en-GB" dirty="0" smtClean="0"/>
              <a:t> </a:t>
            </a:r>
            <a:r>
              <a:rPr lang="en-GB" dirty="0" err="1" smtClean="0"/>
              <a:t>nicht</a:t>
            </a:r>
            <a:r>
              <a:rPr lang="en-GB" dirty="0" smtClean="0"/>
              <a:t> </a:t>
            </a:r>
            <a:r>
              <a:rPr lang="en-GB" dirty="0" err="1" smtClean="0"/>
              <a:t>erkannt</a:t>
            </a:r>
            <a:endParaRPr lang="en-GB" dirty="0" smtClean="0"/>
          </a:p>
          <a:p>
            <a:r>
              <a:rPr lang="en-GB" dirty="0" err="1" smtClean="0"/>
              <a:t>Viele</a:t>
            </a:r>
            <a:r>
              <a:rPr lang="en-GB" dirty="0" smtClean="0"/>
              <a:t> </a:t>
            </a:r>
            <a:r>
              <a:rPr lang="en-GB" smtClean="0"/>
              <a:t>Dateien</a:t>
            </a:r>
            <a:endParaRPr lang="en-GB" dirty="0" smtClean="0"/>
          </a:p>
          <a:p>
            <a:endParaRPr lang="de-AT" dirty="0"/>
          </a:p>
        </p:txBody>
      </p:sp>
    </p:spTree>
    <p:extLst>
      <p:ext uri="{BB962C8B-B14F-4D97-AF65-F5344CB8AC3E}">
        <p14:creationId xmlns:p14="http://schemas.microsoft.com/office/powerpoint/2010/main" val="249923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idx="1"/>
          </p:nvPr>
        </p:nvSpPr>
        <p:spPr>
          <a:xfrm>
            <a:off x="838200" y="1677186"/>
            <a:ext cx="6848590" cy="4499777"/>
          </a:xfrm>
        </p:spPr>
        <p:txBody>
          <a:bodyPr>
            <a:normAutofit fontScale="92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Der TDD-Cycle</a:t>
            </a:r>
          </a:p>
        </p:txBody>
      </p:sp>
      <p:sp>
        <p:nvSpPr>
          <p:cNvPr id="3" name="Rounded Rectangular Callout 2"/>
          <p:cNvSpPr/>
          <p:nvPr/>
        </p:nvSpPr>
        <p:spPr>
          <a:xfrm>
            <a:off x="2582159" y="1758350"/>
            <a:ext cx="1875934" cy="386500"/>
          </a:xfrm>
          <a:prstGeom prst="wedgeRoundRectCallout">
            <a:avLst>
              <a:gd name="adj1" fmla="val 40967"/>
              <a:gd name="adj2" fmla="val 15418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dirty="0" err="1"/>
              <a:t>Make</a:t>
            </a:r>
            <a:r>
              <a:rPr lang="de-AT" dirty="0"/>
              <a:t> </a:t>
            </a:r>
            <a:r>
              <a:rPr lang="de-AT" dirty="0" err="1"/>
              <a:t>it</a:t>
            </a:r>
            <a:r>
              <a:rPr lang="de-AT" dirty="0"/>
              <a:t> </a:t>
            </a:r>
            <a:r>
              <a:rPr lang="de-AT" dirty="0" err="1"/>
              <a:t>compile</a:t>
            </a:r>
            <a:endParaRPr lang="de-AT" dirty="0"/>
          </a:p>
        </p:txBody>
      </p:sp>
      <p:sp>
        <p:nvSpPr>
          <p:cNvPr id="5" name="Rounded Rectangular Callout 4"/>
          <p:cNvSpPr/>
          <p:nvPr/>
        </p:nvSpPr>
        <p:spPr>
          <a:xfrm>
            <a:off x="5466761" y="1698306"/>
            <a:ext cx="2222790" cy="669689"/>
          </a:xfrm>
          <a:prstGeom prst="wedgeRoundRectCallout">
            <a:avLst>
              <a:gd name="adj1" fmla="val -72418"/>
              <a:gd name="adj2" fmla="val 7224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dirty="0" err="1"/>
              <a:t>Ensure</a:t>
            </a:r>
            <a:r>
              <a:rPr lang="de-AT" dirty="0"/>
              <a:t> </a:t>
            </a:r>
            <a:r>
              <a:rPr lang="de-AT" dirty="0" err="1"/>
              <a:t>meaningful</a:t>
            </a:r>
            <a:r>
              <a:rPr lang="de-AT" dirty="0"/>
              <a:t> Fail-message</a:t>
            </a:r>
          </a:p>
        </p:txBody>
      </p:sp>
      <p:sp>
        <p:nvSpPr>
          <p:cNvPr id="6" name="Rounded Rectangular Callout 5"/>
          <p:cNvSpPr/>
          <p:nvPr/>
        </p:nvSpPr>
        <p:spPr>
          <a:xfrm>
            <a:off x="838200" y="5213023"/>
            <a:ext cx="1875934" cy="561147"/>
          </a:xfrm>
          <a:prstGeom prst="wedgeRoundRectCallout">
            <a:avLst>
              <a:gd name="adj1" fmla="val 68605"/>
              <a:gd name="adj2" fmla="val -11628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AT" dirty="0" err="1"/>
              <a:t>Choose</a:t>
            </a:r>
            <a:r>
              <a:rPr lang="de-AT" dirty="0"/>
              <a:t> </a:t>
            </a:r>
            <a:r>
              <a:rPr lang="de-AT" dirty="0" err="1"/>
              <a:t>the</a:t>
            </a:r>
            <a:r>
              <a:rPr lang="de-AT" dirty="0"/>
              <a:t> </a:t>
            </a:r>
            <a:r>
              <a:rPr lang="de-AT" dirty="0" err="1"/>
              <a:t>next</a:t>
            </a:r>
            <a:r>
              <a:rPr lang="de-AT" dirty="0"/>
              <a:t> </a:t>
            </a:r>
            <a:r>
              <a:rPr lang="de-AT" dirty="0" err="1"/>
              <a:t>test</a:t>
            </a:r>
            <a:r>
              <a:rPr lang="de-AT" dirty="0"/>
              <a:t> </a:t>
            </a:r>
            <a:r>
              <a:rPr lang="de-AT" dirty="0" err="1"/>
              <a:t>case</a:t>
            </a:r>
            <a:endParaRPr lang="de-AT" dirty="0"/>
          </a:p>
        </p:txBody>
      </p:sp>
      <p:sp>
        <p:nvSpPr>
          <p:cNvPr id="17" name="Oval 16"/>
          <p:cNvSpPr/>
          <p:nvPr/>
        </p:nvSpPr>
        <p:spPr>
          <a:xfrm>
            <a:off x="1801795" y="2208009"/>
            <a:ext cx="2961252" cy="2958300"/>
          </a:xfrm>
          <a:prstGeom prst="ellipse">
            <a:avLst/>
          </a:prstGeom>
          <a:solidFill>
            <a:srgbClr val="C00000">
              <a:alpha val="50000"/>
            </a:srgbClr>
          </a:solidFill>
          <a:ln w="19050">
            <a:solidFill>
              <a:schemeClr val="tx1">
                <a:lumMod val="50000"/>
                <a:lumOff val="50000"/>
              </a:schemeClr>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Oval 17"/>
          <p:cNvSpPr/>
          <p:nvPr/>
        </p:nvSpPr>
        <p:spPr>
          <a:xfrm>
            <a:off x="3290823" y="4229094"/>
            <a:ext cx="2961252" cy="2958300"/>
          </a:xfrm>
          <a:prstGeom prst="ellipse">
            <a:avLst/>
          </a:prstGeom>
          <a:solidFill>
            <a:schemeClr val="accent6">
              <a:lumMod val="75000"/>
              <a:alpha val="50000"/>
            </a:schemeClr>
          </a:solidFill>
          <a:ln w="19050">
            <a:solidFill>
              <a:schemeClr val="tx1">
                <a:lumMod val="50000"/>
                <a:lumOff val="50000"/>
              </a:schemeClr>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Oval 19"/>
          <p:cNvSpPr/>
          <p:nvPr/>
        </p:nvSpPr>
        <p:spPr>
          <a:xfrm>
            <a:off x="4728299" y="2142310"/>
            <a:ext cx="2961252" cy="2958300"/>
          </a:xfrm>
          <a:prstGeom prst="ellipse">
            <a:avLst/>
          </a:prstGeom>
          <a:solidFill>
            <a:schemeClr val="accent6">
              <a:lumMod val="75000"/>
              <a:alpha val="50000"/>
            </a:schemeClr>
          </a:solidFill>
          <a:ln w="19050">
            <a:solidFill>
              <a:schemeClr val="tx1">
                <a:lumMod val="50000"/>
                <a:lumOff val="50000"/>
              </a:schemeClr>
            </a:solid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026" name="Picture 2" descr="http://tech2build.files.wordpress.com/2013/11/image_thumb5.png%3Fw%3D389%26h%3D318"/>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3016" b="3900"/>
          <a:stretch/>
        </p:blipFill>
        <p:spPr bwMode="auto">
          <a:xfrm>
            <a:off x="2345760" y="2375614"/>
            <a:ext cx="4685850" cy="379571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6243349">
            <a:off x="2651892" y="2542925"/>
            <a:ext cx="2095009" cy="2554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Isosceles Triangle 7"/>
          <p:cNvSpPr/>
          <p:nvPr/>
        </p:nvSpPr>
        <p:spPr>
          <a:xfrm rot="10800000">
            <a:off x="2900472" y="2560720"/>
            <a:ext cx="3340099" cy="13544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Isosceles Triangle 9"/>
          <p:cNvSpPr/>
          <p:nvPr/>
        </p:nvSpPr>
        <p:spPr>
          <a:xfrm rot="14970644">
            <a:off x="4732518" y="2533281"/>
            <a:ext cx="2095009" cy="21873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Isosceles Triangle 10"/>
          <p:cNvSpPr/>
          <p:nvPr/>
        </p:nvSpPr>
        <p:spPr>
          <a:xfrm rot="17654806">
            <a:off x="4459334" y="3448150"/>
            <a:ext cx="2095009" cy="2554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Isosceles Triangle 11"/>
          <p:cNvSpPr/>
          <p:nvPr/>
        </p:nvSpPr>
        <p:spPr>
          <a:xfrm>
            <a:off x="3520126" y="4654409"/>
            <a:ext cx="2543602" cy="162963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Isosceles Triangle 12"/>
          <p:cNvSpPr/>
          <p:nvPr/>
        </p:nvSpPr>
        <p:spPr>
          <a:xfrm rot="3412218">
            <a:off x="2510986" y="4073652"/>
            <a:ext cx="2393747" cy="17396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TextBox 14"/>
          <p:cNvSpPr txBox="1"/>
          <p:nvPr/>
        </p:nvSpPr>
        <p:spPr>
          <a:xfrm>
            <a:off x="8969914" y="3813569"/>
            <a:ext cx="2105705" cy="769441"/>
          </a:xfrm>
          <a:prstGeom prst="rect">
            <a:avLst/>
          </a:prstGeom>
          <a:noFill/>
        </p:spPr>
        <p:txBody>
          <a:bodyPr wrap="none" rtlCol="0">
            <a:spAutoFit/>
          </a:bodyPr>
          <a:lstStyle/>
          <a:p>
            <a:r>
              <a:rPr lang="de-AT" sz="4400" dirty="0" err="1">
                <a:solidFill>
                  <a:schemeClr val="accent6">
                    <a:lumMod val="75000"/>
                  </a:schemeClr>
                </a:solidFill>
              </a:rPr>
              <a:t>Refactor</a:t>
            </a:r>
            <a:endParaRPr lang="de-AT" sz="4400" dirty="0">
              <a:solidFill>
                <a:schemeClr val="accent6">
                  <a:lumMod val="75000"/>
                </a:schemeClr>
              </a:solidFill>
            </a:endParaRPr>
          </a:p>
        </p:txBody>
      </p:sp>
      <p:sp>
        <p:nvSpPr>
          <p:cNvPr id="22" name="TextBox 21"/>
          <p:cNvSpPr txBox="1"/>
          <p:nvPr/>
        </p:nvSpPr>
        <p:spPr>
          <a:xfrm>
            <a:off x="8969914" y="3107570"/>
            <a:ext cx="1587871" cy="769441"/>
          </a:xfrm>
          <a:prstGeom prst="rect">
            <a:avLst/>
          </a:prstGeom>
          <a:noFill/>
        </p:spPr>
        <p:txBody>
          <a:bodyPr wrap="none" rtlCol="0">
            <a:spAutoFit/>
          </a:bodyPr>
          <a:lstStyle/>
          <a:p>
            <a:r>
              <a:rPr lang="de-AT" sz="4400" dirty="0">
                <a:solidFill>
                  <a:schemeClr val="accent6">
                    <a:lumMod val="75000"/>
                  </a:schemeClr>
                </a:solidFill>
              </a:rPr>
              <a:t>Green</a:t>
            </a:r>
          </a:p>
        </p:txBody>
      </p:sp>
      <p:sp>
        <p:nvSpPr>
          <p:cNvPr id="23" name="TextBox 22"/>
          <p:cNvSpPr txBox="1"/>
          <p:nvPr/>
        </p:nvSpPr>
        <p:spPr>
          <a:xfrm>
            <a:off x="8969914" y="2401571"/>
            <a:ext cx="1057982" cy="769441"/>
          </a:xfrm>
          <a:prstGeom prst="rect">
            <a:avLst/>
          </a:prstGeom>
          <a:noFill/>
        </p:spPr>
        <p:txBody>
          <a:bodyPr wrap="none" rtlCol="0">
            <a:spAutoFit/>
          </a:bodyPr>
          <a:lstStyle/>
          <a:p>
            <a:r>
              <a:rPr lang="de-AT" sz="4400" dirty="0" err="1">
                <a:solidFill>
                  <a:srgbClr val="C00000"/>
                </a:solidFill>
              </a:rPr>
              <a:t>Red</a:t>
            </a:r>
            <a:endParaRPr lang="de-AT" sz="4400" dirty="0">
              <a:solidFill>
                <a:schemeClr val="accent6">
                  <a:lumMod val="75000"/>
                </a:schemeClr>
              </a:solidFill>
            </a:endParaRPr>
          </a:p>
        </p:txBody>
      </p:sp>
    </p:spTree>
    <p:extLst>
      <p:ext uri="{BB962C8B-B14F-4D97-AF65-F5344CB8AC3E}">
        <p14:creationId xmlns:p14="http://schemas.microsoft.com/office/powerpoint/2010/main" val="24872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par>
                          <p:cTn id="13" fill="hold">
                            <p:stCondLst>
                              <p:cond delay="500"/>
                            </p:stCondLst>
                            <p:childTnLst>
                              <p:par>
                                <p:cTn id="14" presetID="22" presetClass="exit" presetSubtype="8" fill="hold" grpId="0" nodeType="afterEffect">
                                  <p:stCondLst>
                                    <p:cond delay="0"/>
                                  </p:stCondLst>
                                  <p:childTnLst>
                                    <p:animEffect transition="out" filter="wipe(left)">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1" fill="hold" grpId="0" nodeType="clickEffect">
                                  <p:stCondLst>
                                    <p:cond delay="0"/>
                                  </p:stCondLst>
                                  <p:childTnLst>
                                    <p:animEffect transition="out" filter="wipe(up)">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par>
                          <p:cTn id="22" fill="hold">
                            <p:stCondLst>
                              <p:cond delay="500"/>
                            </p:stCondLst>
                            <p:childTnLst>
                              <p:par>
                                <p:cTn id="23" presetID="22" presetClass="exit" presetSubtype="8" fill="hold" grpId="0" nodeType="afterEffect">
                                  <p:stCondLst>
                                    <p:cond delay="0"/>
                                  </p:stCondLst>
                                  <p:childTnLst>
                                    <p:animEffect transition="out" filter="wipe(left)">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grpId="0" nodeType="clickEffect">
                                  <p:stCondLst>
                                    <p:cond delay="0"/>
                                  </p:stCondLst>
                                  <p:childTnLst>
                                    <p:animEffect transition="out" filter="wipe(right)">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3">
                                            <p:txEl>
                                              <p:pRg st="0" end="0"/>
                                            </p:txEl>
                                          </p:spTgt>
                                        </p:tgtEl>
                                        <p:attrNameLst>
                                          <p:attrName>style.visibility</p:attrName>
                                        </p:attrNameLst>
                                      </p:cBhvr>
                                      <p:to>
                                        <p:strVal val="visible"/>
                                      </p:to>
                                    </p:set>
                                    <p:animEffect transition="in" filter="fade">
                                      <p:cBhvr>
                                        <p:cTn id="39" dur="500"/>
                                        <p:tgtEl>
                                          <p:spTgt spid="2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fade">
                                      <p:cBhvr>
                                        <p:cTn id="48" dur="500"/>
                                        <p:tgtEl>
                                          <p:spTgt spid="22">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fade">
                                      <p:cBhvr>
                                        <p:cTn id="57" dur="500"/>
                                        <p:tgtEl>
                                          <p:spTgt spid="1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17" grpId="0" animBg="1"/>
      <p:bldP spid="18" grpId="0" animBg="1"/>
      <p:bldP spid="20" grpId="0" animBg="1"/>
      <p:bldP spid="4" grpId="0" animBg="1"/>
      <p:bldP spid="8" grpId="0" animBg="1"/>
      <p:bldP spid="10" grpId="0" animBg="1"/>
      <p:bldP spid="11" grpId="0" animBg="1"/>
      <p:bldP spid="12" grpId="0" animBg="1"/>
      <p:bldP spid="13" grpId="0" animBg="1"/>
      <p:bldP spid="15" grpId="0" uiExpand="1" build="p"/>
      <p:bldP spid="22" grpId="0" build="p"/>
      <p:bldP spid="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idx="1"/>
          </p:nvPr>
        </p:nvSpPr>
        <p:spPr>
          <a:xfrm>
            <a:off x="940886" y="1825624"/>
            <a:ext cx="10515600" cy="4351338"/>
          </a:xfrm>
        </p:spPr>
        <p:txBody>
          <a:bodyPr>
            <a:normAutofit/>
          </a:bodyPr>
          <a:lstStyle/>
          <a:p>
            <a:r>
              <a:rPr lang="de-AT" dirty="0"/>
              <a:t>Rollen ähnlich wie beim Rallye-fahren</a:t>
            </a:r>
          </a:p>
          <a:p>
            <a:pPr lvl="1"/>
            <a:r>
              <a:rPr lang="de-AT" dirty="0"/>
              <a:t>Driver - am Steuer (Wir)</a:t>
            </a:r>
          </a:p>
          <a:p>
            <a:pPr lvl="1"/>
            <a:r>
              <a:rPr lang="de-AT" dirty="0"/>
              <a:t>Navigator – weißt den Driver an (Ihr!)</a:t>
            </a:r>
          </a:p>
          <a:p>
            <a:endParaRPr lang="de-AT" dirty="0"/>
          </a:p>
          <a:p>
            <a:endParaRPr lang="de-AT" dirty="0"/>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395" y="2340995"/>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7917662" y="2380554"/>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430083" y="3100158"/>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26"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80">
                                          <p:stCondLst>
                                            <p:cond delay="0"/>
                                          </p:stCondLst>
                                        </p:cTn>
                                        <p:tgtEl>
                                          <p:spTgt spid="8"/>
                                        </p:tgtEl>
                                      </p:cBhvr>
                                    </p:animEffect>
                                    <p:anim calcmode="lin" valueType="num">
                                      <p:cBhvr>
                                        <p:cTn id="3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5" dur="26">
                                          <p:stCondLst>
                                            <p:cond delay="650"/>
                                          </p:stCondLst>
                                        </p:cTn>
                                        <p:tgtEl>
                                          <p:spTgt spid="8"/>
                                        </p:tgtEl>
                                      </p:cBhvr>
                                      <p:to x="100000" y="60000"/>
                                    </p:animScale>
                                    <p:animScale>
                                      <p:cBhvr>
                                        <p:cTn id="36" dur="166" decel="50000">
                                          <p:stCondLst>
                                            <p:cond delay="676"/>
                                          </p:stCondLst>
                                        </p:cTn>
                                        <p:tgtEl>
                                          <p:spTgt spid="8"/>
                                        </p:tgtEl>
                                      </p:cBhvr>
                                      <p:to x="100000" y="100000"/>
                                    </p:animScale>
                                    <p:animScale>
                                      <p:cBhvr>
                                        <p:cTn id="37" dur="26">
                                          <p:stCondLst>
                                            <p:cond delay="1312"/>
                                          </p:stCondLst>
                                        </p:cTn>
                                        <p:tgtEl>
                                          <p:spTgt spid="8"/>
                                        </p:tgtEl>
                                      </p:cBhvr>
                                      <p:to x="100000" y="80000"/>
                                    </p:animScale>
                                    <p:animScale>
                                      <p:cBhvr>
                                        <p:cTn id="38" dur="166" decel="50000">
                                          <p:stCondLst>
                                            <p:cond delay="1338"/>
                                          </p:stCondLst>
                                        </p:cTn>
                                        <p:tgtEl>
                                          <p:spTgt spid="8"/>
                                        </p:tgtEl>
                                      </p:cBhvr>
                                      <p:to x="100000" y="100000"/>
                                    </p:animScale>
                                    <p:animScale>
                                      <p:cBhvr>
                                        <p:cTn id="39" dur="26">
                                          <p:stCondLst>
                                            <p:cond delay="1642"/>
                                          </p:stCondLst>
                                        </p:cTn>
                                        <p:tgtEl>
                                          <p:spTgt spid="8"/>
                                        </p:tgtEl>
                                      </p:cBhvr>
                                      <p:to x="100000" y="90000"/>
                                    </p:animScale>
                                    <p:animScale>
                                      <p:cBhvr>
                                        <p:cTn id="40" dur="166" decel="50000">
                                          <p:stCondLst>
                                            <p:cond delay="1668"/>
                                          </p:stCondLst>
                                        </p:cTn>
                                        <p:tgtEl>
                                          <p:spTgt spid="8"/>
                                        </p:tgtEl>
                                      </p:cBhvr>
                                      <p:to x="100000" y="100000"/>
                                    </p:animScale>
                                    <p:animScale>
                                      <p:cBhvr>
                                        <p:cTn id="41" dur="26">
                                          <p:stCondLst>
                                            <p:cond delay="1808"/>
                                          </p:stCondLst>
                                        </p:cTn>
                                        <p:tgtEl>
                                          <p:spTgt spid="8"/>
                                        </p:tgtEl>
                                      </p:cBhvr>
                                      <p:to x="100000" y="95000"/>
                                    </p:animScale>
                                    <p:animScale>
                                      <p:cBhvr>
                                        <p:cTn id="42" dur="166" decel="50000">
                                          <p:stCondLst>
                                            <p:cond delay="1834"/>
                                          </p:stCondLst>
                                        </p:cTn>
                                        <p:tgtEl>
                                          <p:spTgt spid="8"/>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580">
                                          <p:stCondLst>
                                            <p:cond delay="0"/>
                                          </p:stCondLst>
                                        </p:cTn>
                                        <p:tgtEl>
                                          <p:spTgt spid="5"/>
                                        </p:tgtEl>
                                      </p:cBhvr>
                                    </p:animEffect>
                                    <p:anim calcmode="lin" valueType="num">
                                      <p:cBhvr>
                                        <p:cTn id="4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1" dur="26">
                                          <p:stCondLst>
                                            <p:cond delay="650"/>
                                          </p:stCondLst>
                                        </p:cTn>
                                        <p:tgtEl>
                                          <p:spTgt spid="5"/>
                                        </p:tgtEl>
                                      </p:cBhvr>
                                      <p:to x="100000" y="60000"/>
                                    </p:animScale>
                                    <p:animScale>
                                      <p:cBhvr>
                                        <p:cTn id="52" dur="166" decel="50000">
                                          <p:stCondLst>
                                            <p:cond delay="676"/>
                                          </p:stCondLst>
                                        </p:cTn>
                                        <p:tgtEl>
                                          <p:spTgt spid="5"/>
                                        </p:tgtEl>
                                      </p:cBhvr>
                                      <p:to x="100000" y="100000"/>
                                    </p:animScale>
                                    <p:animScale>
                                      <p:cBhvr>
                                        <p:cTn id="53" dur="26">
                                          <p:stCondLst>
                                            <p:cond delay="1312"/>
                                          </p:stCondLst>
                                        </p:cTn>
                                        <p:tgtEl>
                                          <p:spTgt spid="5"/>
                                        </p:tgtEl>
                                      </p:cBhvr>
                                      <p:to x="100000" y="80000"/>
                                    </p:animScale>
                                    <p:animScale>
                                      <p:cBhvr>
                                        <p:cTn id="54" dur="166" decel="50000">
                                          <p:stCondLst>
                                            <p:cond delay="1338"/>
                                          </p:stCondLst>
                                        </p:cTn>
                                        <p:tgtEl>
                                          <p:spTgt spid="5"/>
                                        </p:tgtEl>
                                      </p:cBhvr>
                                      <p:to x="100000" y="100000"/>
                                    </p:animScale>
                                    <p:animScale>
                                      <p:cBhvr>
                                        <p:cTn id="55" dur="26">
                                          <p:stCondLst>
                                            <p:cond delay="1642"/>
                                          </p:stCondLst>
                                        </p:cTn>
                                        <p:tgtEl>
                                          <p:spTgt spid="5"/>
                                        </p:tgtEl>
                                      </p:cBhvr>
                                      <p:to x="100000" y="90000"/>
                                    </p:animScale>
                                    <p:animScale>
                                      <p:cBhvr>
                                        <p:cTn id="56" dur="166" decel="50000">
                                          <p:stCondLst>
                                            <p:cond delay="1668"/>
                                          </p:stCondLst>
                                        </p:cTn>
                                        <p:tgtEl>
                                          <p:spTgt spid="5"/>
                                        </p:tgtEl>
                                      </p:cBhvr>
                                      <p:to x="100000" y="100000"/>
                                    </p:animScale>
                                    <p:animScale>
                                      <p:cBhvr>
                                        <p:cTn id="57" dur="26">
                                          <p:stCondLst>
                                            <p:cond delay="1808"/>
                                          </p:stCondLst>
                                        </p:cTn>
                                        <p:tgtEl>
                                          <p:spTgt spid="5"/>
                                        </p:tgtEl>
                                      </p:cBhvr>
                                      <p:to x="100000" y="95000"/>
                                    </p:animScale>
                                    <p:animScale>
                                      <p:cBhvr>
                                        <p:cTn id="5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de-AT" dirty="0"/>
              <a:t>Die Aufgabe</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idx="1"/>
          </p:nvPr>
        </p:nvSpPr>
        <p:spPr>
          <a:xfrm>
            <a:off x="838200" y="1825625"/>
            <a:ext cx="8811768" cy="4351338"/>
          </a:xfrm>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Integer </a:t>
            </a:r>
            <a:r>
              <a:rPr lang="en-GB" dirty="0" err="1"/>
              <a:t>zu</a:t>
            </a:r>
            <a:r>
              <a:rPr lang="en-GB" dirty="0"/>
              <a:t> LCD String </a:t>
            </a:r>
            <a:r>
              <a:rPr lang="en-GB" dirty="0" err="1"/>
              <a:t>konvertieren</a:t>
            </a:r>
            <a:endParaRPr lang="en-GB" dirty="0"/>
          </a:p>
          <a:p>
            <a:pPr lvl="1"/>
            <a:r>
              <a:rPr lang="en-GB" dirty="0">
                <a:hlinkClick r:id="rId2"/>
              </a:rPr>
              <a:t>https://codingdojo.org/kata/NumberToLCD/</a:t>
            </a:r>
            <a:endParaRPr lang="en-GB" dirty="0"/>
          </a:p>
          <a:p>
            <a:endParaRPr lang="en-GB" dirty="0"/>
          </a:p>
        </p:txBody>
      </p:sp>
      <p:pic>
        <p:nvPicPr>
          <p:cNvPr id="6" name="Picture 5"/>
          <p:cNvPicPr>
            <a:picLocks noChangeAspect="1"/>
          </p:cNvPicPr>
          <p:nvPr/>
        </p:nvPicPr>
        <p:blipFill>
          <a:blip r:embed="rId3"/>
          <a:stretch>
            <a:fillRect/>
          </a:stretch>
        </p:blipFill>
        <p:spPr>
          <a:xfrm>
            <a:off x="2068668" y="3627452"/>
            <a:ext cx="4460148" cy="1115037"/>
          </a:xfrm>
          <a:prstGeom prst="rect">
            <a:avLst/>
          </a:prstGeom>
        </p:spPr>
      </p:pic>
    </p:spTree>
    <p:extLst>
      <p:ext uri="{BB962C8B-B14F-4D97-AF65-F5344CB8AC3E}">
        <p14:creationId xmlns:p14="http://schemas.microsoft.com/office/powerpoint/2010/main" val="2227470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8B65-53DD-4619-8D1B-AF76C16B5021}"/>
              </a:ext>
            </a:extLst>
          </p:cNvPr>
          <p:cNvSpPr>
            <a:spLocks noGrp="1"/>
          </p:cNvSpPr>
          <p:nvPr>
            <p:ph type="title"/>
          </p:nvPr>
        </p:nvSpPr>
        <p:spPr/>
        <p:txBody>
          <a:bodyPr/>
          <a:lstStyle/>
          <a:p>
            <a:r>
              <a:rPr lang="de-AT" dirty="0"/>
              <a:t>Akzeptanzkriterien</a:t>
            </a:r>
          </a:p>
        </p:txBody>
      </p:sp>
      <p:sp>
        <p:nvSpPr>
          <p:cNvPr id="3" name="Content Placeholder 2">
            <a:extLst>
              <a:ext uri="{FF2B5EF4-FFF2-40B4-BE49-F238E27FC236}">
                <a16:creationId xmlns:a16="http://schemas.microsoft.com/office/drawing/2014/main" id="{4103D931-0BA2-444A-B91C-62EFB8630286}"/>
              </a:ext>
            </a:extLst>
          </p:cNvPr>
          <p:cNvSpPr>
            <a:spLocks noGrp="1"/>
          </p:cNvSpPr>
          <p:nvPr>
            <p:ph idx="1"/>
          </p:nvPr>
        </p:nvSpPr>
        <p:spPr/>
        <p:txBody>
          <a:bodyPr/>
          <a:lstStyle/>
          <a:p>
            <a:r>
              <a:rPr lang="de-AT" dirty="0"/>
              <a:t>Verwendung von </a:t>
            </a:r>
            <a:r>
              <a:rPr lang="de-AT" dirty="0" err="1"/>
              <a:t>Underscores</a:t>
            </a:r>
            <a:r>
              <a:rPr lang="de-AT" dirty="0"/>
              <a:t> ( _ ) und Pipes ( | )</a:t>
            </a:r>
          </a:p>
          <a:p>
            <a:endParaRPr lang="de-AT" dirty="0"/>
          </a:p>
          <a:p>
            <a:r>
              <a:rPr lang="de-AT" dirty="0"/>
              <a:t>Einzelne Ziffern</a:t>
            </a:r>
          </a:p>
          <a:p>
            <a:r>
              <a:rPr lang="de-AT" dirty="0"/>
              <a:t>(Ganz-)Zahlen</a:t>
            </a:r>
          </a:p>
          <a:p>
            <a:r>
              <a:rPr lang="de-AT" dirty="0"/>
              <a:t>Negative Ziffern und Zahlen</a:t>
            </a:r>
          </a:p>
          <a:p>
            <a:endParaRPr lang="de-AT" dirty="0"/>
          </a:p>
          <a:p>
            <a:r>
              <a:rPr lang="de-AT" dirty="0"/>
              <a:t>Nur </a:t>
            </a:r>
            <a:r>
              <a:rPr lang="de-AT" dirty="0" err="1"/>
              <a:t>Integers</a:t>
            </a:r>
            <a:r>
              <a:rPr lang="de-AT" dirty="0"/>
              <a:t> keine Kommazahlen oder Brüche und dergleichen</a:t>
            </a:r>
          </a:p>
          <a:p>
            <a:endParaRPr lang="de-AT" dirty="0"/>
          </a:p>
        </p:txBody>
      </p:sp>
    </p:spTree>
    <p:extLst>
      <p:ext uri="{BB962C8B-B14F-4D97-AF65-F5344CB8AC3E}">
        <p14:creationId xmlns:p14="http://schemas.microsoft.com/office/powerpoint/2010/main" val="3494718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5D72-B954-4639-86F0-7046CE279AD3}"/>
              </a:ext>
            </a:extLst>
          </p:cNvPr>
          <p:cNvSpPr>
            <a:spLocks noGrp="1"/>
          </p:cNvSpPr>
          <p:nvPr>
            <p:ph type="title"/>
          </p:nvPr>
        </p:nvSpPr>
        <p:spPr/>
        <p:txBody>
          <a:bodyPr/>
          <a:lstStyle/>
          <a:p>
            <a:r>
              <a:rPr lang="de-AT" dirty="0"/>
              <a:t>Hilfestellung</a:t>
            </a:r>
          </a:p>
        </p:txBody>
      </p:sp>
      <p:grpSp>
        <p:nvGrpSpPr>
          <p:cNvPr id="139" name="Group 138">
            <a:extLst>
              <a:ext uri="{FF2B5EF4-FFF2-40B4-BE49-F238E27FC236}">
                <a16:creationId xmlns:a16="http://schemas.microsoft.com/office/drawing/2014/main" id="{EA140C96-F28C-4390-BD6B-9D5B8C9EA184}"/>
              </a:ext>
            </a:extLst>
          </p:cNvPr>
          <p:cNvGrpSpPr/>
          <p:nvPr/>
        </p:nvGrpSpPr>
        <p:grpSpPr>
          <a:xfrm>
            <a:off x="563146" y="1801478"/>
            <a:ext cx="11065707" cy="3948974"/>
            <a:chOff x="1217559" y="1791698"/>
            <a:chExt cx="9100793" cy="2596517"/>
          </a:xfrm>
        </p:grpSpPr>
        <p:sp>
          <p:nvSpPr>
            <p:cNvPr id="4" name="Rectangle 3">
              <a:extLst>
                <a:ext uri="{FF2B5EF4-FFF2-40B4-BE49-F238E27FC236}">
                  <a16:creationId xmlns:a16="http://schemas.microsoft.com/office/drawing/2014/main" id="{872CDB48-6F73-4963-A6FC-974D42810AD5}"/>
                </a:ext>
              </a:extLst>
            </p:cNvPr>
            <p:cNvSpPr/>
            <p:nvPr/>
          </p:nvSpPr>
          <p:spPr>
            <a:xfrm>
              <a:off x="1217567"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5" name="Rectangle 4">
              <a:extLst>
                <a:ext uri="{FF2B5EF4-FFF2-40B4-BE49-F238E27FC236}">
                  <a16:creationId xmlns:a16="http://schemas.microsoft.com/office/drawing/2014/main" id="{C915BEAB-B7D3-4E8E-B34D-AB86437230BE}"/>
                </a:ext>
              </a:extLst>
            </p:cNvPr>
            <p:cNvSpPr/>
            <p:nvPr/>
          </p:nvSpPr>
          <p:spPr>
            <a:xfrm>
              <a:off x="1639724"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 name="Rectangle 5">
              <a:extLst>
                <a:ext uri="{FF2B5EF4-FFF2-40B4-BE49-F238E27FC236}">
                  <a16:creationId xmlns:a16="http://schemas.microsoft.com/office/drawing/2014/main" id="{023C5C7B-A0C9-4C50-B93E-82082C722B6B}"/>
                </a:ext>
              </a:extLst>
            </p:cNvPr>
            <p:cNvSpPr/>
            <p:nvPr/>
          </p:nvSpPr>
          <p:spPr>
            <a:xfrm>
              <a:off x="2061882"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 name="Rectangle 7">
              <a:extLst>
                <a:ext uri="{FF2B5EF4-FFF2-40B4-BE49-F238E27FC236}">
                  <a16:creationId xmlns:a16="http://schemas.microsoft.com/office/drawing/2014/main" id="{32754FF2-9BE5-402E-82AF-E2E370050113}"/>
                </a:ext>
              </a:extLst>
            </p:cNvPr>
            <p:cNvSpPr/>
            <p:nvPr/>
          </p:nvSpPr>
          <p:spPr>
            <a:xfrm>
              <a:off x="1639724" y="2657214"/>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9" name="Rectangle 8">
              <a:extLst>
                <a:ext uri="{FF2B5EF4-FFF2-40B4-BE49-F238E27FC236}">
                  <a16:creationId xmlns:a16="http://schemas.microsoft.com/office/drawing/2014/main" id="{AF452656-B9FC-4103-BF8B-CF7C6572A1B0}"/>
                </a:ext>
              </a:extLst>
            </p:cNvPr>
            <p:cNvSpPr/>
            <p:nvPr/>
          </p:nvSpPr>
          <p:spPr>
            <a:xfrm>
              <a:off x="1217559" y="26572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0" name="Rectangle 9">
              <a:extLst>
                <a:ext uri="{FF2B5EF4-FFF2-40B4-BE49-F238E27FC236}">
                  <a16:creationId xmlns:a16="http://schemas.microsoft.com/office/drawing/2014/main" id="{240512E4-BDB1-4CC7-B930-646074BAEABD}"/>
                </a:ext>
              </a:extLst>
            </p:cNvPr>
            <p:cNvSpPr/>
            <p:nvPr/>
          </p:nvSpPr>
          <p:spPr>
            <a:xfrm>
              <a:off x="1217566"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 name="Rectangle 10">
              <a:extLst>
                <a:ext uri="{FF2B5EF4-FFF2-40B4-BE49-F238E27FC236}">
                  <a16:creationId xmlns:a16="http://schemas.microsoft.com/office/drawing/2014/main" id="{71BEB5E4-DD5F-4A21-B272-E7B0B3F52CD6}"/>
                </a:ext>
              </a:extLst>
            </p:cNvPr>
            <p:cNvSpPr/>
            <p:nvPr/>
          </p:nvSpPr>
          <p:spPr>
            <a:xfrm>
              <a:off x="1639723"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2" name="Rectangle 11">
              <a:extLst>
                <a:ext uri="{FF2B5EF4-FFF2-40B4-BE49-F238E27FC236}">
                  <a16:creationId xmlns:a16="http://schemas.microsoft.com/office/drawing/2014/main" id="{E5796996-C2C6-44A9-9B98-640EA2559962}"/>
                </a:ext>
              </a:extLst>
            </p:cNvPr>
            <p:cNvSpPr/>
            <p:nvPr/>
          </p:nvSpPr>
          <p:spPr>
            <a:xfrm>
              <a:off x="2061880"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48" name="Rectangle 47">
              <a:extLst>
                <a:ext uri="{FF2B5EF4-FFF2-40B4-BE49-F238E27FC236}">
                  <a16:creationId xmlns:a16="http://schemas.microsoft.com/office/drawing/2014/main" id="{115ECB9A-6B62-4CD4-9B55-9E752942BF12}"/>
                </a:ext>
              </a:extLst>
            </p:cNvPr>
            <p:cNvSpPr/>
            <p:nvPr/>
          </p:nvSpPr>
          <p:spPr>
            <a:xfrm>
              <a:off x="2061868" y="2657207"/>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49" name="Straight Connector 48">
              <a:extLst>
                <a:ext uri="{FF2B5EF4-FFF2-40B4-BE49-F238E27FC236}">
                  <a16:creationId xmlns:a16="http://schemas.microsoft.com/office/drawing/2014/main" id="{A48BC917-75E5-4997-9DC2-A6DE53FC2506}"/>
                </a:ext>
              </a:extLst>
            </p:cNvPr>
            <p:cNvCxnSpPr>
              <a:cxnSpLocks/>
            </p:cNvCxnSpPr>
            <p:nvPr/>
          </p:nvCxnSpPr>
          <p:spPr>
            <a:xfrm flipV="1">
              <a:off x="2279235" y="2736542"/>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6CCF3E-2E1D-40B7-AA10-35BEBFAC6471}"/>
                </a:ext>
              </a:extLst>
            </p:cNvPr>
            <p:cNvCxnSpPr>
              <a:cxnSpLocks/>
            </p:cNvCxnSpPr>
            <p:nvPr/>
          </p:nvCxnSpPr>
          <p:spPr>
            <a:xfrm flipV="1">
              <a:off x="2279235" y="3602040"/>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47259194-9ADF-4BE8-A9B1-4A24145FD1F6}"/>
                </a:ext>
              </a:extLst>
            </p:cNvPr>
            <p:cNvSpPr/>
            <p:nvPr/>
          </p:nvSpPr>
          <p:spPr>
            <a:xfrm>
              <a:off x="2763571"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0" name="Rectangle 59">
              <a:extLst>
                <a:ext uri="{FF2B5EF4-FFF2-40B4-BE49-F238E27FC236}">
                  <a16:creationId xmlns:a16="http://schemas.microsoft.com/office/drawing/2014/main" id="{486B037B-71E1-4D55-86D2-9FEED4C90DD6}"/>
                </a:ext>
              </a:extLst>
            </p:cNvPr>
            <p:cNvSpPr/>
            <p:nvPr/>
          </p:nvSpPr>
          <p:spPr>
            <a:xfrm>
              <a:off x="3185728"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1" name="Rectangle 60">
              <a:extLst>
                <a:ext uri="{FF2B5EF4-FFF2-40B4-BE49-F238E27FC236}">
                  <a16:creationId xmlns:a16="http://schemas.microsoft.com/office/drawing/2014/main" id="{73C4CB28-F082-4119-9205-AEB93882560B}"/>
                </a:ext>
              </a:extLst>
            </p:cNvPr>
            <p:cNvSpPr/>
            <p:nvPr/>
          </p:nvSpPr>
          <p:spPr>
            <a:xfrm>
              <a:off x="3607886" y="1791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3" name="Rectangle 62">
              <a:extLst>
                <a:ext uri="{FF2B5EF4-FFF2-40B4-BE49-F238E27FC236}">
                  <a16:creationId xmlns:a16="http://schemas.microsoft.com/office/drawing/2014/main" id="{AD7CCEE2-C52E-4922-B0A8-113BC0C0D8ED}"/>
                </a:ext>
              </a:extLst>
            </p:cNvPr>
            <p:cNvSpPr/>
            <p:nvPr/>
          </p:nvSpPr>
          <p:spPr>
            <a:xfrm>
              <a:off x="2763563" y="26572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4" name="Rectangle 63">
              <a:extLst>
                <a:ext uri="{FF2B5EF4-FFF2-40B4-BE49-F238E27FC236}">
                  <a16:creationId xmlns:a16="http://schemas.microsoft.com/office/drawing/2014/main" id="{635CFB52-955C-4BF8-A0AC-682158C8B239}"/>
                </a:ext>
              </a:extLst>
            </p:cNvPr>
            <p:cNvSpPr/>
            <p:nvPr/>
          </p:nvSpPr>
          <p:spPr>
            <a:xfrm>
              <a:off x="2763570"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5" name="Rectangle 64">
              <a:extLst>
                <a:ext uri="{FF2B5EF4-FFF2-40B4-BE49-F238E27FC236}">
                  <a16:creationId xmlns:a16="http://schemas.microsoft.com/office/drawing/2014/main" id="{E10A8A10-81C7-404D-B1C4-0B456942922C}"/>
                </a:ext>
              </a:extLst>
            </p:cNvPr>
            <p:cNvSpPr/>
            <p:nvPr/>
          </p:nvSpPr>
          <p:spPr>
            <a:xfrm>
              <a:off x="3185727"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66" name="Rectangle 65">
              <a:extLst>
                <a:ext uri="{FF2B5EF4-FFF2-40B4-BE49-F238E27FC236}">
                  <a16:creationId xmlns:a16="http://schemas.microsoft.com/office/drawing/2014/main" id="{2B5A052D-95BD-4EE8-B452-3AC5311F2832}"/>
                </a:ext>
              </a:extLst>
            </p:cNvPr>
            <p:cNvSpPr/>
            <p:nvPr/>
          </p:nvSpPr>
          <p:spPr>
            <a:xfrm>
              <a:off x="3607884" y="352271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67" name="Straight Connector 66">
              <a:extLst>
                <a:ext uri="{FF2B5EF4-FFF2-40B4-BE49-F238E27FC236}">
                  <a16:creationId xmlns:a16="http://schemas.microsoft.com/office/drawing/2014/main" id="{75A9608E-84E0-4491-BB91-0C2808B6C89C}"/>
                </a:ext>
              </a:extLst>
            </p:cNvPr>
            <p:cNvCxnSpPr>
              <a:cxnSpLocks/>
            </p:cNvCxnSpPr>
            <p:nvPr/>
          </p:nvCxnSpPr>
          <p:spPr>
            <a:xfrm>
              <a:off x="3222802" y="2561041"/>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91C02CED-8CEC-4FE8-A256-22EE67F23F26}"/>
                </a:ext>
              </a:extLst>
            </p:cNvPr>
            <p:cNvSpPr/>
            <p:nvPr/>
          </p:nvSpPr>
          <p:spPr>
            <a:xfrm>
              <a:off x="3607872" y="2657207"/>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70" name="Straight Connector 69">
              <a:extLst>
                <a:ext uri="{FF2B5EF4-FFF2-40B4-BE49-F238E27FC236}">
                  <a16:creationId xmlns:a16="http://schemas.microsoft.com/office/drawing/2014/main" id="{360A5FC6-7C43-4DDC-8110-0CDDAFD34FBF}"/>
                </a:ext>
              </a:extLst>
            </p:cNvPr>
            <p:cNvCxnSpPr>
              <a:cxnSpLocks/>
            </p:cNvCxnSpPr>
            <p:nvPr/>
          </p:nvCxnSpPr>
          <p:spPr>
            <a:xfrm flipV="1">
              <a:off x="3825239" y="2736542"/>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4FF5ED-302F-4B86-9295-8C7738940D29}"/>
                </a:ext>
              </a:extLst>
            </p:cNvPr>
            <p:cNvCxnSpPr>
              <a:cxnSpLocks/>
            </p:cNvCxnSpPr>
            <p:nvPr/>
          </p:nvCxnSpPr>
          <p:spPr>
            <a:xfrm>
              <a:off x="3222802" y="3443374"/>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28A845D-B3AF-4C6A-B91A-E18D684CF92E}"/>
                </a:ext>
              </a:extLst>
            </p:cNvPr>
            <p:cNvCxnSpPr>
              <a:cxnSpLocks/>
            </p:cNvCxnSpPr>
            <p:nvPr/>
          </p:nvCxnSpPr>
          <p:spPr>
            <a:xfrm>
              <a:off x="3222802" y="4308872"/>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B1336FC-15DB-4B62-B55B-FB8B8B469616}"/>
                </a:ext>
              </a:extLst>
            </p:cNvPr>
            <p:cNvCxnSpPr>
              <a:cxnSpLocks/>
            </p:cNvCxnSpPr>
            <p:nvPr/>
          </p:nvCxnSpPr>
          <p:spPr>
            <a:xfrm flipV="1">
              <a:off x="2968371" y="3602040"/>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3A37192-7BA6-455C-BE1B-55A5B15CC6F8}"/>
                </a:ext>
              </a:extLst>
            </p:cNvPr>
            <p:cNvSpPr/>
            <p:nvPr/>
          </p:nvSpPr>
          <p:spPr>
            <a:xfrm>
              <a:off x="5955822" y="1791705"/>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77" name="Rectangle 76">
              <a:extLst>
                <a:ext uri="{FF2B5EF4-FFF2-40B4-BE49-F238E27FC236}">
                  <a16:creationId xmlns:a16="http://schemas.microsoft.com/office/drawing/2014/main" id="{89CE6CC8-D184-41D8-9080-F87B7CE72A1F}"/>
                </a:ext>
              </a:extLst>
            </p:cNvPr>
            <p:cNvSpPr/>
            <p:nvPr/>
          </p:nvSpPr>
          <p:spPr>
            <a:xfrm>
              <a:off x="6377979" y="1791705"/>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78" name="Rectangle 77">
              <a:extLst>
                <a:ext uri="{FF2B5EF4-FFF2-40B4-BE49-F238E27FC236}">
                  <a16:creationId xmlns:a16="http://schemas.microsoft.com/office/drawing/2014/main" id="{C8B2C3AB-C0BF-4370-B210-4D98F23D050A}"/>
                </a:ext>
              </a:extLst>
            </p:cNvPr>
            <p:cNvSpPr/>
            <p:nvPr/>
          </p:nvSpPr>
          <p:spPr>
            <a:xfrm>
              <a:off x="6800137" y="1791705"/>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0" name="Rectangle 79">
              <a:extLst>
                <a:ext uri="{FF2B5EF4-FFF2-40B4-BE49-F238E27FC236}">
                  <a16:creationId xmlns:a16="http://schemas.microsoft.com/office/drawing/2014/main" id="{C54605CA-1AC1-459B-8346-E7A4F48887E8}"/>
                </a:ext>
              </a:extLst>
            </p:cNvPr>
            <p:cNvSpPr/>
            <p:nvPr/>
          </p:nvSpPr>
          <p:spPr>
            <a:xfrm>
              <a:off x="5955814" y="2657205"/>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1" name="Rectangle 80">
              <a:extLst>
                <a:ext uri="{FF2B5EF4-FFF2-40B4-BE49-F238E27FC236}">
                  <a16:creationId xmlns:a16="http://schemas.microsoft.com/office/drawing/2014/main" id="{493239B3-0DAD-4AF9-9007-B72D5F09F5C5}"/>
                </a:ext>
              </a:extLst>
            </p:cNvPr>
            <p:cNvSpPr/>
            <p:nvPr/>
          </p:nvSpPr>
          <p:spPr>
            <a:xfrm>
              <a:off x="5955821" y="3522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2" name="Rectangle 81">
              <a:extLst>
                <a:ext uri="{FF2B5EF4-FFF2-40B4-BE49-F238E27FC236}">
                  <a16:creationId xmlns:a16="http://schemas.microsoft.com/office/drawing/2014/main" id="{6096EFE2-2153-42F1-B3A4-9D82CEE62150}"/>
                </a:ext>
              </a:extLst>
            </p:cNvPr>
            <p:cNvSpPr/>
            <p:nvPr/>
          </p:nvSpPr>
          <p:spPr>
            <a:xfrm>
              <a:off x="6377978" y="3522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83" name="Rectangle 82">
              <a:extLst>
                <a:ext uri="{FF2B5EF4-FFF2-40B4-BE49-F238E27FC236}">
                  <a16:creationId xmlns:a16="http://schemas.microsoft.com/office/drawing/2014/main" id="{9A908A82-4AEC-4BC8-87A8-459C376F9742}"/>
                </a:ext>
              </a:extLst>
            </p:cNvPr>
            <p:cNvSpPr/>
            <p:nvPr/>
          </p:nvSpPr>
          <p:spPr>
            <a:xfrm>
              <a:off x="6800135" y="3522709"/>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84" name="Straight Connector 83">
              <a:extLst>
                <a:ext uri="{FF2B5EF4-FFF2-40B4-BE49-F238E27FC236}">
                  <a16:creationId xmlns:a16="http://schemas.microsoft.com/office/drawing/2014/main" id="{80B368F2-602C-4C78-8F1E-9C9E15A08C45}"/>
                </a:ext>
              </a:extLst>
            </p:cNvPr>
            <p:cNvCxnSpPr>
              <a:cxnSpLocks/>
            </p:cNvCxnSpPr>
            <p:nvPr/>
          </p:nvCxnSpPr>
          <p:spPr>
            <a:xfrm>
              <a:off x="6415053" y="2561037"/>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5CDDB12-7D58-4B24-ABF5-7B66F77B9A4E}"/>
                </a:ext>
              </a:extLst>
            </p:cNvPr>
            <p:cNvCxnSpPr>
              <a:cxnSpLocks/>
            </p:cNvCxnSpPr>
            <p:nvPr/>
          </p:nvCxnSpPr>
          <p:spPr>
            <a:xfrm flipV="1">
              <a:off x="6173181" y="2736539"/>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73B47A7-E83E-41B2-A8F1-D664F89A6C9A}"/>
                </a:ext>
              </a:extLst>
            </p:cNvPr>
            <p:cNvSpPr/>
            <p:nvPr/>
          </p:nvSpPr>
          <p:spPr>
            <a:xfrm>
              <a:off x="6800123" y="2657203"/>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87" name="Straight Connector 86">
              <a:extLst>
                <a:ext uri="{FF2B5EF4-FFF2-40B4-BE49-F238E27FC236}">
                  <a16:creationId xmlns:a16="http://schemas.microsoft.com/office/drawing/2014/main" id="{E71D6891-B2C4-4844-B1B4-FC5F70349936}"/>
                </a:ext>
              </a:extLst>
            </p:cNvPr>
            <p:cNvCxnSpPr>
              <a:cxnSpLocks/>
            </p:cNvCxnSpPr>
            <p:nvPr/>
          </p:nvCxnSpPr>
          <p:spPr>
            <a:xfrm flipV="1">
              <a:off x="7017490" y="2736538"/>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55FCBC5-DA1B-450A-8583-F088764C1238}"/>
                </a:ext>
              </a:extLst>
            </p:cNvPr>
            <p:cNvCxnSpPr>
              <a:cxnSpLocks/>
            </p:cNvCxnSpPr>
            <p:nvPr/>
          </p:nvCxnSpPr>
          <p:spPr>
            <a:xfrm flipV="1">
              <a:off x="7017490" y="3602036"/>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E1A5038-671D-4FEB-8574-89CB48B213E8}"/>
                </a:ext>
              </a:extLst>
            </p:cNvPr>
            <p:cNvCxnSpPr>
              <a:cxnSpLocks/>
            </p:cNvCxnSpPr>
            <p:nvPr/>
          </p:nvCxnSpPr>
          <p:spPr>
            <a:xfrm>
              <a:off x="6422226" y="3443370"/>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9E6883-7649-42C3-A3B1-C5511F2DEF0C}"/>
                </a:ext>
              </a:extLst>
            </p:cNvPr>
            <p:cNvCxnSpPr>
              <a:cxnSpLocks/>
            </p:cNvCxnSpPr>
            <p:nvPr/>
          </p:nvCxnSpPr>
          <p:spPr>
            <a:xfrm>
              <a:off x="6415053" y="4309438"/>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C360BA7-F10E-4443-A061-F62FC707AE02}"/>
                </a:ext>
              </a:extLst>
            </p:cNvPr>
            <p:cNvCxnSpPr>
              <a:cxnSpLocks/>
            </p:cNvCxnSpPr>
            <p:nvPr/>
          </p:nvCxnSpPr>
          <p:spPr>
            <a:xfrm flipV="1">
              <a:off x="6160622" y="3602036"/>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2BA31F3-7E28-443C-A24F-E9F2943F09DF}"/>
                </a:ext>
              </a:extLst>
            </p:cNvPr>
            <p:cNvCxnSpPr>
              <a:cxnSpLocks/>
            </p:cNvCxnSpPr>
            <p:nvPr/>
          </p:nvCxnSpPr>
          <p:spPr>
            <a:xfrm>
              <a:off x="4259050" y="3144167"/>
              <a:ext cx="145717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19B81804-975E-4319-9D06-98489F84DA6E}"/>
                </a:ext>
              </a:extLst>
            </p:cNvPr>
            <p:cNvSpPr/>
            <p:nvPr/>
          </p:nvSpPr>
          <p:spPr>
            <a:xfrm>
              <a:off x="7506697"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96" name="Rectangle 95">
              <a:extLst>
                <a:ext uri="{FF2B5EF4-FFF2-40B4-BE49-F238E27FC236}">
                  <a16:creationId xmlns:a16="http://schemas.microsoft.com/office/drawing/2014/main" id="{FFBCD20C-EEF0-426F-BC67-79C599F1F282}"/>
                </a:ext>
              </a:extLst>
            </p:cNvPr>
            <p:cNvSpPr/>
            <p:nvPr/>
          </p:nvSpPr>
          <p:spPr>
            <a:xfrm>
              <a:off x="7928854"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97" name="Rectangle 96">
              <a:extLst>
                <a:ext uri="{FF2B5EF4-FFF2-40B4-BE49-F238E27FC236}">
                  <a16:creationId xmlns:a16="http://schemas.microsoft.com/office/drawing/2014/main" id="{5FDAE287-5D06-48EE-BB27-FA59E3786403}"/>
                </a:ext>
              </a:extLst>
            </p:cNvPr>
            <p:cNvSpPr/>
            <p:nvPr/>
          </p:nvSpPr>
          <p:spPr>
            <a:xfrm>
              <a:off x="8351012"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99" name="Rectangle 98">
              <a:extLst>
                <a:ext uri="{FF2B5EF4-FFF2-40B4-BE49-F238E27FC236}">
                  <a16:creationId xmlns:a16="http://schemas.microsoft.com/office/drawing/2014/main" id="{B82DBD17-82C3-4A33-9EA1-A89CBA60E19A}"/>
                </a:ext>
              </a:extLst>
            </p:cNvPr>
            <p:cNvSpPr/>
            <p:nvPr/>
          </p:nvSpPr>
          <p:spPr>
            <a:xfrm>
              <a:off x="7506689" y="26571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00" name="Rectangle 99">
              <a:extLst>
                <a:ext uri="{FF2B5EF4-FFF2-40B4-BE49-F238E27FC236}">
                  <a16:creationId xmlns:a16="http://schemas.microsoft.com/office/drawing/2014/main" id="{B479F3F5-15F8-44DD-866C-6E83C2788AFC}"/>
                </a:ext>
              </a:extLst>
            </p:cNvPr>
            <p:cNvSpPr/>
            <p:nvPr/>
          </p:nvSpPr>
          <p:spPr>
            <a:xfrm>
              <a:off x="7506696"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01" name="Rectangle 100">
              <a:extLst>
                <a:ext uri="{FF2B5EF4-FFF2-40B4-BE49-F238E27FC236}">
                  <a16:creationId xmlns:a16="http://schemas.microsoft.com/office/drawing/2014/main" id="{B9340D82-0A14-467F-8FE6-A8FAD2C3563A}"/>
                </a:ext>
              </a:extLst>
            </p:cNvPr>
            <p:cNvSpPr/>
            <p:nvPr/>
          </p:nvSpPr>
          <p:spPr>
            <a:xfrm>
              <a:off x="7928853"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02" name="Rectangle 101">
              <a:extLst>
                <a:ext uri="{FF2B5EF4-FFF2-40B4-BE49-F238E27FC236}">
                  <a16:creationId xmlns:a16="http://schemas.microsoft.com/office/drawing/2014/main" id="{77A0D23C-D470-4597-8CB0-970B9B7D0526}"/>
                </a:ext>
              </a:extLst>
            </p:cNvPr>
            <p:cNvSpPr/>
            <p:nvPr/>
          </p:nvSpPr>
          <p:spPr>
            <a:xfrm>
              <a:off x="8351010"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103" name="Straight Connector 102">
              <a:extLst>
                <a:ext uri="{FF2B5EF4-FFF2-40B4-BE49-F238E27FC236}">
                  <a16:creationId xmlns:a16="http://schemas.microsoft.com/office/drawing/2014/main" id="{CACF3419-CA54-4298-BF15-EE3A672DF665}"/>
                </a:ext>
              </a:extLst>
            </p:cNvPr>
            <p:cNvCxnSpPr>
              <a:cxnSpLocks/>
            </p:cNvCxnSpPr>
            <p:nvPr/>
          </p:nvCxnSpPr>
          <p:spPr>
            <a:xfrm>
              <a:off x="7965928" y="2561030"/>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E58DBC6-8070-46D3-A045-00DBF5CCA354}"/>
                </a:ext>
              </a:extLst>
            </p:cNvPr>
            <p:cNvCxnSpPr>
              <a:cxnSpLocks/>
            </p:cNvCxnSpPr>
            <p:nvPr/>
          </p:nvCxnSpPr>
          <p:spPr>
            <a:xfrm flipV="1">
              <a:off x="7724056" y="2736532"/>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B1DEFA9-9813-465C-ADD3-4B1B01A2065C}"/>
                </a:ext>
              </a:extLst>
            </p:cNvPr>
            <p:cNvSpPr/>
            <p:nvPr/>
          </p:nvSpPr>
          <p:spPr>
            <a:xfrm>
              <a:off x="8350998" y="2657196"/>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106" name="Straight Connector 105">
              <a:extLst>
                <a:ext uri="{FF2B5EF4-FFF2-40B4-BE49-F238E27FC236}">
                  <a16:creationId xmlns:a16="http://schemas.microsoft.com/office/drawing/2014/main" id="{7DD700FE-1288-4A75-BDFB-A98F31E6FDB8}"/>
                </a:ext>
              </a:extLst>
            </p:cNvPr>
            <p:cNvCxnSpPr>
              <a:cxnSpLocks/>
            </p:cNvCxnSpPr>
            <p:nvPr/>
          </p:nvCxnSpPr>
          <p:spPr>
            <a:xfrm flipV="1">
              <a:off x="8568365" y="2736531"/>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FCC9446-EA7C-4375-8622-9A60EC0EA221}"/>
                </a:ext>
              </a:extLst>
            </p:cNvPr>
            <p:cNvCxnSpPr>
              <a:cxnSpLocks/>
            </p:cNvCxnSpPr>
            <p:nvPr/>
          </p:nvCxnSpPr>
          <p:spPr>
            <a:xfrm flipV="1">
              <a:off x="8568365" y="3602029"/>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52D884F-02DD-4BC5-A1A9-B779EC6C9C31}"/>
                </a:ext>
              </a:extLst>
            </p:cNvPr>
            <p:cNvCxnSpPr>
              <a:cxnSpLocks/>
            </p:cNvCxnSpPr>
            <p:nvPr/>
          </p:nvCxnSpPr>
          <p:spPr>
            <a:xfrm>
              <a:off x="7973101" y="3443363"/>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B550D27-70DB-4089-83C7-6441CA159380}"/>
                </a:ext>
              </a:extLst>
            </p:cNvPr>
            <p:cNvCxnSpPr>
              <a:cxnSpLocks/>
            </p:cNvCxnSpPr>
            <p:nvPr/>
          </p:nvCxnSpPr>
          <p:spPr>
            <a:xfrm>
              <a:off x="7965928" y="4309431"/>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E956372-B575-47B2-AAC4-05ACEDDA61DC}"/>
                </a:ext>
              </a:extLst>
            </p:cNvPr>
            <p:cNvSpPr/>
            <p:nvPr/>
          </p:nvSpPr>
          <p:spPr>
            <a:xfrm>
              <a:off x="9051880"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3" name="Rectangle 112">
              <a:extLst>
                <a:ext uri="{FF2B5EF4-FFF2-40B4-BE49-F238E27FC236}">
                  <a16:creationId xmlns:a16="http://schemas.microsoft.com/office/drawing/2014/main" id="{8C3DB939-75DF-4395-A694-FC6968F44F31}"/>
                </a:ext>
              </a:extLst>
            </p:cNvPr>
            <p:cNvSpPr/>
            <p:nvPr/>
          </p:nvSpPr>
          <p:spPr>
            <a:xfrm>
              <a:off x="9474037"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4" name="Rectangle 113">
              <a:extLst>
                <a:ext uri="{FF2B5EF4-FFF2-40B4-BE49-F238E27FC236}">
                  <a16:creationId xmlns:a16="http://schemas.microsoft.com/office/drawing/2014/main" id="{47262142-EBC1-4624-9A4E-9B0D0254838E}"/>
                </a:ext>
              </a:extLst>
            </p:cNvPr>
            <p:cNvSpPr/>
            <p:nvPr/>
          </p:nvSpPr>
          <p:spPr>
            <a:xfrm>
              <a:off x="9896195" y="17916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6" name="Rectangle 115">
              <a:extLst>
                <a:ext uri="{FF2B5EF4-FFF2-40B4-BE49-F238E27FC236}">
                  <a16:creationId xmlns:a16="http://schemas.microsoft.com/office/drawing/2014/main" id="{FA317A7E-21A1-4BD3-9C6F-6E037986AEE1}"/>
                </a:ext>
              </a:extLst>
            </p:cNvPr>
            <p:cNvSpPr/>
            <p:nvPr/>
          </p:nvSpPr>
          <p:spPr>
            <a:xfrm>
              <a:off x="9051872" y="2657198"/>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7" name="Rectangle 116">
              <a:extLst>
                <a:ext uri="{FF2B5EF4-FFF2-40B4-BE49-F238E27FC236}">
                  <a16:creationId xmlns:a16="http://schemas.microsoft.com/office/drawing/2014/main" id="{0CC1A4E3-CC96-4EB9-AE06-8FCE57BEE2F4}"/>
                </a:ext>
              </a:extLst>
            </p:cNvPr>
            <p:cNvSpPr/>
            <p:nvPr/>
          </p:nvSpPr>
          <p:spPr>
            <a:xfrm>
              <a:off x="9051879"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8" name="Rectangle 117">
              <a:extLst>
                <a:ext uri="{FF2B5EF4-FFF2-40B4-BE49-F238E27FC236}">
                  <a16:creationId xmlns:a16="http://schemas.microsoft.com/office/drawing/2014/main" id="{D959792A-7F86-49E6-8247-E63C1FE4A83F}"/>
                </a:ext>
              </a:extLst>
            </p:cNvPr>
            <p:cNvSpPr/>
            <p:nvPr/>
          </p:nvSpPr>
          <p:spPr>
            <a:xfrm>
              <a:off x="9474036"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
          <p:nvSpPr>
            <p:cNvPr id="119" name="Rectangle 118">
              <a:extLst>
                <a:ext uri="{FF2B5EF4-FFF2-40B4-BE49-F238E27FC236}">
                  <a16:creationId xmlns:a16="http://schemas.microsoft.com/office/drawing/2014/main" id="{A878FACA-86D1-4EFF-8F55-8E0FB0C0EE36}"/>
                </a:ext>
              </a:extLst>
            </p:cNvPr>
            <p:cNvSpPr/>
            <p:nvPr/>
          </p:nvSpPr>
          <p:spPr>
            <a:xfrm>
              <a:off x="9896193" y="3522702"/>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120" name="Straight Connector 119">
              <a:extLst>
                <a:ext uri="{FF2B5EF4-FFF2-40B4-BE49-F238E27FC236}">
                  <a16:creationId xmlns:a16="http://schemas.microsoft.com/office/drawing/2014/main" id="{41174DC3-45CB-4128-8AA6-CB436E9604A9}"/>
                </a:ext>
              </a:extLst>
            </p:cNvPr>
            <p:cNvCxnSpPr>
              <a:cxnSpLocks/>
            </p:cNvCxnSpPr>
            <p:nvPr/>
          </p:nvCxnSpPr>
          <p:spPr>
            <a:xfrm>
              <a:off x="9511111" y="2561030"/>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58BDDC-D15E-493E-A84D-15CFEFD49754}"/>
                </a:ext>
              </a:extLst>
            </p:cNvPr>
            <p:cNvCxnSpPr>
              <a:cxnSpLocks/>
            </p:cNvCxnSpPr>
            <p:nvPr/>
          </p:nvCxnSpPr>
          <p:spPr>
            <a:xfrm flipV="1">
              <a:off x="9269239" y="2738310"/>
              <a:ext cx="1897" cy="7050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57820B68-B6CB-4397-AAA9-30CC8C5DA320}"/>
                </a:ext>
              </a:extLst>
            </p:cNvPr>
            <p:cNvSpPr/>
            <p:nvPr/>
          </p:nvSpPr>
          <p:spPr>
            <a:xfrm>
              <a:off x="9896181" y="2657196"/>
              <a:ext cx="422157" cy="865502"/>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cxnSp>
          <p:nvCxnSpPr>
            <p:cNvPr id="123" name="Straight Connector 122">
              <a:extLst>
                <a:ext uri="{FF2B5EF4-FFF2-40B4-BE49-F238E27FC236}">
                  <a16:creationId xmlns:a16="http://schemas.microsoft.com/office/drawing/2014/main" id="{BA2FB81E-4D64-4FE1-8BBA-318EB8DB60B0}"/>
                </a:ext>
              </a:extLst>
            </p:cNvPr>
            <p:cNvCxnSpPr>
              <a:cxnSpLocks/>
            </p:cNvCxnSpPr>
            <p:nvPr/>
          </p:nvCxnSpPr>
          <p:spPr>
            <a:xfrm flipV="1">
              <a:off x="10113548" y="2736531"/>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6943595-9685-4EEB-BC0B-D6CDE785C74C}"/>
                </a:ext>
              </a:extLst>
            </p:cNvPr>
            <p:cNvCxnSpPr>
              <a:cxnSpLocks/>
            </p:cNvCxnSpPr>
            <p:nvPr/>
          </p:nvCxnSpPr>
          <p:spPr>
            <a:xfrm flipV="1">
              <a:off x="10113548" y="3602029"/>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49C7824-1AC5-45F6-BE23-E8CD6BA9A56D}"/>
                </a:ext>
              </a:extLst>
            </p:cNvPr>
            <p:cNvCxnSpPr>
              <a:cxnSpLocks/>
            </p:cNvCxnSpPr>
            <p:nvPr/>
          </p:nvCxnSpPr>
          <p:spPr>
            <a:xfrm>
              <a:off x="9511111" y="4309431"/>
              <a:ext cx="3336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8E42EF6-4E3B-4952-86A8-75681D9CEDA9}"/>
                </a:ext>
              </a:extLst>
            </p:cNvPr>
            <p:cNvCxnSpPr>
              <a:cxnSpLocks/>
            </p:cNvCxnSpPr>
            <p:nvPr/>
          </p:nvCxnSpPr>
          <p:spPr>
            <a:xfrm flipV="1">
              <a:off x="9256681" y="3602029"/>
              <a:ext cx="1" cy="70683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352FA429-C47C-4AE3-8050-3E383554FE9E}"/>
                </a:ext>
              </a:extLst>
            </p:cNvPr>
            <p:cNvSpPr txBox="1"/>
            <p:nvPr/>
          </p:nvSpPr>
          <p:spPr>
            <a:xfrm>
              <a:off x="4661847" y="2691422"/>
              <a:ext cx="782781" cy="377762"/>
            </a:xfrm>
            <a:prstGeom prst="rect">
              <a:avLst/>
            </a:prstGeom>
            <a:noFill/>
          </p:spPr>
          <p:txBody>
            <a:bodyPr wrap="square" rtlCol="0">
              <a:spAutoFit/>
            </a:bodyPr>
            <a:lstStyle/>
            <a:p>
              <a:r>
                <a:rPr lang="de-AT" dirty="0"/>
                <a:t>usw.</a:t>
              </a:r>
            </a:p>
          </p:txBody>
        </p:sp>
      </p:grpSp>
    </p:spTree>
    <p:extLst>
      <p:ext uri="{BB962C8B-B14F-4D97-AF65-F5344CB8AC3E}">
        <p14:creationId xmlns:p14="http://schemas.microsoft.com/office/powerpoint/2010/main" val="2648063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endParaRPr lang="de-AT" dirty="0"/>
          </a:p>
        </p:txBody>
      </p:sp>
      <p:sp>
        <p:nvSpPr>
          <p:cNvPr id="3" name="Content Placeholder 2"/>
          <p:cNvSpPr>
            <a:spLocks noGrp="1"/>
          </p:cNvSpPr>
          <p:nvPr>
            <p:ph idx="1"/>
          </p:nvPr>
        </p:nvSpPr>
        <p:spPr/>
        <p:txBody>
          <a:bodyPr/>
          <a:lstStyle/>
          <a:p>
            <a:r>
              <a:rPr lang="de-AT" dirty="0">
                <a:hlinkClick r:id="rId2"/>
              </a:rPr>
              <a:t>https://github.com/techtalk/CodingDojos.git</a:t>
            </a:r>
            <a:endParaRPr lang="de-AT" dirty="0"/>
          </a:p>
          <a:p>
            <a:pPr lvl="1"/>
            <a:r>
              <a:rPr lang="en-GB" dirty="0"/>
              <a:t>Branch “</a:t>
            </a:r>
            <a:r>
              <a:rPr lang="en-GB" dirty="0" err="1"/>
              <a:t>NumberToLcdDojo</a:t>
            </a:r>
            <a:r>
              <a:rPr lang="en-GB" dirty="0"/>
              <a:t>”</a:t>
            </a:r>
            <a:endParaRPr lang="de-AT" dirty="0"/>
          </a:p>
        </p:txBody>
      </p:sp>
    </p:spTree>
    <p:extLst>
      <p:ext uri="{BB962C8B-B14F-4D97-AF65-F5344CB8AC3E}">
        <p14:creationId xmlns:p14="http://schemas.microsoft.com/office/powerpoint/2010/main" val="2208362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Words>
  <Application>Microsoft Office PowerPoint</Application>
  <PresentationFormat>Widescreen</PresentationFormat>
  <Paragraphs>108</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Coding-Dojo 22.10.2021</vt:lpstr>
      <vt:lpstr>Was ist ein Coding Dojo?</vt:lpstr>
      <vt:lpstr>PowerPoint Presentation</vt:lpstr>
      <vt:lpstr>Der TDD-Cycle</vt:lpstr>
      <vt:lpstr>Ablauf und Regeln</vt:lpstr>
      <vt:lpstr>Die Aufgabe</vt:lpstr>
      <vt:lpstr>Akzeptanzkriterien</vt:lpstr>
      <vt:lpstr>Hilfestellung</vt:lpstr>
      <vt:lpstr>Setup</vt:lpstr>
      <vt:lpstr>Let‘s get cracking…</vt:lpstr>
      <vt:lpstr>Approval Testing</vt:lpstr>
      <vt:lpstr>Vorteile?</vt:lpstr>
      <vt:lpstr>Nachteile?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105</cp:revision>
  <dcterms:created xsi:type="dcterms:W3CDTF">2013-12-13T09:06:46Z</dcterms:created>
  <dcterms:modified xsi:type="dcterms:W3CDTF">2021-10-22T12:20:09Z</dcterms:modified>
</cp:coreProperties>
</file>