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0" r:id="rId2"/>
    <p:sldId id="257" r:id="rId3"/>
    <p:sldId id="279" r:id="rId4"/>
    <p:sldId id="266" r:id="rId5"/>
    <p:sldId id="267" r:id="rId6"/>
    <p:sldId id="280" r:id="rId7"/>
    <p:sldId id="271" r:id="rId8"/>
    <p:sldId id="282" r:id="rId9"/>
    <p:sldId id="281"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75" autoAdjust="0"/>
    <p:restoredTop sz="75392" autoAdjust="0"/>
  </p:normalViewPr>
  <p:slideViewPr>
    <p:cSldViewPr snapToGrid="0">
      <p:cViewPr varScale="1">
        <p:scale>
          <a:sx n="120" d="100"/>
          <a:sy n="120" d="100"/>
        </p:scale>
        <p:origin x="780"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C01F7-036F-4DDB-91D3-72DE411FB950}" type="datetimeFigureOut">
              <a:rPr lang="de-AT" smtClean="0"/>
              <a:t>04.01.2022</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DE6FD-D7F2-49F0-A0DD-6365E6F7E0B0}" type="slidenum">
              <a:rPr lang="de-AT" smtClean="0"/>
              <a:t>‹#›</a:t>
            </a:fld>
            <a:endParaRPr lang="de-AT"/>
          </a:p>
        </p:txBody>
      </p:sp>
    </p:spTree>
    <p:extLst>
      <p:ext uri="{BB962C8B-B14F-4D97-AF65-F5344CB8AC3E}">
        <p14:creationId xmlns:p14="http://schemas.microsoft.com/office/powerpoint/2010/main" val="428476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odingdojo.org/cgi-bin/wiki.pl?DeliberatePractic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odingdojo.org/cgi-bin/wiki.pl?ParisDoj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Wie kam es dazu? XP</a:t>
            </a:r>
            <a:r>
              <a:rPr lang="de-AT" baseline="0" dirty="0"/>
              <a:t> und </a:t>
            </a:r>
            <a:r>
              <a:rPr lang="de-AT" dirty="0"/>
              <a:t>Emily Bache</a:t>
            </a:r>
          </a:p>
        </p:txBody>
      </p:sp>
      <p:sp>
        <p:nvSpPr>
          <p:cNvPr id="4" name="Slide Number Placeholder 3"/>
          <p:cNvSpPr>
            <a:spLocks noGrp="1"/>
          </p:cNvSpPr>
          <p:nvPr>
            <p:ph type="sldNum" sz="quarter" idx="10"/>
          </p:nvPr>
        </p:nvSpPr>
        <p:spPr/>
        <p:txBody>
          <a:bodyPr/>
          <a:lstStyle/>
          <a:p>
            <a:fld id="{222DE6FD-D7F2-49F0-A0DD-6365E6F7E0B0}" type="slidenum">
              <a:rPr lang="de-AT" smtClean="0"/>
              <a:t>1</a:t>
            </a:fld>
            <a:endParaRPr lang="de-AT"/>
          </a:p>
        </p:txBody>
      </p:sp>
    </p:spTree>
    <p:extLst>
      <p:ext uri="{BB962C8B-B14F-4D97-AF65-F5344CB8AC3E}">
        <p14:creationId xmlns:p14="http://schemas.microsoft.com/office/powerpoint/2010/main" val="370713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Entwickler üben in der Regel direkt bei der Arbeit und verursachen damit auch hier die meisten Fehler. </a:t>
            </a:r>
            <a:endParaRPr lang="en-US" dirty="0"/>
          </a:p>
          <a:p>
            <a:endParaRPr lang="en-US" dirty="0"/>
          </a:p>
          <a:p>
            <a:r>
              <a:rPr lang="de-DE" dirty="0">
                <a:effectLst/>
              </a:rPr>
              <a:t>Übungshalle in den japanischen Kampfkünsten</a:t>
            </a:r>
            <a:endParaRPr lang="en-US" dirty="0"/>
          </a:p>
          <a:p>
            <a:endParaRPr lang="en-US" dirty="0"/>
          </a:p>
          <a:p>
            <a:r>
              <a:rPr lang="de-AT" dirty="0"/>
              <a:t>Ein Code </a:t>
            </a:r>
            <a:r>
              <a:rPr lang="de-AT" dirty="0" err="1"/>
              <a:t>Dojo</a:t>
            </a:r>
            <a:r>
              <a:rPr lang="de-AT" dirty="0"/>
              <a:t> ist ein Treffen von Programmierern mit dem Ziel eine bestimmte Programmieraufgabe zu lösen um dabei Neues zu lernen. </a:t>
            </a:r>
          </a:p>
          <a:p>
            <a:endParaRPr lang="de-AT" dirty="0"/>
          </a:p>
          <a:p>
            <a:r>
              <a:rPr lang="de-AT" sz="1200" b="0" i="0" u="none" strike="noStrike" kern="1200" baseline="0" dirty="0" err="1">
                <a:solidFill>
                  <a:schemeClr val="tx1"/>
                </a:solidFill>
                <a:latin typeface="+mn-lt"/>
                <a:ea typeface="+mn-ea"/>
                <a:cs typeface="+mn-cs"/>
              </a:rPr>
              <a:t>Incidental</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Repeatedly doing something you can already do</a:t>
            </a:r>
          </a:p>
          <a:p>
            <a:r>
              <a:rPr lang="de-AT" sz="1200" b="0" i="0" u="none" strike="noStrike" kern="1200" baseline="0" dirty="0">
                <a:solidFill>
                  <a:schemeClr val="tx1"/>
                </a:solidFill>
                <a:latin typeface="+mn-lt"/>
                <a:ea typeface="+mn-ea"/>
                <a:cs typeface="+mn-cs"/>
              </a:rPr>
              <a:t>Vs. </a:t>
            </a:r>
            <a:r>
              <a:rPr lang="de-AT" sz="1200" b="0" i="0" u="none" strike="noStrike" kern="1200" baseline="0" dirty="0" err="1">
                <a:solidFill>
                  <a:schemeClr val="tx1"/>
                </a:solidFill>
                <a:latin typeface="+mn-lt"/>
                <a:ea typeface="+mn-ea"/>
                <a:cs typeface="+mn-cs"/>
              </a:rPr>
              <a:t>Deliberate</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Trying to do something you can’t comfortably do, Breaking down a skill into components you </a:t>
            </a:r>
            <a:r>
              <a:rPr lang="de-AT" sz="1200" b="0" i="0" u="none" strike="noStrike" kern="1200" baseline="0" dirty="0" err="1">
                <a:solidFill>
                  <a:schemeClr val="tx1"/>
                </a:solidFill>
                <a:latin typeface="+mn-lt"/>
                <a:ea typeface="+mn-ea"/>
                <a:cs typeface="+mn-cs"/>
              </a:rPr>
              <a:t>practice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separately</a:t>
            </a:r>
            <a:endParaRPr lang="de-AT" dirty="0"/>
          </a:p>
          <a:p>
            <a:endParaRPr lang="de-AT" dirty="0"/>
          </a:p>
          <a:p>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IDE </a:t>
            </a:r>
            <a:r>
              <a:rPr lang="de-AT" sz="1200" b="0" i="0" u="none" strike="noStrike" kern="1200" baseline="0" dirty="0" err="1">
                <a:solidFill>
                  <a:schemeClr val="tx1"/>
                </a:solidFill>
                <a:latin typeface="+mn-lt"/>
                <a:ea typeface="+mn-ea"/>
                <a:cs typeface="+mn-cs"/>
              </a:rPr>
              <a:t>keyboard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shortcuts</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Pair </a:t>
            </a:r>
            <a:r>
              <a:rPr lang="de-AT" sz="1200" b="0" i="0" u="none" strike="noStrike" kern="1200" baseline="0" dirty="0" err="1">
                <a:solidFill>
                  <a:schemeClr val="tx1"/>
                </a:solidFill>
                <a:latin typeface="+mn-lt"/>
                <a:ea typeface="+mn-ea"/>
                <a:cs typeface="+mn-cs"/>
              </a:rPr>
              <a:t>Programming</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Test </a:t>
            </a:r>
            <a:r>
              <a:rPr lang="de-AT" sz="1200" b="0" i="0" u="none" strike="noStrike" kern="1200" baseline="0" dirty="0" err="1">
                <a:solidFill>
                  <a:schemeClr val="tx1"/>
                </a:solidFill>
                <a:latin typeface="+mn-lt"/>
                <a:ea typeface="+mn-ea"/>
                <a:cs typeface="+mn-cs"/>
              </a:rPr>
              <a:t>Driven</a:t>
            </a:r>
            <a:r>
              <a:rPr lang="de-AT" sz="1200" b="0" i="0" u="none" strike="noStrike" kern="1200" baseline="0" dirty="0">
                <a:solidFill>
                  <a:schemeClr val="tx1"/>
                </a:solidFill>
                <a:latin typeface="+mn-lt"/>
                <a:ea typeface="+mn-ea"/>
                <a:cs typeface="+mn-cs"/>
              </a:rPr>
              <a:t> Development</a:t>
            </a:r>
          </a:p>
          <a:p>
            <a:r>
              <a:rPr lang="de-AT" sz="1200" b="0" i="0" u="none" strike="noStrike" kern="1200" baseline="0" dirty="0" err="1">
                <a:solidFill>
                  <a:schemeClr val="tx1"/>
                </a:solidFill>
                <a:latin typeface="+mn-lt"/>
                <a:ea typeface="+mn-ea"/>
                <a:cs typeface="+mn-cs"/>
              </a:rPr>
              <a:t>Refactoring</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good</a:t>
            </a:r>
            <a:r>
              <a:rPr lang="de-AT" sz="1200" b="0" i="0" u="none" strike="noStrike" kern="1200" baseline="0" dirty="0">
                <a:solidFill>
                  <a:schemeClr val="tx1"/>
                </a:solidFill>
                <a:latin typeface="+mn-lt"/>
                <a:ea typeface="+mn-ea"/>
                <a:cs typeface="+mn-cs"/>
              </a:rPr>
              <a:t> Test Cases</a:t>
            </a:r>
          </a:p>
          <a:p>
            <a:r>
              <a:rPr lang="de-AT" sz="1200" b="0" i="0" u="none" strike="noStrike" kern="1200" baseline="0" dirty="0">
                <a:solidFill>
                  <a:schemeClr val="tx1"/>
                </a:solidFill>
                <a:latin typeface="+mn-lt"/>
                <a:ea typeface="+mn-ea"/>
                <a:cs typeface="+mn-cs"/>
              </a:rPr>
              <a:t>Working </a:t>
            </a:r>
            <a:r>
              <a:rPr lang="de-AT" sz="1200" b="0" i="0" u="none" strike="noStrike" kern="1200" baseline="0" dirty="0" err="1">
                <a:solidFill>
                  <a:schemeClr val="tx1"/>
                </a:solidFill>
                <a:latin typeface="+mn-lt"/>
                <a:ea typeface="+mn-ea"/>
                <a:cs typeface="+mn-cs"/>
              </a:rPr>
              <a:t>incrementally</a:t>
            </a:r>
            <a:r>
              <a:rPr lang="de-AT" sz="1200" b="0" i="0" u="none" strike="noStrike" kern="1200" baseline="0" dirty="0">
                <a:solidFill>
                  <a:schemeClr val="tx1"/>
                </a:solidFill>
                <a:latin typeface="+mn-lt"/>
                <a:ea typeface="+mn-ea"/>
                <a:cs typeface="+mn-cs"/>
              </a:rPr>
              <a:t>,</a:t>
            </a:r>
          </a:p>
          <a:p>
            <a:r>
              <a:rPr lang="de-AT" sz="1200" b="0" i="0" u="none" strike="noStrike" kern="1200" baseline="0" dirty="0" err="1">
                <a:solidFill>
                  <a:schemeClr val="tx1"/>
                </a:solidFill>
                <a:latin typeface="+mn-lt"/>
                <a:ea typeface="+mn-ea"/>
                <a:cs typeface="+mn-cs"/>
              </a:rPr>
              <a:t>committing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code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often</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SOLID </a:t>
            </a:r>
            <a:r>
              <a:rPr lang="de-AT" sz="1200" b="0" i="0" u="none" strike="noStrike" kern="1200" baseline="0" dirty="0" err="1">
                <a:solidFill>
                  <a:schemeClr val="tx1"/>
                </a:solidFill>
                <a:latin typeface="+mn-lt"/>
                <a:ea typeface="+mn-ea"/>
                <a:cs typeface="+mn-cs"/>
              </a:rPr>
              <a:t>principles</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Object</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Oriented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Paradigm</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Functional</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Programming</a:t>
            </a:r>
            <a:endParaRPr lang="de-AT" dirty="0"/>
          </a:p>
          <a:p>
            <a:endParaRPr lang="en-US" dirty="0"/>
          </a:p>
          <a:p>
            <a:endParaRPr lang="en-US" dirty="0"/>
          </a:p>
          <a:p>
            <a:r>
              <a:rPr lang="en-US" dirty="0"/>
              <a:t>A Coding Dojo is a meeting where a bunch of coders get together to work on a programming challenge. They are there have fun and to engage in </a:t>
            </a:r>
            <a:r>
              <a:rPr lang="en-US" dirty="0" err="1">
                <a:hlinkClick r:id="rId3" action="ppaction://hlinkfile"/>
              </a:rPr>
              <a:t>DeliberatePractice</a:t>
            </a:r>
            <a:r>
              <a:rPr lang="en-US" dirty="0"/>
              <a:t> in order to improve their skills. </a:t>
            </a:r>
          </a:p>
          <a:p>
            <a:r>
              <a:rPr lang="en-US" dirty="0"/>
              <a:t>The </a:t>
            </a:r>
            <a:r>
              <a:rPr lang="en-US" dirty="0" err="1">
                <a:hlinkClick r:id="rId4" action="ppaction://hlinkfile"/>
              </a:rPr>
              <a:t>ParisDojo</a:t>
            </a:r>
            <a:r>
              <a:rPr lang="en-US" dirty="0"/>
              <a:t> focuses on coding in front of others, most often something from scratch, in a very short amount of time (1 to 1.5 hours). They use various languages, various tools, various exercise formats. They consider the outcome of an exercise successful when it is completed within allocated time AND audience can repeat the exercise at home by themselves. </a:t>
            </a:r>
          </a:p>
        </p:txBody>
      </p:sp>
      <p:sp>
        <p:nvSpPr>
          <p:cNvPr id="4" name="Slide Number Placeholder 3"/>
          <p:cNvSpPr>
            <a:spLocks noGrp="1"/>
          </p:cNvSpPr>
          <p:nvPr>
            <p:ph type="sldNum" sz="quarter" idx="10"/>
          </p:nvPr>
        </p:nvSpPr>
        <p:spPr/>
        <p:txBody>
          <a:bodyPr/>
          <a:lstStyle/>
          <a:p>
            <a:fld id="{222DE6FD-D7F2-49F0-A0DD-6365E6F7E0B0}" type="slidenum">
              <a:rPr lang="de-AT" smtClean="0"/>
              <a:t>2</a:t>
            </a:fld>
            <a:endParaRPr lang="de-AT"/>
          </a:p>
        </p:txBody>
      </p:sp>
    </p:spTree>
    <p:extLst>
      <p:ext uri="{BB962C8B-B14F-4D97-AF65-F5344CB8AC3E}">
        <p14:creationId xmlns:p14="http://schemas.microsoft.com/office/powerpoint/2010/main" val="424725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5"/>
          </p:nvPr>
        </p:nvSpPr>
        <p:spPr/>
        <p:txBody>
          <a:bodyPr/>
          <a:lstStyle/>
          <a:p>
            <a:fld id="{222DE6FD-D7F2-49F0-A0DD-6365E6F7E0B0}" type="slidenum">
              <a:rPr lang="de-AT" smtClean="0"/>
              <a:t>3</a:t>
            </a:fld>
            <a:endParaRPr lang="de-AT"/>
          </a:p>
        </p:txBody>
      </p:sp>
    </p:spTree>
    <p:extLst>
      <p:ext uri="{BB962C8B-B14F-4D97-AF65-F5344CB8AC3E}">
        <p14:creationId xmlns:p14="http://schemas.microsoft.com/office/powerpoint/2010/main" val="225599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222DE6FD-D7F2-49F0-A0DD-6365E6F7E0B0}" type="slidenum">
              <a:rPr lang="de-AT" smtClean="0"/>
              <a:t>4</a:t>
            </a:fld>
            <a:endParaRPr lang="de-AT"/>
          </a:p>
        </p:txBody>
      </p:sp>
    </p:spTree>
    <p:extLst>
      <p:ext uri="{BB962C8B-B14F-4D97-AF65-F5344CB8AC3E}">
        <p14:creationId xmlns:p14="http://schemas.microsoft.com/office/powerpoint/2010/main" val="105983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15 min Intro (+Armin)</a:t>
            </a:r>
          </a:p>
          <a:p>
            <a:r>
              <a:rPr lang="en-GB" dirty="0"/>
              <a:t>20-30 min Code Analyse</a:t>
            </a:r>
          </a:p>
          <a:p>
            <a:r>
              <a:rPr lang="en-GB" dirty="0"/>
              <a:t>15 min </a:t>
            </a:r>
            <a:r>
              <a:rPr lang="en-GB" dirty="0" err="1"/>
              <a:t>Diskussion</a:t>
            </a:r>
            <a:endParaRPr lang="en-GB" dirty="0"/>
          </a:p>
          <a:p>
            <a:r>
              <a:rPr lang="en-GB" dirty="0"/>
              <a:t>15 min </a:t>
            </a:r>
            <a:r>
              <a:rPr lang="en-GB" dirty="0" err="1"/>
              <a:t>Lösungsimplementierung</a:t>
            </a:r>
            <a:endParaRPr lang="en-GB" dirty="0"/>
          </a:p>
          <a:p>
            <a:r>
              <a:rPr lang="en-GB" dirty="0"/>
              <a:t>10 min </a:t>
            </a:r>
            <a:r>
              <a:rPr lang="en-GB" dirty="0" err="1"/>
              <a:t>Lösungen</a:t>
            </a:r>
            <a:r>
              <a:rPr lang="en-GB" dirty="0"/>
              <a:t> </a:t>
            </a:r>
            <a:r>
              <a:rPr lang="en-GB" dirty="0" err="1"/>
              <a:t>herzeigen</a:t>
            </a:r>
            <a:endParaRPr lang="en-GB" dirty="0"/>
          </a:p>
          <a:p>
            <a:r>
              <a:rPr lang="en-GB" dirty="0"/>
              <a:t>10 min Armin </a:t>
            </a:r>
            <a:r>
              <a:rPr lang="en-GB" dirty="0" err="1"/>
              <a:t>zeigt</a:t>
            </a:r>
            <a:r>
              <a:rPr lang="en-GB" dirty="0"/>
              <a:t> </a:t>
            </a:r>
            <a:r>
              <a:rPr lang="en-GB" dirty="0" err="1"/>
              <a:t>Lösung</a:t>
            </a:r>
            <a:r>
              <a:rPr lang="en-GB" dirty="0"/>
              <a:t> her</a:t>
            </a:r>
            <a:endParaRPr lang="en-AT" dirty="0"/>
          </a:p>
        </p:txBody>
      </p:sp>
      <p:sp>
        <p:nvSpPr>
          <p:cNvPr id="4" name="Slide Number Placeholder 3"/>
          <p:cNvSpPr>
            <a:spLocks noGrp="1"/>
          </p:cNvSpPr>
          <p:nvPr>
            <p:ph type="sldNum" sz="quarter" idx="5"/>
          </p:nvPr>
        </p:nvSpPr>
        <p:spPr/>
        <p:txBody>
          <a:bodyPr/>
          <a:lstStyle/>
          <a:p>
            <a:fld id="{222DE6FD-D7F2-49F0-A0DD-6365E6F7E0B0}" type="slidenum">
              <a:rPr lang="de-AT" smtClean="0"/>
              <a:t>5</a:t>
            </a:fld>
            <a:endParaRPr lang="de-AT"/>
          </a:p>
        </p:txBody>
      </p:sp>
    </p:spTree>
    <p:extLst>
      <p:ext uri="{BB962C8B-B14F-4D97-AF65-F5344CB8AC3E}">
        <p14:creationId xmlns:p14="http://schemas.microsoft.com/office/powerpoint/2010/main" val="210496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04.01.2022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122114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04.01.2022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03564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e-A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04.01.2022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08087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04.01.2022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2561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A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9BBA49-313F-47D7-A954-C3F504465317}" type="datetimeFigureOut">
              <a:rPr lang="de-AT" smtClean="0"/>
              <a:t>04.01.2022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22521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Date Placeholder 4"/>
          <p:cNvSpPr>
            <a:spLocks noGrp="1"/>
          </p:cNvSpPr>
          <p:nvPr>
            <p:ph type="dt" sz="half" idx="10"/>
          </p:nvPr>
        </p:nvSpPr>
        <p:spPr/>
        <p:txBody>
          <a:bodyPr/>
          <a:lstStyle/>
          <a:p>
            <a:fld id="{4F9BBA49-313F-47D7-A954-C3F504465317}" type="datetimeFigureOut">
              <a:rPr lang="de-AT" smtClean="0"/>
              <a:t>04.01.2022</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917041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e-A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p:cNvSpPr>
            <a:spLocks noGrp="1"/>
          </p:cNvSpPr>
          <p:nvPr>
            <p:ph type="dt" sz="half" idx="10"/>
          </p:nvPr>
        </p:nvSpPr>
        <p:spPr/>
        <p:txBody>
          <a:bodyPr/>
          <a:lstStyle/>
          <a:p>
            <a:fld id="{4F9BBA49-313F-47D7-A954-C3F504465317}" type="datetimeFigureOut">
              <a:rPr lang="de-AT" smtClean="0"/>
              <a:t>04.01.2022</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381890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Date Placeholder 2"/>
          <p:cNvSpPr>
            <a:spLocks noGrp="1"/>
          </p:cNvSpPr>
          <p:nvPr>
            <p:ph type="dt" sz="half" idx="10"/>
          </p:nvPr>
        </p:nvSpPr>
        <p:spPr/>
        <p:txBody>
          <a:bodyPr/>
          <a:lstStyle/>
          <a:p>
            <a:fld id="{4F9BBA49-313F-47D7-A954-C3F504465317}" type="datetimeFigureOut">
              <a:rPr lang="de-AT" smtClean="0"/>
              <a:t>04.01.2022</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3465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BBA49-313F-47D7-A954-C3F504465317}" type="datetimeFigureOut">
              <a:rPr lang="de-AT" smtClean="0"/>
              <a:t>04.01.2022</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375858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9BBA49-313F-47D7-A954-C3F504465317}" type="datetimeFigureOut">
              <a:rPr lang="de-AT" smtClean="0"/>
              <a:t>04.01.2022</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183963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9BBA49-313F-47D7-A954-C3F504465317}" type="datetimeFigureOut">
              <a:rPr lang="de-AT" smtClean="0"/>
              <a:t>04.01.2022</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20935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A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BBA49-313F-47D7-A954-C3F504465317}" type="datetimeFigureOut">
              <a:rPr lang="de-AT" smtClean="0"/>
              <a:t>04.01.2022</a:t>
            </a:fld>
            <a:endParaRPr lang="de-A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7C41E-C3B4-4092-A9EA-8D27B75B2392}" type="slidenum">
              <a:rPr lang="de-AT" smtClean="0"/>
              <a:t>‹#›</a:t>
            </a:fld>
            <a:endParaRPr lang="de-AT"/>
          </a:p>
        </p:txBody>
      </p:sp>
    </p:spTree>
    <p:extLst>
      <p:ext uri="{BB962C8B-B14F-4D97-AF65-F5344CB8AC3E}">
        <p14:creationId xmlns:p14="http://schemas.microsoft.com/office/powerpoint/2010/main" val="233129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techtalk/CodingDojos.gi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b="1" dirty="0"/>
              <a:t>Coding-Dojo</a:t>
            </a:r>
            <a:br>
              <a:rPr lang="de-AT" b="1" dirty="0"/>
            </a:br>
            <a:r>
              <a:rPr lang="de-AT" sz="2400" b="1" dirty="0"/>
              <a:t>22.10.2021</a:t>
            </a:r>
            <a:endParaRPr lang="de-AT" sz="1800" b="1" dirty="0"/>
          </a:p>
        </p:txBody>
      </p:sp>
      <p:pic>
        <p:nvPicPr>
          <p:cNvPr id="4" name="Picture 2" descr="Clean Code Do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93" y="590375"/>
            <a:ext cx="2532042" cy="3798064"/>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4"/>
          <p:cNvSpPr>
            <a:spLocks noGrp="1"/>
          </p:cNvSpPr>
          <p:nvPr>
            <p:ph type="subTitle" idx="1"/>
          </p:nvPr>
        </p:nvSpPr>
        <p:spPr/>
        <p:txBody>
          <a:bodyPr/>
          <a:lstStyle/>
          <a:p>
            <a:r>
              <a:rPr lang="en-US" dirty="0" err="1"/>
              <a:t>Zertifikat</a:t>
            </a:r>
            <a:r>
              <a:rPr lang="en-US" dirty="0"/>
              <a:t> </a:t>
            </a:r>
            <a:r>
              <a:rPr lang="en-US" dirty="0" err="1"/>
              <a:t>Fehlersuche</a:t>
            </a:r>
            <a:endParaRPr lang="de-AT" dirty="0"/>
          </a:p>
        </p:txBody>
      </p:sp>
    </p:spTree>
    <p:extLst>
      <p:ext uri="{BB962C8B-B14F-4D97-AF65-F5344CB8AC3E}">
        <p14:creationId xmlns:p14="http://schemas.microsoft.com/office/powerpoint/2010/main" val="113211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Was ist ein </a:t>
            </a:r>
            <a:r>
              <a:rPr lang="de-AT" dirty="0" err="1"/>
              <a:t>Coding</a:t>
            </a:r>
            <a:r>
              <a:rPr lang="de-AT" dirty="0"/>
              <a:t> </a:t>
            </a:r>
            <a:r>
              <a:rPr lang="de-AT" dirty="0" err="1"/>
              <a:t>Dojo</a:t>
            </a:r>
            <a:r>
              <a:rPr lang="de-AT" dirty="0"/>
              <a:t>?</a:t>
            </a:r>
          </a:p>
        </p:txBody>
      </p:sp>
      <p:sp>
        <p:nvSpPr>
          <p:cNvPr id="3" name="Content Placeholder 2"/>
          <p:cNvSpPr>
            <a:spLocks noGrp="1"/>
          </p:cNvSpPr>
          <p:nvPr>
            <p:ph idx="1"/>
          </p:nvPr>
        </p:nvSpPr>
        <p:spPr>
          <a:xfrm>
            <a:off x="838200" y="1677186"/>
            <a:ext cx="6848590" cy="4499777"/>
          </a:xfrm>
        </p:spPr>
        <p:txBody>
          <a:bodyPr>
            <a:normAutofit fontScale="92500" lnSpcReduction="20000"/>
          </a:bodyPr>
          <a:lstStyle/>
          <a:p>
            <a:r>
              <a:rPr lang="de-AT" dirty="0"/>
              <a:t>Bewusstes Praktizieren/Üben</a:t>
            </a:r>
          </a:p>
          <a:p>
            <a:pPr lvl="1"/>
            <a:r>
              <a:rPr lang="de-AT" dirty="0"/>
              <a:t>Für den Ernstfall</a:t>
            </a:r>
          </a:p>
          <a:p>
            <a:r>
              <a:rPr lang="de-AT" dirty="0"/>
              <a:t>Besseres Programmieren</a:t>
            </a:r>
          </a:p>
          <a:p>
            <a:pPr lvl="1"/>
            <a:r>
              <a:rPr lang="de-AT" dirty="0"/>
              <a:t>Paradigmen, Techniken, Technologien</a:t>
            </a:r>
          </a:p>
          <a:p>
            <a:r>
              <a:rPr lang="de-AT" dirty="0"/>
              <a:t>Gefahrlose und angstfreie Umgebung</a:t>
            </a:r>
          </a:p>
          <a:p>
            <a:pPr lvl="1"/>
            <a:r>
              <a:rPr lang="de-AT" dirty="0"/>
              <a:t>Was in Vegas passiert….</a:t>
            </a:r>
          </a:p>
          <a:p>
            <a:pPr lvl="1"/>
            <a:r>
              <a:rPr lang="de-AT" dirty="0"/>
              <a:t>Auch ein „Epic Fail“ ist ein Learning</a:t>
            </a:r>
          </a:p>
          <a:p>
            <a:r>
              <a:rPr lang="de-AT" dirty="0"/>
              <a:t>Konkrete Aufgabe</a:t>
            </a:r>
          </a:p>
          <a:p>
            <a:endParaRPr lang="de-AT" dirty="0"/>
          </a:p>
          <a:p>
            <a:r>
              <a:rPr lang="en-US" dirty="0" err="1"/>
              <a:t>Gemeinsames</a:t>
            </a:r>
            <a:r>
              <a:rPr lang="en-US" dirty="0"/>
              <a:t> L</a:t>
            </a:r>
            <a:r>
              <a:rPr lang="de-AT" dirty="0" err="1"/>
              <a:t>ernen</a:t>
            </a:r>
            <a:r>
              <a:rPr lang="de-AT" dirty="0"/>
              <a:t> und Reflektieren</a:t>
            </a:r>
          </a:p>
          <a:p>
            <a:pPr lvl="1"/>
            <a:r>
              <a:rPr lang="de-AT" dirty="0"/>
              <a:t>Lerne Kollegen und deren Stärken besser kennen</a:t>
            </a:r>
          </a:p>
          <a:p>
            <a:r>
              <a:rPr lang="de-AT" dirty="0"/>
              <a:t>Spaß </a:t>
            </a:r>
            <a:r>
              <a:rPr lang="de-AT" dirty="0">
                <a:sym typeface="Wingdings" panose="05000000000000000000" pitchFamily="2" charset="2"/>
              </a:rPr>
              <a:t></a:t>
            </a:r>
            <a:endParaRPr lang="de-AT" dirty="0"/>
          </a:p>
        </p:txBody>
      </p:sp>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3146" t="1673" r="1682" b="1234"/>
          <a:stretch/>
        </p:blipFill>
        <p:spPr bwMode="auto">
          <a:xfrm>
            <a:off x="8097574" y="1745673"/>
            <a:ext cx="2889896" cy="3975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5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0591" y="1825625"/>
            <a:ext cx="9273209" cy="4351338"/>
          </a:xfrm>
        </p:spPr>
        <p:txBody>
          <a:bodyPr>
            <a:normAutofit/>
          </a:bodyPr>
          <a:lstStyle/>
          <a:p>
            <a:pPr marL="0" indent="0">
              <a:buNone/>
            </a:pPr>
            <a:r>
              <a:rPr lang="en-US" sz="3600" i="1" dirty="0">
                <a:solidFill>
                  <a:schemeClr val="bg1"/>
                </a:solidFill>
              </a:rPr>
              <a:t>Under pressure,</a:t>
            </a:r>
            <a:br>
              <a:rPr lang="en-US" sz="3600" i="1" dirty="0">
                <a:solidFill>
                  <a:schemeClr val="bg1"/>
                </a:solidFill>
              </a:rPr>
            </a:br>
            <a:r>
              <a:rPr lang="en-US" sz="3600" i="1" dirty="0">
                <a:solidFill>
                  <a:schemeClr val="bg1"/>
                </a:solidFill>
              </a:rPr>
              <a:t>you don’t rise to the occasion,</a:t>
            </a:r>
            <a:br>
              <a:rPr lang="en-US" sz="3600" i="1" dirty="0">
                <a:solidFill>
                  <a:schemeClr val="bg1"/>
                </a:solidFill>
              </a:rPr>
            </a:br>
            <a:r>
              <a:rPr lang="en-US" sz="3600" i="1" dirty="0">
                <a:solidFill>
                  <a:schemeClr val="bg1"/>
                </a:solidFill>
              </a:rPr>
              <a:t>you </a:t>
            </a:r>
            <a:r>
              <a:rPr lang="en-US" sz="3600" b="1" i="1" dirty="0">
                <a:solidFill>
                  <a:schemeClr val="bg1"/>
                </a:solidFill>
              </a:rPr>
              <a:t>sink to the level of your </a:t>
            </a:r>
            <a:r>
              <a:rPr lang="de-AT" sz="3600" b="1" i="1" dirty="0" err="1">
                <a:solidFill>
                  <a:schemeClr val="bg1"/>
                </a:solidFill>
              </a:rPr>
              <a:t>training</a:t>
            </a:r>
            <a:r>
              <a:rPr lang="de-AT" sz="3600" i="1" dirty="0">
                <a:solidFill>
                  <a:schemeClr val="bg1"/>
                </a:solidFill>
              </a:rPr>
              <a:t>.</a:t>
            </a:r>
            <a:br>
              <a:rPr lang="de-AT" sz="3600" i="1" dirty="0">
                <a:solidFill>
                  <a:schemeClr val="bg1"/>
                </a:solidFill>
              </a:rPr>
            </a:br>
            <a:endParaRPr lang="de-AT" sz="1100" i="1" dirty="0">
              <a:solidFill>
                <a:schemeClr val="bg1"/>
              </a:solidFill>
            </a:endParaRPr>
          </a:p>
          <a:p>
            <a:pPr marL="0" indent="0">
              <a:buNone/>
            </a:pPr>
            <a:r>
              <a:rPr lang="en-US" sz="3600" i="1" dirty="0">
                <a:solidFill>
                  <a:schemeClr val="bg1"/>
                </a:solidFill>
              </a:rPr>
              <a:t>That’s why we train so hard.</a:t>
            </a:r>
          </a:p>
          <a:p>
            <a:pPr marL="0" indent="0">
              <a:buNone/>
            </a:pPr>
            <a:endParaRPr lang="de-AT" sz="2000" i="1" dirty="0">
              <a:solidFill>
                <a:schemeClr val="bg1"/>
              </a:solidFill>
            </a:endParaRPr>
          </a:p>
          <a:p>
            <a:pPr marL="0" indent="0" algn="r">
              <a:buNone/>
            </a:pPr>
            <a:r>
              <a:rPr lang="de-AT" sz="2000" i="1" dirty="0">
                <a:solidFill>
                  <a:schemeClr val="bg1"/>
                </a:solidFill>
              </a:rPr>
              <a:t>- A US Navy Seal</a:t>
            </a:r>
          </a:p>
        </p:txBody>
      </p:sp>
    </p:spTree>
    <p:extLst>
      <p:ext uri="{BB962C8B-B14F-4D97-AF65-F5344CB8AC3E}">
        <p14:creationId xmlns:p14="http://schemas.microsoft.com/office/powerpoint/2010/main" val="404162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Ablauf und Regeln</a:t>
            </a:r>
          </a:p>
        </p:txBody>
      </p:sp>
      <p:sp>
        <p:nvSpPr>
          <p:cNvPr id="3" name="Content Placeholder 2"/>
          <p:cNvSpPr>
            <a:spLocks noGrp="1"/>
          </p:cNvSpPr>
          <p:nvPr>
            <p:ph idx="1"/>
          </p:nvPr>
        </p:nvSpPr>
        <p:spPr>
          <a:xfrm>
            <a:off x="940886" y="1825624"/>
            <a:ext cx="10515600" cy="4351338"/>
          </a:xfrm>
        </p:spPr>
        <p:txBody>
          <a:bodyPr>
            <a:normAutofit/>
          </a:bodyPr>
          <a:lstStyle/>
          <a:p>
            <a:pPr marL="514350" indent="-514350">
              <a:buFont typeface="+mj-lt"/>
              <a:buAutoNum type="arabicPeriod"/>
            </a:pPr>
            <a:r>
              <a:rPr lang="de-AT" dirty="0"/>
              <a:t>Fachliche Erklärung und Problemdarstellung durch Armin</a:t>
            </a:r>
          </a:p>
          <a:p>
            <a:pPr marL="514350" indent="-514350">
              <a:buFont typeface="+mj-lt"/>
              <a:buAutoNum type="arabicPeriod"/>
            </a:pPr>
            <a:r>
              <a:rPr lang="de-AT" dirty="0"/>
              <a:t>Mob Analyse</a:t>
            </a:r>
          </a:p>
          <a:p>
            <a:pPr marL="514350" indent="-514350">
              <a:buFont typeface="+mj-lt"/>
              <a:buAutoNum type="arabicPeriod"/>
            </a:pPr>
            <a:r>
              <a:rPr lang="de-AT" dirty="0"/>
              <a:t>Kleines Dojo im Pairing für Fix</a:t>
            </a:r>
          </a:p>
          <a:p>
            <a:endParaRPr lang="de-AT" dirty="0"/>
          </a:p>
          <a:p>
            <a:endParaRPr lang="de-AT" dirty="0"/>
          </a:p>
          <a:p>
            <a:r>
              <a:rPr lang="de-AT" dirty="0"/>
              <a:t>Dumme Fragen sind </a:t>
            </a:r>
            <a:r>
              <a:rPr lang="de-AT" b="1" dirty="0"/>
              <a:t>NUR JENE</a:t>
            </a:r>
            <a:r>
              <a:rPr lang="de-AT" dirty="0"/>
              <a:t>…</a:t>
            </a:r>
          </a:p>
          <a:p>
            <a:pPr lvl="1"/>
            <a:r>
              <a:rPr lang="de-AT" dirty="0"/>
              <a:t> die man </a:t>
            </a:r>
            <a:r>
              <a:rPr lang="de-AT" b="1" dirty="0"/>
              <a:t>nicht</a:t>
            </a:r>
            <a:r>
              <a:rPr lang="de-AT" dirty="0"/>
              <a:t> fragt und dann dumm aus dem Raum geht…</a:t>
            </a:r>
          </a:p>
          <a:p>
            <a:pPr marL="457200" lvl="1" indent="0">
              <a:buNone/>
            </a:pPr>
            <a:endParaRPr lang="de-AT" dirty="0"/>
          </a:p>
          <a:p>
            <a:pPr marL="914400" lvl="2" indent="0">
              <a:buNone/>
            </a:pPr>
            <a:endParaRPr lang="de-AT" dirty="0"/>
          </a:p>
        </p:txBody>
      </p:sp>
      <p:pic>
        <p:nvPicPr>
          <p:cNvPr id="1026" name="Picture 2" descr="There Are Stupid Questions | Leadership Freak">
            <a:extLst>
              <a:ext uri="{FF2B5EF4-FFF2-40B4-BE49-F238E27FC236}">
                <a16:creationId xmlns:a16="http://schemas.microsoft.com/office/drawing/2014/main" id="{8C4D4C22-FF7B-4DF5-A063-B667C5A8E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3395" y="2340995"/>
            <a:ext cx="4413563" cy="24612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FC9C629-A28A-4BFC-823D-B02F48922786}"/>
              </a:ext>
            </a:extLst>
          </p:cNvPr>
          <p:cNvSpPr/>
          <p:nvPr/>
        </p:nvSpPr>
        <p:spPr>
          <a:xfrm>
            <a:off x="7917662" y="2380554"/>
            <a:ext cx="110959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NO</a:t>
            </a:r>
          </a:p>
        </p:txBody>
      </p:sp>
      <p:cxnSp>
        <p:nvCxnSpPr>
          <p:cNvPr id="8" name="Straight Arrow Connector 7">
            <a:extLst>
              <a:ext uri="{FF2B5EF4-FFF2-40B4-BE49-F238E27FC236}">
                <a16:creationId xmlns:a16="http://schemas.microsoft.com/office/drawing/2014/main" id="{D35CA330-16CE-4B46-845C-AF382E4B6F73}"/>
              </a:ext>
            </a:extLst>
          </p:cNvPr>
          <p:cNvCxnSpPr/>
          <p:nvPr/>
        </p:nvCxnSpPr>
        <p:spPr>
          <a:xfrm>
            <a:off x="8430083" y="3100158"/>
            <a:ext cx="0" cy="24328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80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26"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80">
                                          <p:stCondLst>
                                            <p:cond delay="0"/>
                                          </p:stCondLst>
                                        </p:cTn>
                                        <p:tgtEl>
                                          <p:spTgt spid="8"/>
                                        </p:tgtEl>
                                      </p:cBhvr>
                                    </p:animEffect>
                                    <p:anim calcmode="lin" valueType="num">
                                      <p:cBhvr>
                                        <p:cTn id="3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9" dur="26">
                                          <p:stCondLst>
                                            <p:cond delay="650"/>
                                          </p:stCondLst>
                                        </p:cTn>
                                        <p:tgtEl>
                                          <p:spTgt spid="8"/>
                                        </p:tgtEl>
                                      </p:cBhvr>
                                      <p:to x="100000" y="60000"/>
                                    </p:animScale>
                                    <p:animScale>
                                      <p:cBhvr>
                                        <p:cTn id="40" dur="166" decel="50000">
                                          <p:stCondLst>
                                            <p:cond delay="676"/>
                                          </p:stCondLst>
                                        </p:cTn>
                                        <p:tgtEl>
                                          <p:spTgt spid="8"/>
                                        </p:tgtEl>
                                      </p:cBhvr>
                                      <p:to x="100000" y="100000"/>
                                    </p:animScale>
                                    <p:animScale>
                                      <p:cBhvr>
                                        <p:cTn id="41" dur="26">
                                          <p:stCondLst>
                                            <p:cond delay="1312"/>
                                          </p:stCondLst>
                                        </p:cTn>
                                        <p:tgtEl>
                                          <p:spTgt spid="8"/>
                                        </p:tgtEl>
                                      </p:cBhvr>
                                      <p:to x="100000" y="80000"/>
                                    </p:animScale>
                                    <p:animScale>
                                      <p:cBhvr>
                                        <p:cTn id="42" dur="166" decel="50000">
                                          <p:stCondLst>
                                            <p:cond delay="1338"/>
                                          </p:stCondLst>
                                        </p:cTn>
                                        <p:tgtEl>
                                          <p:spTgt spid="8"/>
                                        </p:tgtEl>
                                      </p:cBhvr>
                                      <p:to x="100000" y="100000"/>
                                    </p:animScale>
                                    <p:animScale>
                                      <p:cBhvr>
                                        <p:cTn id="43" dur="26">
                                          <p:stCondLst>
                                            <p:cond delay="1642"/>
                                          </p:stCondLst>
                                        </p:cTn>
                                        <p:tgtEl>
                                          <p:spTgt spid="8"/>
                                        </p:tgtEl>
                                      </p:cBhvr>
                                      <p:to x="100000" y="90000"/>
                                    </p:animScale>
                                    <p:animScale>
                                      <p:cBhvr>
                                        <p:cTn id="44" dur="166" decel="50000">
                                          <p:stCondLst>
                                            <p:cond delay="1668"/>
                                          </p:stCondLst>
                                        </p:cTn>
                                        <p:tgtEl>
                                          <p:spTgt spid="8"/>
                                        </p:tgtEl>
                                      </p:cBhvr>
                                      <p:to x="100000" y="100000"/>
                                    </p:animScale>
                                    <p:animScale>
                                      <p:cBhvr>
                                        <p:cTn id="45" dur="26">
                                          <p:stCondLst>
                                            <p:cond delay="1808"/>
                                          </p:stCondLst>
                                        </p:cTn>
                                        <p:tgtEl>
                                          <p:spTgt spid="8"/>
                                        </p:tgtEl>
                                      </p:cBhvr>
                                      <p:to x="100000" y="95000"/>
                                    </p:animScale>
                                    <p:animScale>
                                      <p:cBhvr>
                                        <p:cTn id="46" dur="166" decel="50000">
                                          <p:stCondLst>
                                            <p:cond delay="1834"/>
                                          </p:stCondLst>
                                        </p:cTn>
                                        <p:tgtEl>
                                          <p:spTgt spid="8"/>
                                        </p:tgtEl>
                                      </p:cBhvr>
                                      <p:to x="100000" y="100000"/>
                                    </p:animScale>
                                  </p:childTnLst>
                                </p:cTn>
                              </p:par>
                              <p:par>
                                <p:cTn id="47" presetID="26"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80">
                                          <p:stCondLst>
                                            <p:cond delay="0"/>
                                          </p:stCondLst>
                                        </p:cTn>
                                        <p:tgtEl>
                                          <p:spTgt spid="5"/>
                                        </p:tgtEl>
                                      </p:cBhvr>
                                    </p:animEffect>
                                    <p:anim calcmode="lin" valueType="num">
                                      <p:cBhvr>
                                        <p:cTn id="5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55" dur="26">
                                          <p:stCondLst>
                                            <p:cond delay="650"/>
                                          </p:stCondLst>
                                        </p:cTn>
                                        <p:tgtEl>
                                          <p:spTgt spid="5"/>
                                        </p:tgtEl>
                                      </p:cBhvr>
                                      <p:to x="100000" y="60000"/>
                                    </p:animScale>
                                    <p:animScale>
                                      <p:cBhvr>
                                        <p:cTn id="56" dur="166" decel="50000">
                                          <p:stCondLst>
                                            <p:cond delay="676"/>
                                          </p:stCondLst>
                                        </p:cTn>
                                        <p:tgtEl>
                                          <p:spTgt spid="5"/>
                                        </p:tgtEl>
                                      </p:cBhvr>
                                      <p:to x="100000" y="100000"/>
                                    </p:animScale>
                                    <p:animScale>
                                      <p:cBhvr>
                                        <p:cTn id="57" dur="26">
                                          <p:stCondLst>
                                            <p:cond delay="1312"/>
                                          </p:stCondLst>
                                        </p:cTn>
                                        <p:tgtEl>
                                          <p:spTgt spid="5"/>
                                        </p:tgtEl>
                                      </p:cBhvr>
                                      <p:to x="100000" y="80000"/>
                                    </p:animScale>
                                    <p:animScale>
                                      <p:cBhvr>
                                        <p:cTn id="58" dur="166" decel="50000">
                                          <p:stCondLst>
                                            <p:cond delay="1338"/>
                                          </p:stCondLst>
                                        </p:cTn>
                                        <p:tgtEl>
                                          <p:spTgt spid="5"/>
                                        </p:tgtEl>
                                      </p:cBhvr>
                                      <p:to x="100000" y="100000"/>
                                    </p:animScale>
                                    <p:animScale>
                                      <p:cBhvr>
                                        <p:cTn id="59" dur="26">
                                          <p:stCondLst>
                                            <p:cond delay="1642"/>
                                          </p:stCondLst>
                                        </p:cTn>
                                        <p:tgtEl>
                                          <p:spTgt spid="5"/>
                                        </p:tgtEl>
                                      </p:cBhvr>
                                      <p:to x="100000" y="90000"/>
                                    </p:animScale>
                                    <p:animScale>
                                      <p:cBhvr>
                                        <p:cTn id="60" dur="166" decel="50000">
                                          <p:stCondLst>
                                            <p:cond delay="1668"/>
                                          </p:stCondLst>
                                        </p:cTn>
                                        <p:tgtEl>
                                          <p:spTgt spid="5"/>
                                        </p:tgtEl>
                                      </p:cBhvr>
                                      <p:to x="100000" y="100000"/>
                                    </p:animScale>
                                    <p:animScale>
                                      <p:cBhvr>
                                        <p:cTn id="61" dur="26">
                                          <p:stCondLst>
                                            <p:cond delay="1808"/>
                                          </p:stCondLst>
                                        </p:cTn>
                                        <p:tgtEl>
                                          <p:spTgt spid="5"/>
                                        </p:tgtEl>
                                      </p:cBhvr>
                                      <p:to x="100000" y="95000"/>
                                    </p:animScale>
                                    <p:animScale>
                                      <p:cBhvr>
                                        <p:cTn id="62"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p:txBody>
          <a:bodyPr/>
          <a:lstStyle/>
          <a:p>
            <a:r>
              <a:rPr lang="de-AT" dirty="0"/>
              <a:t>Die Aufgabe</a:t>
            </a:r>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idx="1"/>
          </p:nvPr>
        </p:nvSpPr>
        <p:spPr>
          <a:xfrm>
            <a:off x="838200" y="1825625"/>
            <a:ext cx="8811768" cy="4351338"/>
          </a:xfrm>
        </p:spPr>
        <p:txBody>
          <a:bodyPr/>
          <a:lstStyle/>
          <a:p>
            <a:pPr marL="457200" lvl="1" indent="0">
              <a:buNone/>
            </a:pPr>
            <a:endParaRPr lang="de-AT" dirty="0"/>
          </a:p>
          <a:p>
            <a:endParaRPr lang="de-AT" dirty="0"/>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a:t>Methode</a:t>
            </a:r>
            <a:r>
              <a:rPr lang="en-GB" dirty="0"/>
              <a:t> </a:t>
            </a:r>
            <a:r>
              <a:rPr lang="en-GB" dirty="0" err="1"/>
              <a:t>validiert</a:t>
            </a:r>
            <a:r>
              <a:rPr lang="en-GB" dirty="0"/>
              <a:t> </a:t>
            </a:r>
            <a:r>
              <a:rPr lang="en-GB" dirty="0" err="1"/>
              <a:t>Zertifikate</a:t>
            </a:r>
            <a:r>
              <a:rPr lang="en-GB" dirty="0"/>
              <a:t> auf </a:t>
            </a:r>
            <a:r>
              <a:rPr lang="en-GB" dirty="0" err="1"/>
              <a:t>Gültigkeitszeitraum</a:t>
            </a:r>
            <a:endParaRPr lang="en-GB" dirty="0"/>
          </a:p>
          <a:p>
            <a:r>
              <a:rPr lang="en-GB" dirty="0" err="1"/>
              <a:t>Markiert</a:t>
            </a:r>
            <a:r>
              <a:rPr lang="en-GB" dirty="0"/>
              <a:t> </a:t>
            </a:r>
            <a:r>
              <a:rPr lang="en-GB" dirty="0" err="1"/>
              <a:t>teilweise</a:t>
            </a:r>
            <a:r>
              <a:rPr lang="en-GB" dirty="0"/>
              <a:t> </a:t>
            </a:r>
            <a:r>
              <a:rPr lang="en-GB" dirty="0" err="1"/>
              <a:t>gültige</a:t>
            </a:r>
            <a:r>
              <a:rPr lang="en-GB" dirty="0"/>
              <a:t> </a:t>
            </a:r>
            <a:r>
              <a:rPr lang="en-GB" dirty="0" err="1"/>
              <a:t>Zertifikate</a:t>
            </a:r>
            <a:r>
              <a:rPr lang="en-GB" dirty="0"/>
              <a:t> </a:t>
            </a:r>
            <a:r>
              <a:rPr lang="en-GB" dirty="0" err="1"/>
              <a:t>als</a:t>
            </a:r>
            <a:r>
              <a:rPr lang="en-GB" dirty="0"/>
              <a:t> </a:t>
            </a:r>
            <a:r>
              <a:rPr lang="en-GB" dirty="0" err="1"/>
              <a:t>ungültig</a:t>
            </a:r>
            <a:endParaRPr lang="en-GB" dirty="0"/>
          </a:p>
          <a:p>
            <a:r>
              <a:rPr lang="en-GB" dirty="0" err="1"/>
              <a:t>Fragen</a:t>
            </a:r>
            <a:r>
              <a:rPr lang="en-GB" dirty="0"/>
              <a:t>:</a:t>
            </a:r>
          </a:p>
          <a:p>
            <a:pPr lvl="1"/>
            <a:r>
              <a:rPr lang="en-GB" dirty="0" err="1"/>
              <a:t>Wodurch</a:t>
            </a:r>
            <a:r>
              <a:rPr lang="en-GB" dirty="0"/>
              <a:t> </a:t>
            </a:r>
            <a:r>
              <a:rPr lang="en-GB" dirty="0" err="1"/>
              <a:t>ist</a:t>
            </a:r>
            <a:r>
              <a:rPr lang="en-GB" dirty="0"/>
              <a:t> der </a:t>
            </a:r>
            <a:r>
              <a:rPr lang="en-GB" dirty="0" err="1"/>
              <a:t>Fehler</a:t>
            </a:r>
            <a:r>
              <a:rPr lang="en-GB" dirty="0"/>
              <a:t> </a:t>
            </a:r>
            <a:r>
              <a:rPr lang="en-GB" dirty="0" err="1"/>
              <a:t>aufgetreten</a:t>
            </a:r>
            <a:r>
              <a:rPr lang="en-GB" dirty="0"/>
              <a:t>?</a:t>
            </a:r>
          </a:p>
          <a:p>
            <a:pPr lvl="1"/>
            <a:r>
              <a:rPr lang="en-GB" dirty="0"/>
              <a:t>Wie </a:t>
            </a:r>
            <a:r>
              <a:rPr lang="en-GB" dirty="0" err="1"/>
              <a:t>hätte</a:t>
            </a:r>
            <a:r>
              <a:rPr lang="en-GB" dirty="0"/>
              <a:t> der </a:t>
            </a:r>
            <a:r>
              <a:rPr lang="en-GB" dirty="0" err="1"/>
              <a:t>Fehler</a:t>
            </a:r>
            <a:r>
              <a:rPr lang="en-GB" dirty="0"/>
              <a:t> </a:t>
            </a:r>
            <a:r>
              <a:rPr lang="en-GB" dirty="0" err="1"/>
              <a:t>früher</a:t>
            </a:r>
            <a:r>
              <a:rPr lang="en-GB" dirty="0"/>
              <a:t> </a:t>
            </a:r>
            <a:r>
              <a:rPr lang="en-GB" dirty="0" err="1"/>
              <a:t>gefunden</a:t>
            </a:r>
            <a:r>
              <a:rPr lang="en-GB" dirty="0"/>
              <a:t> warden </a:t>
            </a:r>
            <a:r>
              <a:rPr lang="en-GB" dirty="0" err="1"/>
              <a:t>können</a:t>
            </a:r>
            <a:r>
              <a:rPr lang="en-GB" dirty="0"/>
              <a:t>?</a:t>
            </a:r>
          </a:p>
          <a:p>
            <a:pPr lvl="1"/>
            <a:r>
              <a:rPr lang="en-GB" dirty="0"/>
              <a:t>Auf </a:t>
            </a:r>
            <a:r>
              <a:rPr lang="en-GB" dirty="0" err="1"/>
              <a:t>welche</a:t>
            </a:r>
            <a:r>
              <a:rPr lang="en-GB" dirty="0"/>
              <a:t> </a:t>
            </a:r>
            <a:r>
              <a:rPr lang="en-GB" dirty="0" err="1"/>
              <a:t>Arten</a:t>
            </a:r>
            <a:r>
              <a:rPr lang="en-GB" dirty="0"/>
              <a:t> </a:t>
            </a:r>
            <a:r>
              <a:rPr lang="en-GB" dirty="0" err="1"/>
              <a:t>könnten</a:t>
            </a:r>
            <a:r>
              <a:rPr lang="en-GB" dirty="0"/>
              <a:t> </a:t>
            </a:r>
            <a:r>
              <a:rPr lang="en-GB" dirty="0" err="1"/>
              <a:t>wir</a:t>
            </a:r>
            <a:r>
              <a:rPr lang="en-GB" dirty="0"/>
              <a:t> den </a:t>
            </a:r>
            <a:r>
              <a:rPr lang="en-GB" dirty="0" err="1"/>
              <a:t>Fehler</a:t>
            </a:r>
            <a:r>
              <a:rPr lang="en-GB" dirty="0"/>
              <a:t> </a:t>
            </a:r>
            <a:r>
              <a:rPr lang="en-GB" dirty="0" err="1"/>
              <a:t>lösen</a:t>
            </a:r>
            <a:r>
              <a:rPr lang="en-GB" dirty="0"/>
              <a:t>?</a:t>
            </a:r>
          </a:p>
          <a:p>
            <a:pPr lvl="2"/>
            <a:r>
              <a:rPr lang="en-GB" dirty="0"/>
              <a:t>Was für </a:t>
            </a:r>
            <a:r>
              <a:rPr lang="en-GB" dirty="0" err="1"/>
              <a:t>Folgen</a:t>
            </a:r>
            <a:r>
              <a:rPr lang="en-GB" dirty="0"/>
              <a:t> </a:t>
            </a:r>
            <a:r>
              <a:rPr lang="en-GB" dirty="0" err="1"/>
              <a:t>hätten</a:t>
            </a:r>
            <a:r>
              <a:rPr lang="en-GB" dirty="0"/>
              <a:t> die </a:t>
            </a:r>
            <a:r>
              <a:rPr lang="en-GB" dirty="0" err="1"/>
              <a:t>verschiedenen</a:t>
            </a:r>
            <a:r>
              <a:rPr lang="en-GB" dirty="0"/>
              <a:t> </a:t>
            </a:r>
            <a:r>
              <a:rPr lang="en-GB" dirty="0" err="1"/>
              <a:t>Lösungen</a:t>
            </a:r>
            <a:r>
              <a:rPr lang="en-GB" dirty="0"/>
              <a:t>?</a:t>
            </a:r>
          </a:p>
          <a:p>
            <a:pPr lvl="1"/>
            <a:endParaRPr lang="en-GB" dirty="0"/>
          </a:p>
          <a:p>
            <a:pPr lvl="2"/>
            <a:endParaRPr lang="en-GB" dirty="0"/>
          </a:p>
          <a:p>
            <a:pPr lvl="1"/>
            <a:endParaRPr lang="en-GB" dirty="0"/>
          </a:p>
          <a:p>
            <a:endParaRPr lang="en-GB" dirty="0"/>
          </a:p>
        </p:txBody>
      </p:sp>
    </p:spTree>
    <p:extLst>
      <p:ext uri="{BB962C8B-B14F-4D97-AF65-F5344CB8AC3E}">
        <p14:creationId xmlns:p14="http://schemas.microsoft.com/office/powerpoint/2010/main" val="2227470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057377-0BAD-4BC7-B218-48B9490ED99C}"/>
              </a:ext>
            </a:extLst>
          </p:cNvPr>
          <p:cNvPicPr>
            <a:picLocks noChangeAspect="1"/>
          </p:cNvPicPr>
          <p:nvPr/>
        </p:nvPicPr>
        <p:blipFill>
          <a:blip r:embed="rId2"/>
          <a:stretch>
            <a:fillRect/>
          </a:stretch>
        </p:blipFill>
        <p:spPr>
          <a:xfrm>
            <a:off x="3622221" y="0"/>
            <a:ext cx="4947557" cy="6858000"/>
          </a:xfrm>
          <a:prstGeom prst="rect">
            <a:avLst/>
          </a:prstGeom>
        </p:spPr>
      </p:pic>
    </p:spTree>
    <p:extLst>
      <p:ext uri="{BB962C8B-B14F-4D97-AF65-F5344CB8AC3E}">
        <p14:creationId xmlns:p14="http://schemas.microsoft.com/office/powerpoint/2010/main" val="3157845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a:t>
            </a:r>
            <a:endParaRPr lang="de-AT" dirty="0"/>
          </a:p>
        </p:txBody>
      </p:sp>
      <p:sp>
        <p:nvSpPr>
          <p:cNvPr id="3" name="Content Placeholder 2"/>
          <p:cNvSpPr>
            <a:spLocks noGrp="1"/>
          </p:cNvSpPr>
          <p:nvPr>
            <p:ph idx="1"/>
          </p:nvPr>
        </p:nvSpPr>
        <p:spPr/>
        <p:txBody>
          <a:bodyPr/>
          <a:lstStyle/>
          <a:p>
            <a:r>
              <a:rPr lang="de-AT" dirty="0">
                <a:hlinkClick r:id="rId2"/>
              </a:rPr>
              <a:t>https://github.com/techtalk/CodingDojos.git</a:t>
            </a:r>
            <a:endParaRPr lang="de-AT" dirty="0"/>
          </a:p>
          <a:p>
            <a:pPr lvl="1"/>
            <a:r>
              <a:rPr lang="en-GB" dirty="0"/>
              <a:t>Branch “</a:t>
            </a:r>
            <a:r>
              <a:rPr lang="en-GB" dirty="0" err="1"/>
              <a:t>ZertifikatFehlersuche</a:t>
            </a:r>
            <a:r>
              <a:rPr lang="en-GB" dirty="0"/>
              <a:t>”</a:t>
            </a:r>
            <a:endParaRPr lang="de-AT" dirty="0"/>
          </a:p>
        </p:txBody>
      </p:sp>
    </p:spTree>
    <p:extLst>
      <p:ext uri="{BB962C8B-B14F-4D97-AF65-F5344CB8AC3E}">
        <p14:creationId xmlns:p14="http://schemas.microsoft.com/office/powerpoint/2010/main" val="2208362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E5771A-5809-48F4-B564-DB3921DC7456}"/>
              </a:ext>
            </a:extLst>
          </p:cNvPr>
          <p:cNvPicPr>
            <a:picLocks noChangeAspect="1"/>
          </p:cNvPicPr>
          <p:nvPr/>
        </p:nvPicPr>
        <p:blipFill>
          <a:blip r:embed="rId2"/>
          <a:stretch>
            <a:fillRect/>
          </a:stretch>
        </p:blipFill>
        <p:spPr>
          <a:xfrm>
            <a:off x="3831292" y="0"/>
            <a:ext cx="4529416" cy="6858000"/>
          </a:xfrm>
          <a:prstGeom prst="rect">
            <a:avLst/>
          </a:prstGeom>
        </p:spPr>
      </p:pic>
    </p:spTree>
    <p:extLst>
      <p:ext uri="{BB962C8B-B14F-4D97-AF65-F5344CB8AC3E}">
        <p14:creationId xmlns:p14="http://schemas.microsoft.com/office/powerpoint/2010/main" val="3937895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D2A7A-93FD-42F8-92DD-89ACE1209D7A}"/>
              </a:ext>
            </a:extLst>
          </p:cNvPr>
          <p:cNvSpPr>
            <a:spLocks noGrp="1"/>
          </p:cNvSpPr>
          <p:nvPr>
            <p:ph type="title"/>
          </p:nvPr>
        </p:nvSpPr>
        <p:spPr/>
        <p:txBody>
          <a:bodyPr/>
          <a:lstStyle/>
          <a:p>
            <a:r>
              <a:rPr lang="en-GB" dirty="0"/>
              <a:t>Buch </a:t>
            </a:r>
            <a:r>
              <a:rPr lang="en-GB" dirty="0" err="1"/>
              <a:t>zum</a:t>
            </a:r>
            <a:r>
              <a:rPr lang="en-GB" dirty="0"/>
              <a:t> Thema</a:t>
            </a:r>
            <a:endParaRPr lang="en-AT" dirty="0"/>
          </a:p>
        </p:txBody>
      </p:sp>
      <p:sp>
        <p:nvSpPr>
          <p:cNvPr id="3" name="Content Placeholder 2">
            <a:extLst>
              <a:ext uri="{FF2B5EF4-FFF2-40B4-BE49-F238E27FC236}">
                <a16:creationId xmlns:a16="http://schemas.microsoft.com/office/drawing/2014/main" id="{CDA9318C-3233-4A49-A1C7-8B447293306E}"/>
              </a:ext>
            </a:extLst>
          </p:cNvPr>
          <p:cNvSpPr>
            <a:spLocks noGrp="1"/>
          </p:cNvSpPr>
          <p:nvPr>
            <p:ph idx="1"/>
          </p:nvPr>
        </p:nvSpPr>
        <p:spPr/>
        <p:txBody>
          <a:bodyPr/>
          <a:lstStyle/>
          <a:p>
            <a:r>
              <a:rPr lang="en-GB" dirty="0"/>
              <a:t>Humans vs Computers</a:t>
            </a:r>
            <a:endParaRPr lang="en-AT" dirty="0"/>
          </a:p>
        </p:txBody>
      </p:sp>
      <p:pic>
        <p:nvPicPr>
          <p:cNvPr id="5" name="Picture 4">
            <a:extLst>
              <a:ext uri="{FF2B5EF4-FFF2-40B4-BE49-F238E27FC236}">
                <a16:creationId xmlns:a16="http://schemas.microsoft.com/office/drawing/2014/main" id="{41CEA48D-B10D-46EB-89D8-D1401DFF5684}"/>
              </a:ext>
            </a:extLst>
          </p:cNvPr>
          <p:cNvPicPr>
            <a:picLocks noChangeAspect="1"/>
          </p:cNvPicPr>
          <p:nvPr/>
        </p:nvPicPr>
        <p:blipFill>
          <a:blip r:embed="rId2"/>
          <a:stretch>
            <a:fillRect/>
          </a:stretch>
        </p:blipFill>
        <p:spPr>
          <a:xfrm>
            <a:off x="5755964" y="1346545"/>
            <a:ext cx="3263774" cy="4758856"/>
          </a:xfrm>
          <a:prstGeom prst="rect">
            <a:avLst/>
          </a:prstGeom>
        </p:spPr>
      </p:pic>
    </p:spTree>
    <p:extLst>
      <p:ext uri="{BB962C8B-B14F-4D97-AF65-F5344CB8AC3E}">
        <p14:creationId xmlns:p14="http://schemas.microsoft.com/office/powerpoint/2010/main" val="3243294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TotalTime>
  <Words>450</Words>
  <Application>Microsoft Office PowerPoint</Application>
  <PresentationFormat>Widescreen</PresentationFormat>
  <Paragraphs>78</Paragraphs>
  <Slides>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Coding-Dojo 22.10.2021</vt:lpstr>
      <vt:lpstr>Was ist ein Coding Dojo?</vt:lpstr>
      <vt:lpstr>PowerPoint Presentation</vt:lpstr>
      <vt:lpstr>Ablauf und Regeln</vt:lpstr>
      <vt:lpstr>Die Aufgabe</vt:lpstr>
      <vt:lpstr>PowerPoint Presentation</vt:lpstr>
      <vt:lpstr>Setup</vt:lpstr>
      <vt:lpstr>PowerPoint Presentation</vt:lpstr>
      <vt:lpstr>Buch zum Thema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Rohorzka</dc:creator>
  <cp:lastModifiedBy>Manuel Juran</cp:lastModifiedBy>
  <cp:revision>109</cp:revision>
  <dcterms:created xsi:type="dcterms:W3CDTF">2013-12-13T09:06:46Z</dcterms:created>
  <dcterms:modified xsi:type="dcterms:W3CDTF">2022-01-04T12:47:55Z</dcterms:modified>
</cp:coreProperties>
</file>