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53" r:id="rId1"/>
  </p:sldMasterIdLst>
  <p:notesMasterIdLst>
    <p:notesMasterId r:id="rId46"/>
  </p:notesMasterIdLst>
  <p:sldIdLst>
    <p:sldId id="257" r:id="rId2"/>
    <p:sldId id="288" r:id="rId3"/>
    <p:sldId id="287" r:id="rId4"/>
    <p:sldId id="320" r:id="rId5"/>
    <p:sldId id="321" r:id="rId6"/>
    <p:sldId id="322" r:id="rId7"/>
    <p:sldId id="323" r:id="rId8"/>
    <p:sldId id="324" r:id="rId9"/>
    <p:sldId id="261" r:id="rId10"/>
    <p:sldId id="289" r:id="rId11"/>
    <p:sldId id="325" r:id="rId12"/>
    <p:sldId id="262" r:id="rId13"/>
    <p:sldId id="265" r:id="rId14"/>
    <p:sldId id="277" r:id="rId15"/>
    <p:sldId id="291" r:id="rId16"/>
    <p:sldId id="296" r:id="rId17"/>
    <p:sldId id="297" r:id="rId18"/>
    <p:sldId id="271" r:id="rId19"/>
    <p:sldId id="294" r:id="rId20"/>
    <p:sldId id="298" r:id="rId21"/>
    <p:sldId id="304" r:id="rId22"/>
    <p:sldId id="293" r:id="rId23"/>
    <p:sldId id="270" r:id="rId24"/>
    <p:sldId id="299" r:id="rId25"/>
    <p:sldId id="300" r:id="rId26"/>
    <p:sldId id="326" r:id="rId27"/>
    <p:sldId id="327" r:id="rId28"/>
    <p:sldId id="272" r:id="rId29"/>
    <p:sldId id="273" r:id="rId30"/>
    <p:sldId id="274" r:id="rId31"/>
    <p:sldId id="275" r:id="rId32"/>
    <p:sldId id="302" r:id="rId33"/>
    <p:sldId id="301" r:id="rId34"/>
    <p:sldId id="303" r:id="rId35"/>
    <p:sldId id="328" r:id="rId36"/>
    <p:sldId id="329" r:id="rId37"/>
    <p:sldId id="330" r:id="rId38"/>
    <p:sldId id="338" r:id="rId39"/>
    <p:sldId id="331" r:id="rId40"/>
    <p:sldId id="339" r:id="rId41"/>
    <p:sldId id="335" r:id="rId42"/>
    <p:sldId id="314" r:id="rId43"/>
    <p:sldId id="305" r:id="rId44"/>
    <p:sldId id="336" r:id="rId4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37" autoAdjust="0"/>
    <p:restoredTop sz="88453" autoAdjust="0"/>
  </p:normalViewPr>
  <p:slideViewPr>
    <p:cSldViewPr snapToGrid="0" snapToObjects="1">
      <p:cViewPr>
        <p:scale>
          <a:sx n="135" d="100"/>
          <a:sy n="135" d="100"/>
        </p:scale>
        <p:origin x="-2696" y="-5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944"/>
    </p:cViewPr>
  </p:outlineViewPr>
  <p:notesTextViewPr>
    <p:cViewPr>
      <p:scale>
        <a:sx n="400" d="100"/>
        <a:sy n="400" d="100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notesMaster" Target="notesMasters/notesMaster1.xml"/><Relationship Id="rId47" Type="http://schemas.openxmlformats.org/officeDocument/2006/relationships/printerSettings" Target="printerSettings/printerSettings1.bin"/><Relationship Id="rId48" Type="http://schemas.openxmlformats.org/officeDocument/2006/relationships/presProps" Target="presProps.xml"/><Relationship Id="rId49" Type="http://schemas.openxmlformats.org/officeDocument/2006/relationships/viewProps" Target="view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heme" Target="theme/theme1.xml"/><Relationship Id="rId5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BEFB9F-C25B-424C-8B67-E9F1C8FBE4C3}" type="datetimeFigureOut">
              <a:t>25/02/13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1C0F6D-D31B-E743-9430-C1CEAECC604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0213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/>
              <a:t>java: problems, solutions, limitations.</a:t>
            </a:r>
          </a:p>
          <a:p>
            <a:r>
              <a:rPr lang="en-US" baseline="0"/>
              <a:t>Typeclass approach</a:t>
            </a:r>
          </a:p>
          <a:p>
            <a:r>
              <a:rPr lang="en-US" baseline="0"/>
              <a:t>Haskell.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1C0F6D-D31B-E743-9430-C1CEAECC604A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9920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1C0F6D-D31B-E743-9430-C1CEAECC604A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9920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1C0F6D-D31B-E743-9430-C1CEAECC604A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9920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1C0F6D-D31B-E743-9430-C1CEAECC604A}" type="slidenum"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7305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- like Comparable&lt;T&gt;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1C0F6D-D31B-E743-9430-C1CEAECC604A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3873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1C0F6D-D31B-E743-9430-C1CEAECC604A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8159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1C0F6D-D31B-E743-9430-C1CEAECC604A}" type="slidenum"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7305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Inheritance. Wrapping. Even</a:t>
            </a:r>
            <a:r>
              <a:rPr lang="en-US" baseline="0"/>
              <a:t> if it could...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1C0F6D-D31B-E743-9430-C1CEAECC604A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0568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1C0F6D-D31B-E743-9430-C1CEAECC604A}" type="slidenum"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7305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25/02/13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BC90A-672B-E249-9CFE-EA4BE666461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411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979CA-FDD1-AA4F-AD03-C8B84A165D94}" type="datetimeFigureOut">
              <a:t>25/02/13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FDFF7-FE35-454F-A7A5-46B43E4015C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000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979CA-FDD1-AA4F-AD03-C8B84A165D94}" type="datetimeFigureOut">
              <a:t>25/02/13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FDFF7-FE35-454F-A7A5-46B43E4015C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008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979CA-FDD1-AA4F-AD03-C8B84A165D94}" type="datetimeFigureOut">
              <a:t>25/02/13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FDFF7-FE35-454F-A7A5-46B43E4015C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867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25/02/13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eaLnBrk="1" latinLnBrk="0" hangingPunct="1"/>
            <a:fld id="{8C592886-E571-45D5-8B56-343DC94F8FA6}" type="slidenum">
              <a:rPr kumimoji="0" lang="en-US" smtClean="0"/>
              <a:t>‹#›</a:t>
            </a:fld>
            <a:endParaRPr kumimoji="0" lang="en-US">
              <a:solidFill>
                <a:schemeClr val="tx2">
                  <a:shade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2786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979CA-FDD1-AA4F-AD03-C8B84A165D94}" type="datetimeFigureOut">
              <a:t>25/02/13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FDFF7-FE35-454F-A7A5-46B43E4015C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524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979CA-FDD1-AA4F-AD03-C8B84A165D94}" type="datetimeFigureOut">
              <a:t>25/02/13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FDFF7-FE35-454F-A7A5-46B43E4015C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498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979CA-FDD1-AA4F-AD03-C8B84A165D94}" type="datetimeFigureOut">
              <a:t>25/02/13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FDFF7-FE35-454F-A7A5-46B43E4015C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705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979CA-FDD1-AA4F-AD03-C8B84A165D94}" type="datetimeFigureOut">
              <a:t>25/02/13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FDFF7-FE35-454F-A7A5-46B43E4015C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514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979CA-FDD1-AA4F-AD03-C8B84A165D94}" type="datetimeFigureOut">
              <a:t>25/02/13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FDFF7-FE35-454F-A7A5-46B43E4015C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828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979CA-FDD1-AA4F-AD03-C8B84A165D94}" type="datetimeFigureOut">
              <a:t>25/02/13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FDFF7-FE35-454F-A7A5-46B43E4015C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494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5979CA-FDD1-AA4F-AD03-C8B84A165D94}" type="datetimeFigureOut">
              <a:t>25/02/13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BFDFF7-FE35-454F-A7A5-46B43E4015C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875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4" r:id="rId1"/>
    <p:sldLayoutId id="2147483855" r:id="rId2"/>
    <p:sldLayoutId id="2147483856" r:id="rId3"/>
    <p:sldLayoutId id="2147483857" r:id="rId4"/>
    <p:sldLayoutId id="2147483858" r:id="rId5"/>
    <p:sldLayoutId id="2147483859" r:id="rId6"/>
    <p:sldLayoutId id="2147483860" r:id="rId7"/>
    <p:sldLayoutId id="2147483861" r:id="rId8"/>
    <p:sldLayoutId id="2147483862" r:id="rId9"/>
    <p:sldLayoutId id="2147483863" r:id="rId10"/>
    <p:sldLayoutId id="2147483864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7355" y="1385089"/>
            <a:ext cx="7772400" cy="1470025"/>
          </a:xfrm>
        </p:spPr>
        <p:txBody>
          <a:bodyPr>
            <a:normAutofit/>
          </a:bodyPr>
          <a:lstStyle/>
          <a:p>
            <a:r>
              <a:rPr lang="en-US" sz="8800"/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28710725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4133" y="1532466"/>
            <a:ext cx="8108000" cy="3190053"/>
          </a:xfrm>
        </p:spPr>
        <p:txBody>
          <a:bodyPr>
            <a:noAutofit/>
          </a:bodyPr>
          <a:lstStyle/>
          <a:p>
            <a:pPr algn="l"/>
            <a:r>
              <a:rPr lang="en-US" sz="2800">
                <a:latin typeface="Source Code Pro"/>
                <a:cs typeface="Source Code Pro"/>
              </a:rPr>
              <a:t>new Foo("x").equals(Color.purple);</a:t>
            </a:r>
            <a:br>
              <a:rPr lang="en-US" sz="2800">
                <a:latin typeface="Source Code Pro"/>
                <a:cs typeface="Source Code Pro"/>
              </a:rPr>
            </a:br>
            <a:r>
              <a:rPr lang="en-US" sz="2800">
                <a:latin typeface="Source Code Pro"/>
                <a:cs typeface="Source Code Pro"/>
              </a:rPr>
              <a:t>-- false</a:t>
            </a:r>
          </a:p>
        </p:txBody>
      </p:sp>
    </p:spTree>
    <p:extLst>
      <p:ext uri="{BB962C8B-B14F-4D97-AF65-F5344CB8AC3E}">
        <p14:creationId xmlns:p14="http://schemas.microsoft.com/office/powerpoint/2010/main" val="11994191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4133" y="1532466"/>
            <a:ext cx="8108000" cy="3190053"/>
          </a:xfrm>
        </p:spPr>
        <p:txBody>
          <a:bodyPr>
            <a:noAutofit/>
          </a:bodyPr>
          <a:lstStyle/>
          <a:p>
            <a:pPr algn="l"/>
            <a:r>
              <a:rPr lang="en-US" sz="2800">
                <a:latin typeface="Source Code Pro"/>
                <a:cs typeface="Source Code Pro"/>
              </a:rPr>
              <a:t>new Foo("x").equals(</a:t>
            </a:r>
            <a:br>
              <a:rPr lang="en-US" sz="2800">
                <a:latin typeface="Source Code Pro"/>
                <a:cs typeface="Source Code Pro"/>
              </a:rPr>
            </a:br>
            <a:r>
              <a:rPr lang="en-US" sz="2800">
                <a:latin typeface="Source Code Pro"/>
                <a:cs typeface="Source Code Pro"/>
              </a:rPr>
              <a:t>new com.sun.java.swing.plaf.nimbus.  InternalFrameInternalFrameTitlePane</a:t>
            </a:r>
            <a:br>
              <a:rPr lang="en-US" sz="2800">
                <a:latin typeface="Source Code Pro"/>
                <a:cs typeface="Source Code Pro"/>
              </a:rPr>
            </a:br>
            <a:r>
              <a:rPr lang="en-US" sz="2800">
                <a:latin typeface="Source Code Pro"/>
                <a:cs typeface="Source Code Pro"/>
              </a:rPr>
              <a:t>InternalFrameTitlePaneMaximizeButton</a:t>
            </a:r>
            <a:br>
              <a:rPr lang="en-US" sz="2800">
                <a:latin typeface="Source Code Pro"/>
                <a:cs typeface="Source Code Pro"/>
              </a:rPr>
            </a:br>
            <a:r>
              <a:rPr lang="en-US" sz="2800">
                <a:latin typeface="Source Code Pro"/>
                <a:cs typeface="Source Code Pro"/>
              </a:rPr>
              <a:t>Painter(null, 3)</a:t>
            </a:r>
            <a:br>
              <a:rPr lang="en-US" sz="2800">
                <a:latin typeface="Source Code Pro"/>
                <a:cs typeface="Source Code Pro"/>
              </a:rPr>
            </a:br>
            <a:r>
              <a:rPr lang="en-US" sz="2800">
                <a:latin typeface="Source Code Pro"/>
                <a:cs typeface="Source Code Pro"/>
              </a:rPr>
              <a:t>);</a:t>
            </a:r>
            <a:br>
              <a:rPr lang="en-US" sz="2800">
                <a:latin typeface="Source Code Pro"/>
                <a:cs typeface="Source Code Pro"/>
              </a:rPr>
            </a:br>
            <a:r>
              <a:rPr lang="en-US" sz="2800">
                <a:latin typeface="Source Code Pro"/>
                <a:cs typeface="Source Code Pro"/>
              </a:rPr>
              <a:t>-- false</a:t>
            </a:r>
          </a:p>
        </p:txBody>
      </p:sp>
    </p:spTree>
    <p:extLst>
      <p:ext uri="{BB962C8B-B14F-4D97-AF65-F5344CB8AC3E}">
        <p14:creationId xmlns:p14="http://schemas.microsoft.com/office/powerpoint/2010/main" val="19160343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403332" y="471523"/>
            <a:ext cx="754769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/>
              <a:t>= on values of </a:t>
            </a:r>
          </a:p>
          <a:p>
            <a:pPr algn="ctr"/>
            <a:r>
              <a:rPr lang="en-US" sz="5400"/>
              <a:t>different types </a:t>
            </a:r>
          </a:p>
          <a:p>
            <a:pPr algn="ctr"/>
            <a:r>
              <a:rPr lang="en-US" sz="5400"/>
              <a:t>is silly</a:t>
            </a:r>
          </a:p>
          <a:p>
            <a:pPr algn="ctr"/>
            <a:endParaRPr lang="en-US" sz="5400"/>
          </a:p>
          <a:p>
            <a:pPr algn="ctr"/>
            <a:r>
              <a:rPr lang="en-US" sz="5400"/>
              <a:t>we already know </a:t>
            </a:r>
          </a:p>
          <a:p>
            <a:pPr algn="ctr"/>
            <a:r>
              <a:rPr lang="en-US" sz="5400"/>
              <a:t>they're different!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382" y="1450680"/>
            <a:ext cx="2247900" cy="360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7906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31183" y="1335003"/>
            <a:ext cx="6672629" cy="3108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/>
              <a:t>"... in general, the aim [of a type system] is to prevent operations expecting a certain kind of value from being used with values for which that operation does not make sense (logic errors);"</a:t>
            </a:r>
          </a:p>
          <a:p>
            <a:endParaRPr lang="en-US" sz="2800"/>
          </a:p>
          <a:p>
            <a:r>
              <a:rPr lang="en-US" sz="2800"/>
              <a:t>- https://en.wikipedia.org/wiki/Type_system</a:t>
            </a:r>
          </a:p>
        </p:txBody>
      </p:sp>
    </p:spTree>
    <p:extLst>
      <p:ext uri="{BB962C8B-B14F-4D97-AF65-F5344CB8AC3E}">
        <p14:creationId xmlns:p14="http://schemas.microsoft.com/office/powerpoint/2010/main" val="26888911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59648" y="754218"/>
            <a:ext cx="580875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/>
              <a:t>public class Object {</a:t>
            </a:r>
          </a:p>
          <a:p>
            <a:r>
              <a:rPr lang="en-US" sz="2400"/>
              <a:t>    ....</a:t>
            </a:r>
          </a:p>
          <a:p>
            <a:r>
              <a:rPr lang="en-US" sz="2400"/>
              <a:t>    public boolean equals(Object obj) {</a:t>
            </a:r>
          </a:p>
          <a:p>
            <a:r>
              <a:rPr lang="en-US" sz="2400"/>
              <a:t>	...</a:t>
            </a:r>
          </a:p>
          <a:p>
            <a:r>
              <a:rPr lang="en-US" sz="2400"/>
              <a:t>    }</a:t>
            </a:r>
          </a:p>
          <a:p>
            <a:r>
              <a:rPr lang="en-US" sz="2400"/>
              <a:t>    ....</a:t>
            </a:r>
          </a:p>
          <a:p>
            <a:r>
              <a:rPr lang="en-US" sz="2400"/>
              <a:t>}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075" b="97511" l="9961" r="94238">
                        <a14:foregroundMark x1="37988" y1="10981" x2="37988" y2="10981"/>
                        <a14:foregroundMark x1="36133" y1="3367" x2="36133" y2="3367"/>
                        <a14:foregroundMark x1="87207" y1="75988" x2="87207" y2="75988"/>
                        <a14:foregroundMark x1="87207" y1="83895" x2="87207" y2="83895"/>
                        <a14:foregroundMark x1="86426" y1="94876" x2="86426" y2="94876"/>
                        <a14:foregroundMark x1="86816" y1="87848" x2="86816" y2="87848"/>
                        <a14:foregroundMark x1="87695" y1="92533" x2="87695" y2="92533"/>
                        <a14:foregroundMark x1="53223" y1="97657" x2="53223" y2="97657"/>
                        <a14:foregroundMark x1="94238" y1="95315" x2="94238" y2="9531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000102" y="2982509"/>
            <a:ext cx="5224600" cy="3484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6086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930" y="9411"/>
            <a:ext cx="8905548" cy="4111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9819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00" y="0"/>
            <a:ext cx="87657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8183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00" y="-28221"/>
            <a:ext cx="8765789" cy="68580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540961" y="4628444"/>
            <a:ext cx="2690519" cy="404519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685806" y="4667957"/>
            <a:ext cx="3055528" cy="404519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348102" y="4223925"/>
            <a:ext cx="938862" cy="404519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13922" y="5516506"/>
            <a:ext cx="6980300" cy="1049865"/>
          </a:xfrm>
          <a:prstGeom prst="rect">
            <a:avLst/>
          </a:prstGeom>
          <a:noFill/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1990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1528" y="482085"/>
            <a:ext cx="4394358" cy="6218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5164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9249" y="2606793"/>
            <a:ext cx="5765800" cy="111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6471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7355" y="1385089"/>
            <a:ext cx="7772400" cy="1470025"/>
          </a:xfrm>
        </p:spPr>
        <p:txBody>
          <a:bodyPr>
            <a:normAutofit/>
          </a:bodyPr>
          <a:lstStyle/>
          <a:p>
            <a:r>
              <a:rPr lang="en-US" sz="8800"/>
              <a:t>=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178100" y="957234"/>
            <a:ext cx="313932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>
                <a:latin typeface="Source Code Pro"/>
                <a:cs typeface="Source Code Pro"/>
              </a:rPr>
              <a:t>.equals(...)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119" y="440842"/>
            <a:ext cx="1876481" cy="187648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/>
          <a:srcRect l="1574" r="81666"/>
          <a:stretch/>
        </p:blipFill>
        <p:spPr>
          <a:xfrm>
            <a:off x="2372368" y="977904"/>
            <a:ext cx="1051285" cy="112821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76005" y="2570105"/>
            <a:ext cx="1331617" cy="94260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484518" y="3512710"/>
            <a:ext cx="2492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Structural Equality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00915" y="4728147"/>
            <a:ext cx="19672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Value Equality</a:t>
            </a:r>
          </a:p>
        </p:txBody>
      </p:sp>
    </p:spTree>
    <p:extLst>
      <p:ext uri="{BB962C8B-B14F-4D97-AF65-F5344CB8AC3E}">
        <p14:creationId xmlns:p14="http://schemas.microsoft.com/office/powerpoint/2010/main" val="34171292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1204"/>
          <a:stretch/>
        </p:blipFill>
        <p:spPr>
          <a:xfrm>
            <a:off x="244592" y="447792"/>
            <a:ext cx="8436122" cy="5403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8679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07063" y="921926"/>
            <a:ext cx="658292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public class Cheese implements Eq&lt;Chalk&gt; {</a:t>
            </a:r>
          </a:p>
          <a:p>
            <a:r>
              <a:rPr lang="en-US" sz="2800"/>
              <a:t>...</a:t>
            </a:r>
          </a:p>
          <a:p>
            <a:r>
              <a:rPr lang="en-US" sz="2800"/>
              <a:t>}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0100" y="2709332"/>
            <a:ext cx="2918322" cy="261996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217332" y="6300872"/>
            <a:ext cx="508940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/>
              <a:t>http://licehunter.files.wordpress.com/2010/06/head_scratch_final_2.jpg</a:t>
            </a:r>
          </a:p>
        </p:txBody>
      </p:sp>
    </p:spTree>
    <p:extLst>
      <p:ext uri="{BB962C8B-B14F-4D97-AF65-F5344CB8AC3E}">
        <p14:creationId xmlns:p14="http://schemas.microsoft.com/office/powerpoint/2010/main" val="359402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1204"/>
          <a:stretch/>
        </p:blipFill>
        <p:spPr>
          <a:xfrm>
            <a:off x="244592" y="447792"/>
            <a:ext cx="8436122" cy="540361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005658" y="4940772"/>
            <a:ext cx="825972" cy="404519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857984" y="4940772"/>
            <a:ext cx="825972" cy="404519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1773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96309" y="1855672"/>
            <a:ext cx="754769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/>
              <a:t>= on parameterized types requires </a:t>
            </a:r>
          </a:p>
          <a:p>
            <a:pPr algn="ctr"/>
            <a:r>
              <a:rPr lang="en-US" sz="4400"/>
              <a:t>= on type parameters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382" y="1450680"/>
            <a:ext cx="2247900" cy="360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7316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49" y="330200"/>
            <a:ext cx="8898747" cy="6010393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1778000" y="5700891"/>
            <a:ext cx="282223" cy="0"/>
          </a:xfrm>
          <a:prstGeom prst="line">
            <a:avLst/>
          </a:prstGeom>
          <a:ln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3981214" y="5700891"/>
            <a:ext cx="282223" cy="0"/>
          </a:xfrm>
          <a:prstGeom prst="line">
            <a:avLst/>
          </a:prstGeom>
          <a:ln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53828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t="10471"/>
          <a:stretch/>
        </p:blipFill>
        <p:spPr>
          <a:xfrm>
            <a:off x="696148" y="2445925"/>
            <a:ext cx="7452479" cy="94074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206248" y="1029760"/>
            <a:ext cx="49423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String implements InstanceEq&lt;String&gt;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3320815" y="1029760"/>
            <a:ext cx="4827812" cy="461665"/>
          </a:xfrm>
          <a:prstGeom prst="line">
            <a:avLst/>
          </a:prstGeom>
          <a:ln>
            <a:solidFill>
              <a:srgbClr val="C0504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72362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924" y="-1"/>
            <a:ext cx="6408408" cy="6613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8993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900" y="0"/>
            <a:ext cx="79375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3248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49481" y="2378292"/>
            <a:ext cx="68803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/>
              <a:t>Do all types have equality?</a:t>
            </a:r>
          </a:p>
        </p:txBody>
      </p:sp>
    </p:spTree>
    <p:extLst>
      <p:ext uri="{BB962C8B-B14F-4D97-AF65-F5344CB8AC3E}">
        <p14:creationId xmlns:p14="http://schemas.microsoft.com/office/powerpoint/2010/main" val="13451535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17927" y="1041914"/>
            <a:ext cx="2220680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/>
              <a:t>Integer</a:t>
            </a:r>
          </a:p>
          <a:p>
            <a:r>
              <a:rPr lang="en-US" sz="4800"/>
              <a:t>String</a:t>
            </a:r>
          </a:p>
          <a:p>
            <a:r>
              <a:rPr lang="en-US" sz="4800"/>
              <a:t>List*</a:t>
            </a:r>
          </a:p>
          <a:p>
            <a:r>
              <a:rPr lang="en-US" sz="4800"/>
              <a:t>Maybe*</a:t>
            </a:r>
          </a:p>
          <a:p>
            <a:r>
              <a:rPr lang="en-US" sz="4800"/>
              <a:t>Tree*</a:t>
            </a:r>
          </a:p>
          <a:p>
            <a:r>
              <a:rPr lang="en-US" sz="4800"/>
              <a:t>Unit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4281" y="1348859"/>
            <a:ext cx="462280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934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7355" y="650076"/>
            <a:ext cx="7772400" cy="1470025"/>
          </a:xfrm>
        </p:spPr>
        <p:txBody>
          <a:bodyPr>
            <a:normAutofit/>
          </a:bodyPr>
          <a:lstStyle/>
          <a:p>
            <a:r>
              <a:rPr lang="en-US" sz="8800"/>
              <a:t>= 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12639" y="2120101"/>
            <a:ext cx="5596404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Arial"/>
              <a:buChar char="•"/>
            </a:pPr>
            <a:r>
              <a:rPr lang="en-US" sz="4000"/>
              <a:t>Same value</a:t>
            </a:r>
          </a:p>
          <a:p>
            <a:pPr marL="571500" indent="-571500">
              <a:buFont typeface="Arial"/>
              <a:buChar char="•"/>
            </a:pPr>
            <a:r>
              <a:rPr lang="en-US" sz="4000"/>
              <a:t>Conditional statements</a:t>
            </a:r>
          </a:p>
          <a:p>
            <a:pPr marL="571500" indent="-571500">
              <a:buFont typeface="Arial"/>
              <a:buChar char="•"/>
            </a:pPr>
            <a:r>
              <a:rPr lang="en-US" sz="4000"/>
              <a:t>Testing</a:t>
            </a:r>
          </a:p>
          <a:p>
            <a:pPr marL="571500" indent="-571500">
              <a:buFont typeface="Arial"/>
              <a:buChar char="•"/>
            </a:pPr>
            <a:r>
              <a:rPr lang="en-US" sz="4000"/>
              <a:t>Substitution</a:t>
            </a:r>
          </a:p>
          <a:p>
            <a:pPr marL="571500" indent="-571500">
              <a:buFont typeface="Arial"/>
              <a:buChar char="•"/>
            </a:pPr>
            <a:r>
              <a:rPr lang="en-US" sz="4000"/>
              <a:t>Identity</a:t>
            </a:r>
          </a:p>
          <a:p>
            <a:pPr marL="571500" indent="-571500">
              <a:buFont typeface="Arial"/>
              <a:buChar char="•"/>
            </a:pPr>
            <a:r>
              <a:rPr lang="en-US" sz="4000"/>
              <a:t>Searching</a:t>
            </a:r>
          </a:p>
          <a:p>
            <a:pPr marL="571500" indent="-571500">
              <a:buFont typeface="Arial"/>
              <a:buChar char="•"/>
            </a:pPr>
            <a:r>
              <a:rPr lang="en-US" sz="4000"/>
              <a:t>Uniqueness</a:t>
            </a:r>
          </a:p>
        </p:txBody>
      </p:sp>
    </p:spTree>
    <p:extLst>
      <p:ext uri="{BB962C8B-B14F-4D97-AF65-F5344CB8AC3E}">
        <p14:creationId xmlns:p14="http://schemas.microsoft.com/office/powerpoint/2010/main" val="41766269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17927" y="1041914"/>
            <a:ext cx="7018568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/>
              <a:t>Void</a:t>
            </a:r>
          </a:p>
          <a:p>
            <a:r>
              <a:rPr lang="en-US" sz="4800"/>
              <a:t>Stream</a:t>
            </a:r>
          </a:p>
          <a:p>
            <a:r>
              <a:rPr lang="en-US" sz="4800"/>
              <a:t>IO</a:t>
            </a:r>
          </a:p>
          <a:p>
            <a:r>
              <a:rPr lang="en-US" sz="4800"/>
              <a:t>Function</a:t>
            </a:r>
          </a:p>
          <a:p>
            <a:r>
              <a:rPr lang="en-US" sz="4800"/>
              <a:t>Irrational number</a:t>
            </a:r>
          </a:p>
          <a:p>
            <a:r>
              <a:rPr lang="en-US" sz="4800"/>
              <a:t>Random number generator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9314" y="1161239"/>
            <a:ext cx="3028143" cy="2422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964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49481" y="2378292"/>
            <a:ext cx="68803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/>
              <a:t>Do all types have equality?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9620" y="3384318"/>
            <a:ext cx="3838665" cy="2654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5445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58890" y="2161903"/>
            <a:ext cx="65352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/>
              <a:t>Can all types be in Pairs?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8778" y="3730507"/>
            <a:ext cx="3289300" cy="246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2945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49" y="330200"/>
            <a:ext cx="8898747" cy="601039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642717" y="347368"/>
            <a:ext cx="2822987" cy="288998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" name="Rectangle 4"/>
          <p:cNvSpPr/>
          <p:nvPr/>
        </p:nvSpPr>
        <p:spPr>
          <a:xfrm>
            <a:off x="5890154" y="347368"/>
            <a:ext cx="2822987" cy="288998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7518839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49" y="330200"/>
            <a:ext cx="8898747" cy="601039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642717" y="347368"/>
            <a:ext cx="2822987" cy="288998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" name="Rectangle 4"/>
          <p:cNvSpPr/>
          <p:nvPr/>
        </p:nvSpPr>
        <p:spPr>
          <a:xfrm>
            <a:off x="5890154" y="347368"/>
            <a:ext cx="2822987" cy="288998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4176890" y="636366"/>
            <a:ext cx="968962" cy="4509486"/>
          </a:xfrm>
          <a:prstGeom prst="straightConnector1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5239926" y="636366"/>
            <a:ext cx="1625469" cy="4387190"/>
          </a:xfrm>
          <a:prstGeom prst="straightConnector1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052612" y="4946722"/>
            <a:ext cx="16255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(this&lt;A, B&gt;)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4572001" y="636366"/>
            <a:ext cx="3838221" cy="45094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7243704" y="636366"/>
            <a:ext cx="1279407" cy="43871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26869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0574" y="290697"/>
            <a:ext cx="3817056" cy="5985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0146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27852" y="4413467"/>
            <a:ext cx="695207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>
                <a:latin typeface="Source Code Pro"/>
                <a:cs typeface="Source Code Pro"/>
              </a:rPr>
              <a:t>class Eq a where</a:t>
            </a:r>
          </a:p>
          <a:p>
            <a:r>
              <a:rPr lang="en-US" sz="3600">
                <a:latin typeface="Source Code Pro"/>
                <a:cs typeface="Source Code Pro"/>
              </a:rPr>
              <a:t>  (==) :: a -&gt; a -&gt; Bool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086555"/>
            <a:ext cx="7162800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4808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21655"/>
            <a:ext cx="9144000" cy="514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1366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00" y="1426634"/>
            <a:ext cx="9004300" cy="382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9748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30296" y="507999"/>
            <a:ext cx="7725192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latin typeface="Source Code Pro"/>
                <a:cs typeface="Source Code Pro"/>
              </a:rPr>
              <a:t>data Pair a b = Pair a b</a:t>
            </a:r>
          </a:p>
          <a:p>
            <a:endParaRPr lang="en-US" sz="2000">
              <a:latin typeface="Source Code Pro"/>
              <a:cs typeface="Source Code Pro"/>
            </a:endParaRPr>
          </a:p>
          <a:p>
            <a:r>
              <a:rPr lang="en-US" sz="2000">
                <a:latin typeface="Source Code Pro"/>
                <a:cs typeface="Source Code Pro"/>
              </a:rPr>
              <a:t>instance (Eq a, Eq b) =&gt; Eq (Pair a b) where</a:t>
            </a:r>
          </a:p>
          <a:p>
            <a:r>
              <a:rPr lang="en-US" sz="2000">
                <a:latin typeface="Source Code Pro"/>
                <a:cs typeface="Source Code Pro"/>
              </a:rPr>
              <a:t>  (Pair a b) == (Pair a' b') = a == a' &amp;&amp; b == b'</a:t>
            </a:r>
          </a:p>
          <a:p>
            <a:endParaRPr lang="en-US" sz="2000">
              <a:latin typeface="Source Code Pro"/>
              <a:cs typeface="Source Code Pro"/>
            </a:endParaRPr>
          </a:p>
          <a:p>
            <a:r>
              <a:rPr lang="en-US" sz="2000">
                <a:latin typeface="Source Code Pro"/>
                <a:cs typeface="Source Code Pro"/>
              </a:rPr>
              <a:t>q = (Pair "cat" 7) == (Pair "dog" 7)</a:t>
            </a:r>
          </a:p>
          <a:p>
            <a:endParaRPr lang="en-US" sz="2000">
              <a:latin typeface="Source Code Pro"/>
              <a:cs typeface="Source Code Pro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9679" y="5815676"/>
            <a:ext cx="1331617" cy="942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6044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8968" y="5231117"/>
            <a:ext cx="1619660" cy="16196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820" y="0"/>
            <a:ext cx="65273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902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0391" y="2009183"/>
            <a:ext cx="46166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latin typeface="Source Code Pro"/>
                <a:cs typeface="Source Code Pro"/>
              </a:rPr>
              <a:t>(Pair "cat" 7) == (Pair "dog" 7)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427" y="1644193"/>
            <a:ext cx="515621" cy="36499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403" y="3120479"/>
            <a:ext cx="627812" cy="62781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17729" y="3763134"/>
            <a:ext cx="82176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latin typeface="Source Code Pro"/>
                <a:cs typeface="Source Code Pro"/>
              </a:rPr>
              <a:t>pairEq(intEq, stringEq).eq(pair("cat", 7), pair("dog", 7))</a:t>
            </a:r>
          </a:p>
          <a:p>
            <a:endParaRPr lang="en-US">
              <a:latin typeface="Source Code Pro"/>
              <a:cs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3010784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5403" y="2027997"/>
            <a:ext cx="695575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latin typeface="Source Code Pro"/>
                <a:cs typeface="Source Code Pro"/>
              </a:rPr>
              <a:t>instance (Eq a, Eq b) =&gt; Eq (Pair a b) where</a:t>
            </a:r>
          </a:p>
          <a:p>
            <a:r>
              <a:rPr lang="en-US" sz="2000">
                <a:latin typeface="Source Code Pro"/>
                <a:cs typeface="Source Code Pro"/>
              </a:rPr>
              <a:t>  ...</a:t>
            </a:r>
            <a:endParaRPr lang="en-US" sz="2000">
              <a:latin typeface="Source Code Pro"/>
              <a:cs typeface="Source Code Pro"/>
            </a:endParaRPr>
          </a:p>
          <a:p>
            <a:endParaRPr lang="en-US" sz="2000">
              <a:latin typeface="Source Code Pro"/>
              <a:cs typeface="Source Code Pro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9679" y="5815676"/>
            <a:ext cx="1331617" cy="94260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95403" y="3783127"/>
            <a:ext cx="793044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latin typeface="Source Code Pro"/>
                <a:cs typeface="Source Code Pro"/>
              </a:rPr>
              <a:t>static &lt;A, B&gt; Eq&lt;Pair&lt;A, B&gt;&gt; </a:t>
            </a:r>
          </a:p>
          <a:p>
            <a:r>
              <a:rPr lang="en-US">
                <a:latin typeface="Source Code Pro"/>
                <a:cs typeface="Source Code Pro"/>
              </a:rPr>
              <a:t>  pairEq(Eq&lt;A&gt; eqa, Eq&lt;B&gt; eqb) {</a:t>
            </a:r>
          </a:p>
          <a:p>
            <a:r>
              <a:rPr lang="en-US">
                <a:latin typeface="Source Code Pro"/>
                <a:cs typeface="Source Code Pro"/>
              </a:rPr>
              <a:t>...</a:t>
            </a:r>
          </a:p>
          <a:p>
            <a:r>
              <a:rPr lang="en-US">
                <a:latin typeface="Source Code Pro"/>
                <a:cs typeface="Source Code Pro"/>
              </a:rPr>
              <a:t>}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427" y="1644193"/>
            <a:ext cx="515621" cy="36499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403" y="3120479"/>
            <a:ext cx="627812" cy="627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2526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382" y="1450680"/>
            <a:ext cx="2247900" cy="3606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96309" y="1855672"/>
            <a:ext cx="754769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/>
              <a:t>Conditional </a:t>
            </a:r>
          </a:p>
          <a:p>
            <a:pPr algn="ctr"/>
            <a:r>
              <a:rPr lang="en-US" sz="4400"/>
              <a:t>implementation </a:t>
            </a:r>
          </a:p>
          <a:p>
            <a:pPr algn="ctr"/>
            <a:r>
              <a:rPr lang="en-US" sz="4400"/>
              <a:t>of interface</a:t>
            </a:r>
          </a:p>
        </p:txBody>
      </p:sp>
    </p:spTree>
    <p:extLst>
      <p:ext uri="{BB962C8B-B14F-4D97-AF65-F5344CB8AC3E}">
        <p14:creationId xmlns:p14="http://schemas.microsoft.com/office/powerpoint/2010/main" val="23205874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1704" y="743185"/>
            <a:ext cx="848548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Source Code Pro"/>
                <a:cs typeface="Source Code Pro"/>
              </a:rPr>
              <a:t>interface InstanceEq {</a:t>
            </a:r>
          </a:p>
          <a:p>
            <a:r>
              <a:rPr lang="en-US">
                <a:latin typeface="Source Code Pro"/>
                <a:cs typeface="Source Code Pro"/>
              </a:rPr>
              <a:t>  boolean eq(this other)</a:t>
            </a:r>
          </a:p>
          <a:p>
            <a:r>
              <a:rPr lang="en-US">
                <a:latin typeface="Source Code Pro"/>
                <a:cs typeface="Source Code Pro"/>
              </a:rPr>
              <a:t>}</a:t>
            </a:r>
          </a:p>
          <a:p>
            <a:endParaRPr lang="en-US">
              <a:latin typeface="Source Code Pro"/>
              <a:cs typeface="Source Code Pro"/>
            </a:endParaRPr>
          </a:p>
          <a:p>
            <a:r>
              <a:rPr lang="en-US">
                <a:latin typeface="Source Code Pro"/>
                <a:cs typeface="Source Code Pro"/>
              </a:rPr>
              <a:t>public class Pair&lt;A, B&gt; </a:t>
            </a:r>
          </a:p>
          <a:p>
            <a:r>
              <a:rPr lang="en-US">
                <a:latin typeface="Source Code Pro"/>
                <a:cs typeface="Source Code Pro"/>
              </a:rPr>
              <a:t>  implements InstanceEq </a:t>
            </a:r>
          </a:p>
          <a:p>
            <a:r>
              <a:rPr lang="en-US">
                <a:latin typeface="Source Code Pro"/>
                <a:cs typeface="Source Code Pro"/>
              </a:rPr>
              <a:t>  (when A extends InstanceEq, B extends InstanceEq) </a:t>
            </a:r>
          </a:p>
          <a:p>
            <a:r>
              <a:rPr lang="en-US">
                <a:latin typeface="Source Code Pro"/>
                <a:cs typeface="Source Code Pro"/>
              </a:rPr>
              <a:t>{</a:t>
            </a:r>
          </a:p>
          <a:p>
            <a:r>
              <a:rPr lang="en-US">
                <a:latin typeface="Source Code Pro"/>
                <a:cs typeface="Source Code Pro"/>
              </a:rPr>
              <a:t>    @Override</a:t>
            </a:r>
          </a:p>
          <a:p>
            <a:r>
              <a:rPr lang="en-US">
                <a:latin typeface="Source Code Pro"/>
                <a:cs typeface="Source Code Pro"/>
              </a:rPr>
              <a:t>    eq(Pair&lt;A, B&gt; other) {</a:t>
            </a:r>
          </a:p>
          <a:p>
            <a:r>
              <a:rPr lang="en-US">
                <a:latin typeface="Source Code Pro"/>
                <a:cs typeface="Source Code Pro"/>
              </a:rPr>
              <a:t>    ... </a:t>
            </a:r>
          </a:p>
          <a:p>
            <a:r>
              <a:rPr lang="en-US">
                <a:latin typeface="Source Code Pro"/>
                <a:cs typeface="Source Code Pro"/>
              </a:rPr>
              <a:t>   }</a:t>
            </a:r>
          </a:p>
          <a:p>
            <a:r>
              <a:rPr lang="en-US">
                <a:latin typeface="Source Code Pro"/>
                <a:cs typeface="Source Code Pro"/>
              </a:rPr>
              <a:t>}</a:t>
            </a:r>
          </a:p>
          <a:p>
            <a:endParaRPr lang="en-US">
              <a:latin typeface="Source Code Pro"/>
              <a:cs typeface="Source Code Pro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0636" y="4421287"/>
            <a:ext cx="1619660" cy="1619660"/>
          </a:xfrm>
          <a:prstGeom prst="rect">
            <a:avLst/>
          </a:prstGeom>
        </p:spPr>
      </p:pic>
      <p:sp>
        <p:nvSpPr>
          <p:cNvPr id="6" name="&quot;No&quot; Symbol 5"/>
          <p:cNvSpPr/>
          <p:nvPr/>
        </p:nvSpPr>
        <p:spPr>
          <a:xfrm>
            <a:off x="6491112" y="4214518"/>
            <a:ext cx="1992047" cy="2204434"/>
          </a:xfrm>
          <a:prstGeom prst="noSmoking">
            <a:avLst>
              <a:gd name="adj" fmla="val 2361"/>
            </a:avLst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64218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415" y="1282872"/>
            <a:ext cx="918884" cy="918884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1633120" y="669651"/>
            <a:ext cx="1040456" cy="73377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Object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362220" y="2195533"/>
            <a:ext cx="1574788" cy="73377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Pair&lt;A, B&gt;</a:t>
            </a:r>
          </a:p>
        </p:txBody>
      </p:sp>
      <p:cxnSp>
        <p:nvCxnSpPr>
          <p:cNvPr id="19" name="Straight Arrow Connector 18"/>
          <p:cNvCxnSpPr>
            <a:stCxn id="17" idx="0"/>
            <a:endCxn id="16" idx="2"/>
          </p:cNvCxnSpPr>
          <p:nvPr/>
        </p:nvCxnSpPr>
        <p:spPr>
          <a:xfrm flipV="1">
            <a:off x="2149614" y="1403429"/>
            <a:ext cx="3734" cy="792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5466668" y="2195533"/>
            <a:ext cx="1343377" cy="73377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Pair&lt;A, B&gt;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301107" y="669651"/>
            <a:ext cx="1128888" cy="73377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Eq&lt;A&gt;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086601" y="2195533"/>
            <a:ext cx="1574788" cy="73377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Eq&lt;Pair&lt;...&gt;&gt;</a:t>
            </a:r>
          </a:p>
        </p:txBody>
      </p:sp>
      <p:cxnSp>
        <p:nvCxnSpPr>
          <p:cNvPr id="22" name="Straight Arrow Connector 21"/>
          <p:cNvCxnSpPr>
            <a:stCxn id="21" idx="0"/>
            <a:endCxn id="20" idx="2"/>
          </p:cNvCxnSpPr>
          <p:nvPr/>
        </p:nvCxnSpPr>
        <p:spPr>
          <a:xfrm flipH="1" flipV="1">
            <a:off x="7865551" y="1403429"/>
            <a:ext cx="8444" cy="792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sp>
        <p:nvSpPr>
          <p:cNvPr id="23" name="Rectangle 22"/>
          <p:cNvSpPr/>
          <p:nvPr/>
        </p:nvSpPr>
        <p:spPr>
          <a:xfrm>
            <a:off x="3273838" y="669651"/>
            <a:ext cx="1695171" cy="73377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InstanceEq&lt;A&gt;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339688" y="2195533"/>
            <a:ext cx="1574788" cy="73377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Pair&lt;A, B&gt;</a:t>
            </a:r>
          </a:p>
        </p:txBody>
      </p:sp>
      <p:cxnSp>
        <p:nvCxnSpPr>
          <p:cNvPr id="5" name="Straight Arrow Connector 4"/>
          <p:cNvCxnSpPr>
            <a:stCxn id="24" idx="0"/>
            <a:endCxn id="23" idx="2"/>
          </p:cNvCxnSpPr>
          <p:nvPr/>
        </p:nvCxnSpPr>
        <p:spPr>
          <a:xfrm flipH="1" flipV="1">
            <a:off x="4121424" y="1403429"/>
            <a:ext cx="5658" cy="792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sp>
        <p:nvSpPr>
          <p:cNvPr id="25" name="Rectangle 24"/>
          <p:cNvSpPr/>
          <p:nvPr/>
        </p:nvSpPr>
        <p:spPr>
          <a:xfrm>
            <a:off x="5241784" y="5138211"/>
            <a:ext cx="1343377" cy="73377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Pair</a:t>
            </a:r>
          </a:p>
        </p:txBody>
      </p:sp>
      <p:sp>
        <p:nvSpPr>
          <p:cNvPr id="26" name="Rectangle 25"/>
          <p:cNvSpPr/>
          <p:nvPr/>
        </p:nvSpPr>
        <p:spPr>
          <a:xfrm>
            <a:off x="7229582" y="3612329"/>
            <a:ext cx="1267183" cy="73377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Eq a</a:t>
            </a:r>
          </a:p>
        </p:txBody>
      </p:sp>
      <p:sp>
        <p:nvSpPr>
          <p:cNvPr id="27" name="Rectangle 26"/>
          <p:cNvSpPr/>
          <p:nvPr/>
        </p:nvSpPr>
        <p:spPr>
          <a:xfrm>
            <a:off x="7190999" y="5138211"/>
            <a:ext cx="1343377" cy="73377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instance Eq Pair</a:t>
            </a:r>
          </a:p>
        </p:txBody>
      </p:sp>
      <p:cxnSp>
        <p:nvCxnSpPr>
          <p:cNvPr id="28" name="Straight Connector 27"/>
          <p:cNvCxnSpPr>
            <a:stCxn id="25" idx="3"/>
            <a:endCxn id="27" idx="1"/>
          </p:cNvCxnSpPr>
          <p:nvPr/>
        </p:nvCxnSpPr>
        <p:spPr>
          <a:xfrm>
            <a:off x="6585161" y="5505100"/>
            <a:ext cx="60583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7" idx="0"/>
            <a:endCxn id="26" idx="2"/>
          </p:cNvCxnSpPr>
          <p:nvPr/>
        </p:nvCxnSpPr>
        <p:spPr>
          <a:xfrm flipV="1">
            <a:off x="7862688" y="4346107"/>
            <a:ext cx="486" cy="7921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0" name="Picture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804" y="4337939"/>
            <a:ext cx="840986" cy="595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0260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9679" y="5815676"/>
            <a:ext cx="1331617" cy="94260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t="1474"/>
          <a:stretch/>
        </p:blipFill>
        <p:spPr>
          <a:xfrm>
            <a:off x="930437" y="752593"/>
            <a:ext cx="3397015" cy="4406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3971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31346" y="2624594"/>
            <a:ext cx="2257777" cy="73377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class / interface</a:t>
            </a:r>
          </a:p>
        </p:txBody>
      </p:sp>
      <p:sp>
        <p:nvSpPr>
          <p:cNvPr id="3" name="Rectangle 2"/>
          <p:cNvSpPr/>
          <p:nvPr/>
        </p:nvSpPr>
        <p:spPr>
          <a:xfrm>
            <a:off x="931346" y="4159883"/>
            <a:ext cx="2257777" cy="73377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class</a:t>
            </a:r>
          </a:p>
        </p:txBody>
      </p:sp>
      <p:cxnSp>
        <p:nvCxnSpPr>
          <p:cNvPr id="5" name="Straight Arrow Connector 4"/>
          <p:cNvCxnSpPr>
            <a:stCxn id="3" idx="0"/>
            <a:endCxn id="2" idx="2"/>
          </p:cNvCxnSpPr>
          <p:nvPr/>
        </p:nvCxnSpPr>
        <p:spPr>
          <a:xfrm flipV="1">
            <a:off x="2060235" y="3358372"/>
            <a:ext cx="0" cy="8015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4696178" y="4159883"/>
            <a:ext cx="1343377" cy="73377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data type</a:t>
            </a:r>
          </a:p>
        </p:txBody>
      </p:sp>
      <p:sp>
        <p:nvSpPr>
          <p:cNvPr id="7" name="Rectangle 6"/>
          <p:cNvSpPr/>
          <p:nvPr/>
        </p:nvSpPr>
        <p:spPr>
          <a:xfrm>
            <a:off x="6182546" y="2634001"/>
            <a:ext cx="2257777" cy="73377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type class</a:t>
            </a:r>
          </a:p>
        </p:txBody>
      </p:sp>
      <p:sp>
        <p:nvSpPr>
          <p:cNvPr id="8" name="Rectangle 7"/>
          <p:cNvSpPr/>
          <p:nvPr/>
        </p:nvSpPr>
        <p:spPr>
          <a:xfrm>
            <a:off x="6645393" y="4159883"/>
            <a:ext cx="1343377" cy="73377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type class instance</a:t>
            </a:r>
          </a:p>
        </p:txBody>
      </p:sp>
      <p:cxnSp>
        <p:nvCxnSpPr>
          <p:cNvPr id="10" name="Straight Connector 9"/>
          <p:cNvCxnSpPr>
            <a:stCxn id="6" idx="3"/>
            <a:endCxn id="8" idx="1"/>
          </p:cNvCxnSpPr>
          <p:nvPr/>
        </p:nvCxnSpPr>
        <p:spPr>
          <a:xfrm>
            <a:off x="6039555" y="4526772"/>
            <a:ext cx="60583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0"/>
            <a:endCxn id="7" idx="2"/>
          </p:cNvCxnSpPr>
          <p:nvPr/>
        </p:nvCxnSpPr>
        <p:spPr>
          <a:xfrm flipH="1" flipV="1">
            <a:off x="7311435" y="3367779"/>
            <a:ext cx="5647" cy="7921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8274" y="1332736"/>
            <a:ext cx="946321" cy="66986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793" y="1149571"/>
            <a:ext cx="918884" cy="918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4632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820" y="0"/>
            <a:ext cx="6527392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781779" y="4299185"/>
            <a:ext cx="724370" cy="263408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noFill/>
              </a:rPr>
              <a:t>x</a:t>
            </a:r>
          </a:p>
        </p:txBody>
      </p:sp>
      <p:sp>
        <p:nvSpPr>
          <p:cNvPr id="4" name="Rectangle 3"/>
          <p:cNvSpPr/>
          <p:nvPr/>
        </p:nvSpPr>
        <p:spPr>
          <a:xfrm>
            <a:off x="2419586" y="2005659"/>
            <a:ext cx="487303" cy="263408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noFill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7067821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9679" y="5815676"/>
            <a:ext cx="1331617" cy="94260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t="1474"/>
          <a:stretch/>
        </p:blipFill>
        <p:spPr>
          <a:xfrm>
            <a:off x="930437" y="752593"/>
            <a:ext cx="3397015" cy="4406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4802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4133" y="1532466"/>
            <a:ext cx="8108000" cy="1176867"/>
          </a:xfrm>
        </p:spPr>
        <p:txBody>
          <a:bodyPr>
            <a:noAutofit/>
          </a:bodyPr>
          <a:lstStyle/>
          <a:p>
            <a:pPr algn="l"/>
            <a:r>
              <a:rPr lang="en-US" sz="2800">
                <a:latin typeface="Source Code Pro"/>
                <a:cs typeface="Source Code Pro"/>
              </a:rPr>
              <a:t>Foo("x") == 72;</a:t>
            </a:r>
            <a:br>
              <a:rPr lang="en-US" sz="2800">
                <a:latin typeface="Source Code Pro"/>
                <a:cs typeface="Source Code Pro"/>
              </a:rPr>
            </a:br>
            <a:r>
              <a:rPr lang="en-US" sz="2800">
                <a:latin typeface="Source Code Pro"/>
                <a:cs typeface="Source Code Pro"/>
              </a:rPr>
              <a:t>-- compile error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347" y="834744"/>
            <a:ext cx="899283" cy="636571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505428" y="4544646"/>
            <a:ext cx="8108000" cy="1222095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>
                <a:latin typeface="Source Code Pro"/>
                <a:cs typeface="Source Code Pro"/>
              </a:rPr>
              <a:t>new Foo("x").equals(72); </a:t>
            </a:r>
          </a:p>
          <a:p>
            <a:pPr algn="l"/>
            <a:r>
              <a:rPr lang="en-US" sz="2800">
                <a:latin typeface="Source Code Pro"/>
                <a:cs typeface="Source Code Pro"/>
              </a:rPr>
              <a:t>-- false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548" y="3481299"/>
            <a:ext cx="1097624" cy="1097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1797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2098</TotalTime>
  <Words>586</Words>
  <Application>Microsoft Macintosh PowerPoint</Application>
  <PresentationFormat>On-screen Show (4:3)</PresentationFormat>
  <Paragraphs>120</Paragraphs>
  <Slides>44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Office Theme</vt:lpstr>
      <vt:lpstr>=</vt:lpstr>
      <vt:lpstr>=</vt:lpstr>
      <vt:lpstr>= 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Foo("x") == 72; -- compile error</vt:lpstr>
      <vt:lpstr>new Foo("x").equals(Color.purple); -- false</vt:lpstr>
      <vt:lpstr>new Foo("x").equals( new com.sun.java.swing.plaf.nimbus.  InternalFrameInternalFrameTitlePane InternalFrameTitlePaneMaximizeButton Painter(null, 3) ); -- false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==</dc:title>
  <dc:creator>_</dc:creator>
  <cp:lastModifiedBy>_</cp:lastModifiedBy>
  <cp:revision>136</cp:revision>
  <dcterms:created xsi:type="dcterms:W3CDTF">2013-01-23T02:25:45Z</dcterms:created>
  <dcterms:modified xsi:type="dcterms:W3CDTF">2013-02-25T11:46:08Z</dcterms:modified>
</cp:coreProperties>
</file>