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46"/>
  </p:notesMasterIdLst>
  <p:sldIdLst>
    <p:sldId id="257" r:id="rId2"/>
    <p:sldId id="288" r:id="rId3"/>
    <p:sldId id="287" r:id="rId4"/>
    <p:sldId id="320" r:id="rId5"/>
    <p:sldId id="321" r:id="rId6"/>
    <p:sldId id="322" r:id="rId7"/>
    <p:sldId id="323" r:id="rId8"/>
    <p:sldId id="324" r:id="rId9"/>
    <p:sldId id="261" r:id="rId10"/>
    <p:sldId id="289" r:id="rId11"/>
    <p:sldId id="325" r:id="rId12"/>
    <p:sldId id="262" r:id="rId13"/>
    <p:sldId id="265" r:id="rId14"/>
    <p:sldId id="277" r:id="rId15"/>
    <p:sldId id="291" r:id="rId16"/>
    <p:sldId id="296" r:id="rId17"/>
    <p:sldId id="297" r:id="rId18"/>
    <p:sldId id="271" r:id="rId19"/>
    <p:sldId id="294" r:id="rId20"/>
    <p:sldId id="298" r:id="rId21"/>
    <p:sldId id="304" r:id="rId22"/>
    <p:sldId id="293" r:id="rId23"/>
    <p:sldId id="270" r:id="rId24"/>
    <p:sldId id="299" r:id="rId25"/>
    <p:sldId id="300" r:id="rId26"/>
    <p:sldId id="326" r:id="rId27"/>
    <p:sldId id="327" r:id="rId28"/>
    <p:sldId id="272" r:id="rId29"/>
    <p:sldId id="273" r:id="rId30"/>
    <p:sldId id="274" r:id="rId31"/>
    <p:sldId id="275" r:id="rId32"/>
    <p:sldId id="302" r:id="rId33"/>
    <p:sldId id="301" r:id="rId34"/>
    <p:sldId id="303" r:id="rId35"/>
    <p:sldId id="328" r:id="rId36"/>
    <p:sldId id="329" r:id="rId37"/>
    <p:sldId id="330" r:id="rId38"/>
    <p:sldId id="338" r:id="rId39"/>
    <p:sldId id="331" r:id="rId40"/>
    <p:sldId id="339" r:id="rId41"/>
    <p:sldId id="335" r:id="rId42"/>
    <p:sldId id="314" r:id="rId43"/>
    <p:sldId id="305" r:id="rId44"/>
    <p:sldId id="336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7" autoAdjust="0"/>
    <p:restoredTop sz="88453" autoAdjust="0"/>
  </p:normalViewPr>
  <p:slideViewPr>
    <p:cSldViewPr snapToGrid="0" snapToObjects="1">
      <p:cViewPr>
        <p:scale>
          <a:sx n="135" d="100"/>
          <a:sy n="135" d="100"/>
        </p:scale>
        <p:origin x="-2696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4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FB9F-C25B-424C-8B67-E9F1C8FBE4C3}" type="datetimeFigureOut">
              <a:t>27/02/13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C0F6D-D31B-E743-9430-C1CEAECC6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like Comparable&lt;T&gt;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8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5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Inheritance. Wrapping. Even</a:t>
            </a:r>
            <a:r>
              <a:rPr lang="en-US" baseline="0"/>
              <a:t> if it could...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56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C0F6D-D31B-E743-9430-C1CEAECC604A}" type="slidenum"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C90A-672B-E249-9CFE-EA4BE66646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8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9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79CA-FDD1-AA4F-AD03-C8B84A165D94}" type="datetimeFigureOut">
              <a:t>27/02/13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DFF7-FE35-454F-A7A5-46B43E4015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138508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7107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3190053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new Foo("x").equals(Color.purple);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</p:spTree>
    <p:extLst>
      <p:ext uri="{BB962C8B-B14F-4D97-AF65-F5344CB8AC3E}">
        <p14:creationId xmlns:p14="http://schemas.microsoft.com/office/powerpoint/2010/main" val="119941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3190053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new Foo("x").equals(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new com.sun.java.swing.plaf.nimbus.  InternalFrameInternalFrameTitlePane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InternalFrameTitlePaneMaximizeButton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Painter(null, 3)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);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</p:spTree>
    <p:extLst>
      <p:ext uri="{BB962C8B-B14F-4D97-AF65-F5344CB8AC3E}">
        <p14:creationId xmlns:p14="http://schemas.microsoft.com/office/powerpoint/2010/main" val="191603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3332" y="471523"/>
            <a:ext cx="75476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= on values of </a:t>
            </a:r>
          </a:p>
          <a:p>
            <a:pPr algn="ctr"/>
            <a:r>
              <a:rPr lang="en-US" sz="5400"/>
              <a:t>different types </a:t>
            </a:r>
          </a:p>
          <a:p>
            <a:pPr algn="ctr"/>
            <a:r>
              <a:rPr lang="en-US" sz="5400"/>
              <a:t>is silly</a:t>
            </a:r>
          </a:p>
          <a:p>
            <a:pPr algn="ctr"/>
            <a:endParaRPr lang="en-US" sz="5400"/>
          </a:p>
          <a:p>
            <a:pPr algn="ctr"/>
            <a:r>
              <a:rPr lang="en-US" sz="5400"/>
              <a:t>we already know </a:t>
            </a:r>
          </a:p>
          <a:p>
            <a:pPr algn="ctr"/>
            <a:r>
              <a:rPr lang="en-US" sz="5400"/>
              <a:t>they're different!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9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183" y="1335003"/>
            <a:ext cx="6672629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/>
              <a:t>"... in general, the aim [of a type system] is to prevent operations expecting a certain kind of value from being used with values for which that operation does not make sense (logic errors);"</a:t>
            </a:r>
          </a:p>
          <a:p>
            <a:endParaRPr lang="en-US" sz="2800"/>
          </a:p>
          <a:p>
            <a:r>
              <a:rPr lang="en-US" sz="2800"/>
              <a:t>- https://en.wikipedia.org/wiki/Type_system</a:t>
            </a:r>
          </a:p>
        </p:txBody>
      </p:sp>
    </p:spTree>
    <p:extLst>
      <p:ext uri="{BB962C8B-B14F-4D97-AF65-F5344CB8AC3E}">
        <p14:creationId xmlns:p14="http://schemas.microsoft.com/office/powerpoint/2010/main" val="2688891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9648" y="754218"/>
            <a:ext cx="58087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public class Object {</a:t>
            </a:r>
          </a:p>
          <a:p>
            <a:r>
              <a:rPr lang="en-US" sz="2400"/>
              <a:t>    ....</a:t>
            </a:r>
          </a:p>
          <a:p>
            <a:r>
              <a:rPr lang="en-US" sz="2400"/>
              <a:t>    public boolean equals(Object obj) {</a:t>
            </a:r>
          </a:p>
          <a:p>
            <a:r>
              <a:rPr lang="en-US" sz="2400"/>
              <a:t>	...</a:t>
            </a:r>
          </a:p>
          <a:p>
            <a:r>
              <a:rPr lang="en-US" sz="2400"/>
              <a:t>    }</a:t>
            </a:r>
          </a:p>
          <a:p>
            <a:r>
              <a:rPr lang="en-US" sz="2400"/>
              <a:t>    ....</a:t>
            </a:r>
          </a:p>
          <a:p>
            <a:r>
              <a:rPr lang="en-US" sz="240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5" b="97511" l="9961" r="94238">
                        <a14:foregroundMark x1="37988" y1="10981" x2="37988" y2="10981"/>
                        <a14:foregroundMark x1="36133" y1="3367" x2="36133" y2="3367"/>
                        <a14:foregroundMark x1="87207" y1="75988" x2="87207" y2="75988"/>
                        <a14:foregroundMark x1="87207" y1="83895" x2="87207" y2="83895"/>
                        <a14:foregroundMark x1="86426" y1="94876" x2="86426" y2="94876"/>
                        <a14:foregroundMark x1="86816" y1="87848" x2="86816" y2="87848"/>
                        <a14:foregroundMark x1="87695" y1="92533" x2="87695" y2="92533"/>
                        <a14:foregroundMark x1="53223" y1="97657" x2="53223" y2="97657"/>
                        <a14:foregroundMark x1="94238" y1="95315" x2="94238" y2="95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0102" y="2982509"/>
            <a:ext cx="5224600" cy="34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0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0" y="9411"/>
            <a:ext cx="8905548" cy="41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1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8765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-28221"/>
            <a:ext cx="876578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40961" y="4628444"/>
            <a:ext cx="2690519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85806" y="4667957"/>
            <a:ext cx="3055528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8102" y="4223925"/>
            <a:ext cx="93886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922" y="5516506"/>
            <a:ext cx="6980300" cy="1049865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28" y="482085"/>
            <a:ext cx="4394358" cy="62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1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49" y="2606793"/>
            <a:ext cx="5765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138508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8100" y="957234"/>
            <a:ext cx="31393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ource Code Pro"/>
                <a:cs typeface="Source Code Pro"/>
              </a:rPr>
              <a:t>.equals(...)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19" y="440842"/>
            <a:ext cx="1876481" cy="1876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574" r="81666"/>
          <a:stretch/>
        </p:blipFill>
        <p:spPr>
          <a:xfrm>
            <a:off x="2372368" y="977904"/>
            <a:ext cx="1051285" cy="1128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005" y="2570105"/>
            <a:ext cx="1331617" cy="942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4518" y="351271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Structural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00915" y="4728147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Value Equality</a:t>
            </a:r>
          </a:p>
        </p:txBody>
      </p:sp>
    </p:spTree>
    <p:extLst>
      <p:ext uri="{BB962C8B-B14F-4D97-AF65-F5344CB8AC3E}">
        <p14:creationId xmlns:p14="http://schemas.microsoft.com/office/powerpoint/2010/main" val="341712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4"/>
          <a:stretch/>
        </p:blipFill>
        <p:spPr>
          <a:xfrm>
            <a:off x="244592" y="447792"/>
            <a:ext cx="8436122" cy="54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6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063" y="921926"/>
            <a:ext cx="65829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public class Cheese implements Eq&lt;Chalk&gt; {</a:t>
            </a:r>
          </a:p>
          <a:p>
            <a:r>
              <a:rPr lang="en-US" sz="2800"/>
              <a:t>...</a:t>
            </a:r>
          </a:p>
          <a:p>
            <a:r>
              <a:rPr lang="en-US" sz="280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709332"/>
            <a:ext cx="2918322" cy="2619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17332" y="6300872"/>
            <a:ext cx="50894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http://licehunter.files.wordpress.com/2010/06/head_scratch_final_2.jpg</a:t>
            </a:r>
          </a:p>
        </p:txBody>
      </p:sp>
    </p:spTree>
    <p:extLst>
      <p:ext uri="{BB962C8B-B14F-4D97-AF65-F5344CB8AC3E}">
        <p14:creationId xmlns:p14="http://schemas.microsoft.com/office/powerpoint/2010/main" val="3594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4"/>
          <a:stretch/>
        </p:blipFill>
        <p:spPr>
          <a:xfrm>
            <a:off x="244592" y="447792"/>
            <a:ext cx="8436122" cy="54036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05658" y="4940772"/>
            <a:ext cx="82597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57984" y="4940772"/>
            <a:ext cx="825972" cy="40451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6309" y="1855672"/>
            <a:ext cx="7547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= on parameterized types requires </a:t>
            </a:r>
          </a:p>
          <a:p>
            <a:pPr algn="ctr"/>
            <a:r>
              <a:rPr lang="en-US" sz="4400"/>
              <a:t>= on type parameters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3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778000" y="5700891"/>
            <a:ext cx="28222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81214" y="5700891"/>
            <a:ext cx="282223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0471"/>
          <a:stretch/>
        </p:blipFill>
        <p:spPr>
          <a:xfrm>
            <a:off x="696148" y="2445925"/>
            <a:ext cx="7452479" cy="940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6248" y="1029760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String implements InstanceEq&lt;String&gt;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20815" y="1029760"/>
            <a:ext cx="4827812" cy="461665"/>
          </a:xfrm>
          <a:prstGeom prst="line">
            <a:avLst/>
          </a:pr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3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" y="-1"/>
            <a:ext cx="6408408" cy="66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7937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2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481" y="2378292"/>
            <a:ext cx="688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Do all types have equality?</a:t>
            </a:r>
          </a:p>
        </p:txBody>
      </p:sp>
    </p:spTree>
    <p:extLst>
      <p:ext uri="{BB962C8B-B14F-4D97-AF65-F5344CB8AC3E}">
        <p14:creationId xmlns:p14="http://schemas.microsoft.com/office/powerpoint/2010/main" val="1345153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927" y="1041914"/>
            <a:ext cx="22206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Integer</a:t>
            </a:r>
          </a:p>
          <a:p>
            <a:r>
              <a:rPr lang="en-US" sz="4800"/>
              <a:t>String</a:t>
            </a:r>
          </a:p>
          <a:p>
            <a:r>
              <a:rPr lang="en-US" sz="4800"/>
              <a:t>List*</a:t>
            </a:r>
          </a:p>
          <a:p>
            <a:r>
              <a:rPr lang="en-US" sz="4800"/>
              <a:t>Maybe*</a:t>
            </a:r>
          </a:p>
          <a:p>
            <a:r>
              <a:rPr lang="en-US" sz="4800"/>
              <a:t>Tree*</a:t>
            </a:r>
          </a:p>
          <a:p>
            <a:r>
              <a:rPr lang="en-US" sz="4800"/>
              <a:t>Unit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81" y="1348859"/>
            <a:ext cx="4622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355" y="650076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/>
              <a:t>=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2639" y="2120101"/>
            <a:ext cx="55964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/>
              <a:t>Same value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Conditional statements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Testing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Substitution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Identity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Searching</a:t>
            </a:r>
          </a:p>
          <a:p>
            <a:pPr marL="571500" indent="-571500">
              <a:buFont typeface="Arial"/>
              <a:buChar char="•"/>
            </a:pPr>
            <a:r>
              <a:rPr lang="en-US" sz="4000"/>
              <a:t>Uniqueness</a:t>
            </a:r>
          </a:p>
        </p:txBody>
      </p:sp>
    </p:spTree>
    <p:extLst>
      <p:ext uri="{BB962C8B-B14F-4D97-AF65-F5344CB8AC3E}">
        <p14:creationId xmlns:p14="http://schemas.microsoft.com/office/powerpoint/2010/main" val="417662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7927" y="1041914"/>
            <a:ext cx="70185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Void</a:t>
            </a:r>
          </a:p>
          <a:p>
            <a:r>
              <a:rPr lang="en-US" sz="4800"/>
              <a:t>Stream</a:t>
            </a:r>
          </a:p>
          <a:p>
            <a:r>
              <a:rPr lang="en-US" sz="4800"/>
              <a:t>IO</a:t>
            </a:r>
          </a:p>
          <a:p>
            <a:r>
              <a:rPr lang="en-US" sz="4800"/>
              <a:t>Function</a:t>
            </a:r>
          </a:p>
          <a:p>
            <a:r>
              <a:rPr lang="en-US" sz="4800"/>
              <a:t>Irrational number</a:t>
            </a:r>
          </a:p>
          <a:p>
            <a:r>
              <a:rPr lang="en-US" sz="4800"/>
              <a:t>Random number generator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14" y="1161239"/>
            <a:ext cx="3028143" cy="24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481" y="2378292"/>
            <a:ext cx="688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Do all types have equality?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20" y="3384318"/>
            <a:ext cx="3838665" cy="26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4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890" y="2161903"/>
            <a:ext cx="6535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Can all types be in Pairs?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78" y="3730507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9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2717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890154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5188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" y="330200"/>
            <a:ext cx="8898747" cy="601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2717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5890154" y="347368"/>
            <a:ext cx="2822987" cy="2889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76890" y="636366"/>
            <a:ext cx="968962" cy="450948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39926" y="636366"/>
            <a:ext cx="1625469" cy="4387190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52612" y="4946722"/>
            <a:ext cx="162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(this&lt;A, B&gt;)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72001" y="636366"/>
            <a:ext cx="3838221" cy="450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243704" y="636366"/>
            <a:ext cx="1279407" cy="438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8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74" y="290697"/>
            <a:ext cx="3817056" cy="59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852" y="4413467"/>
            <a:ext cx="6952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Source Code Pro"/>
                <a:cs typeface="Source Code Pro"/>
              </a:rPr>
              <a:t>class Eq a where</a:t>
            </a:r>
          </a:p>
          <a:p>
            <a:r>
              <a:rPr lang="en-US" sz="3600">
                <a:latin typeface="Source Code Pro"/>
                <a:cs typeface="Source Code Pro"/>
              </a:rPr>
              <a:t>  (==) :: a -&gt; a -&gt; Bool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86555"/>
            <a:ext cx="71628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8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655"/>
            <a:ext cx="9144000" cy="51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36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426634"/>
            <a:ext cx="9004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74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0296" y="507999"/>
            <a:ext cx="77251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data Pair a b = Pair a b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instance (Eq a, Eq b) =&gt; Eq (Pair a b) where</a:t>
            </a:r>
          </a:p>
          <a:p>
            <a:r>
              <a:rPr lang="en-US" sz="2000">
                <a:latin typeface="Source Code Pro"/>
                <a:cs typeface="Source Code Pro"/>
              </a:rPr>
              <a:t>  (Pair a b) == (Pair a' b') = a == a' &amp;&amp; b == b'</a:t>
            </a:r>
          </a:p>
          <a:p>
            <a:endParaRPr lang="en-US" sz="2000">
              <a:latin typeface="Source Code Pro"/>
              <a:cs typeface="Source Code Pro"/>
            </a:endParaRPr>
          </a:p>
          <a:p>
            <a:r>
              <a:rPr lang="en-US" sz="2000">
                <a:latin typeface="Source Code Pro"/>
                <a:cs typeface="Source Code Pro"/>
              </a:rPr>
              <a:t>q = (Pair "cat" 7) == (Pair "dog" 7)</a:t>
            </a:r>
          </a:p>
          <a:p>
            <a:endParaRPr lang="en-US" sz="2000">
              <a:latin typeface="Source Code Pro"/>
              <a:cs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0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68" y="5231117"/>
            <a:ext cx="1619660" cy="16196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20" y="0"/>
            <a:ext cx="652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391" y="2009183"/>
            <a:ext cx="4616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(Pair "cat" 7) == (Pair "dog" 7)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7" y="1644193"/>
            <a:ext cx="515621" cy="364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03" y="3120479"/>
            <a:ext cx="627812" cy="627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729" y="3763134"/>
            <a:ext cx="8217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pairEq(intEq, stringEq).eq(pair("cat", 7), pair("dog", 7))</a:t>
            </a:r>
          </a:p>
          <a:p>
            <a:endParaRPr lang="en-US"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07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403" y="2027997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ource Code Pro"/>
                <a:cs typeface="Source Code Pro"/>
              </a:rPr>
              <a:t>instance (Eq a, Eq b) =&gt; Eq (Pair a b) where</a:t>
            </a:r>
          </a:p>
          <a:p>
            <a:r>
              <a:rPr lang="en-US" sz="2000">
                <a:latin typeface="Source Code Pro"/>
                <a:cs typeface="Source Code Pro"/>
              </a:rPr>
              <a:t>  ...</a:t>
            </a:r>
          </a:p>
          <a:p>
            <a:endParaRPr lang="en-US" sz="2000">
              <a:latin typeface="Source Code Pro"/>
              <a:cs typeface="Source Code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403" y="3783127"/>
            <a:ext cx="7930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static &lt;A, B&gt; Eq&lt;Pair&lt;A, B&gt;&gt; </a:t>
            </a:r>
          </a:p>
          <a:p>
            <a:r>
              <a:rPr lang="en-US">
                <a:latin typeface="Source Code Pro"/>
                <a:cs typeface="Source Code Pro"/>
              </a:rPr>
              <a:t>  pairEq(Eq&lt;A&gt; eqa, Eq&lt;B&gt; eqb) {</a:t>
            </a:r>
          </a:p>
          <a:p>
            <a:r>
              <a:rPr lang="en-US">
                <a:latin typeface="Source Code Pro"/>
                <a:cs typeface="Source Code Pro"/>
              </a:rPr>
              <a:t>...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7" y="1644193"/>
            <a:ext cx="515621" cy="364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03" y="3120479"/>
            <a:ext cx="627812" cy="6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5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82" y="1450680"/>
            <a:ext cx="2247900" cy="3606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309" y="1855672"/>
            <a:ext cx="7547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Conditional </a:t>
            </a:r>
          </a:p>
          <a:p>
            <a:pPr algn="ctr"/>
            <a:r>
              <a:rPr lang="en-US" sz="4400"/>
              <a:t>implementation </a:t>
            </a:r>
          </a:p>
          <a:p>
            <a:pPr algn="ctr"/>
            <a:r>
              <a:rPr lang="en-US" sz="4400"/>
              <a:t>of interface</a:t>
            </a:r>
          </a:p>
        </p:txBody>
      </p:sp>
    </p:spTree>
    <p:extLst>
      <p:ext uri="{BB962C8B-B14F-4D97-AF65-F5344CB8AC3E}">
        <p14:creationId xmlns:p14="http://schemas.microsoft.com/office/powerpoint/2010/main" val="232058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04" y="743185"/>
            <a:ext cx="8485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ource Code Pro"/>
                <a:cs typeface="Source Code Pro"/>
              </a:rPr>
              <a:t>interface InstanceEq {</a:t>
            </a:r>
          </a:p>
          <a:p>
            <a:r>
              <a:rPr lang="en-US">
                <a:latin typeface="Source Code Pro"/>
                <a:cs typeface="Source Code Pro"/>
              </a:rPr>
              <a:t>  boolean eq(this other)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  <a:p>
            <a:r>
              <a:rPr lang="en-US">
                <a:latin typeface="Source Code Pro"/>
                <a:cs typeface="Source Code Pro"/>
              </a:rPr>
              <a:t>public class Pair&lt;A, B&gt; </a:t>
            </a:r>
          </a:p>
          <a:p>
            <a:r>
              <a:rPr lang="en-US">
                <a:latin typeface="Source Code Pro"/>
                <a:cs typeface="Source Code Pro"/>
              </a:rPr>
              <a:t>  implements InstanceEq </a:t>
            </a:r>
          </a:p>
          <a:p>
            <a:r>
              <a:rPr lang="en-US">
                <a:latin typeface="Source Code Pro"/>
                <a:cs typeface="Source Code Pro"/>
              </a:rPr>
              <a:t>  (when A extends InstanceEq, B extends InstanceEq) </a:t>
            </a:r>
          </a:p>
          <a:p>
            <a:r>
              <a:rPr lang="en-US">
                <a:latin typeface="Source Code Pro"/>
                <a:cs typeface="Source Code Pro"/>
              </a:rPr>
              <a:t>{</a:t>
            </a:r>
          </a:p>
          <a:p>
            <a:r>
              <a:rPr lang="en-US">
                <a:latin typeface="Source Code Pro"/>
                <a:cs typeface="Source Code Pro"/>
              </a:rPr>
              <a:t>    @Override</a:t>
            </a:r>
          </a:p>
          <a:p>
            <a:r>
              <a:rPr lang="en-US">
                <a:latin typeface="Source Code Pro"/>
                <a:cs typeface="Source Code Pro"/>
              </a:rPr>
              <a:t>    eq(Pair&lt;A, B&gt; other) {</a:t>
            </a:r>
          </a:p>
          <a:p>
            <a:r>
              <a:rPr lang="en-US">
                <a:latin typeface="Source Code Pro"/>
                <a:cs typeface="Source Code Pro"/>
              </a:rPr>
              <a:t>    ... </a:t>
            </a:r>
          </a:p>
          <a:p>
            <a:r>
              <a:rPr lang="en-US">
                <a:latin typeface="Source Code Pro"/>
                <a:cs typeface="Source Code Pro"/>
              </a:rPr>
              <a:t>   }</a:t>
            </a:r>
          </a:p>
          <a:p>
            <a:r>
              <a:rPr lang="en-US">
                <a:latin typeface="Source Code Pro"/>
                <a:cs typeface="Source Code Pro"/>
              </a:rPr>
              <a:t>}</a:t>
            </a:r>
          </a:p>
          <a:p>
            <a:endParaRPr lang="en-US">
              <a:latin typeface="Source Code Pro"/>
              <a:cs typeface="Source Code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636" y="4421287"/>
            <a:ext cx="1619660" cy="1619660"/>
          </a:xfrm>
          <a:prstGeom prst="rect">
            <a:avLst/>
          </a:prstGeom>
        </p:spPr>
      </p:pic>
      <p:sp>
        <p:nvSpPr>
          <p:cNvPr id="6" name="&quot;No&quot; Symbol 5"/>
          <p:cNvSpPr/>
          <p:nvPr/>
        </p:nvSpPr>
        <p:spPr>
          <a:xfrm>
            <a:off x="6491112" y="4214518"/>
            <a:ext cx="1992047" cy="2204434"/>
          </a:xfrm>
          <a:prstGeom prst="noSmoking">
            <a:avLst>
              <a:gd name="adj" fmla="val 2361"/>
            </a:avLst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21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15" y="1282872"/>
            <a:ext cx="918884" cy="91888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633120" y="669651"/>
            <a:ext cx="1040456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2220" y="2195533"/>
            <a:ext cx="1574788" cy="7337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cxnSp>
        <p:nvCxnSpPr>
          <p:cNvPr id="19" name="Straight Arrow Connector 18"/>
          <p:cNvCxnSpPr>
            <a:stCxn id="17" idx="0"/>
            <a:endCxn id="16" idx="2"/>
          </p:cNvCxnSpPr>
          <p:nvPr/>
        </p:nvCxnSpPr>
        <p:spPr>
          <a:xfrm flipV="1">
            <a:off x="2149614" y="1403429"/>
            <a:ext cx="373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5466668" y="2195533"/>
            <a:ext cx="1343377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107" y="669651"/>
            <a:ext cx="11288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Eq&lt;A&gt;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86601" y="2195533"/>
            <a:ext cx="1574788" cy="7337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Eq&lt;Pair&lt;...&gt;&gt;</a:t>
            </a:r>
          </a:p>
        </p:txBody>
      </p:sp>
      <p:cxnSp>
        <p:nvCxnSpPr>
          <p:cNvPr id="22" name="Straight Arrow Connector 21"/>
          <p:cNvCxnSpPr>
            <a:stCxn id="21" idx="0"/>
            <a:endCxn id="20" idx="2"/>
          </p:cNvCxnSpPr>
          <p:nvPr/>
        </p:nvCxnSpPr>
        <p:spPr>
          <a:xfrm flipH="1" flipV="1">
            <a:off x="7865551" y="1403429"/>
            <a:ext cx="8444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3273838" y="669651"/>
            <a:ext cx="1695171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InstanceEq&lt;A&gt;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39688" y="2195533"/>
            <a:ext cx="1574788" cy="7337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Pair&lt;A, B&gt;</a:t>
            </a:r>
          </a:p>
        </p:txBody>
      </p:sp>
      <p:cxnSp>
        <p:nvCxnSpPr>
          <p:cNvPr id="5" name="Straight Arrow Connector 4"/>
          <p:cNvCxnSpPr>
            <a:stCxn id="24" idx="0"/>
            <a:endCxn id="23" idx="2"/>
          </p:cNvCxnSpPr>
          <p:nvPr/>
        </p:nvCxnSpPr>
        <p:spPr>
          <a:xfrm flipH="1" flipV="1">
            <a:off x="4121424" y="1403429"/>
            <a:ext cx="5658" cy="792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41784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29582" y="3612329"/>
            <a:ext cx="1267183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 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90999" y="5138211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instance Eq Pair</a:t>
            </a:r>
          </a:p>
        </p:txBody>
      </p:sp>
      <p:cxnSp>
        <p:nvCxnSpPr>
          <p:cNvPr id="28" name="Straight Connector 27"/>
          <p:cNvCxnSpPr>
            <a:stCxn id="25" idx="3"/>
            <a:endCxn id="27" idx="1"/>
          </p:cNvCxnSpPr>
          <p:nvPr/>
        </p:nvCxnSpPr>
        <p:spPr>
          <a:xfrm>
            <a:off x="6585161" y="5505100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0"/>
            <a:endCxn id="26" idx="2"/>
          </p:cNvCxnSpPr>
          <p:nvPr/>
        </p:nvCxnSpPr>
        <p:spPr>
          <a:xfrm flipV="1">
            <a:off x="7862688" y="4346107"/>
            <a:ext cx="486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4" y="4337939"/>
            <a:ext cx="840986" cy="5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4"/>
          <a:stretch/>
        </p:blipFill>
        <p:spPr>
          <a:xfrm>
            <a:off x="930437" y="752593"/>
            <a:ext cx="3397015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46" y="2624594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 /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931346" y="4159883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</a:t>
            </a:r>
          </a:p>
        </p:txBody>
      </p:sp>
      <p:cxnSp>
        <p:nvCxnSpPr>
          <p:cNvPr id="5" name="Straight Arrow Connector 4"/>
          <p:cNvCxnSpPr>
            <a:stCxn id="3" idx="0"/>
            <a:endCxn id="2" idx="2"/>
          </p:cNvCxnSpPr>
          <p:nvPr/>
        </p:nvCxnSpPr>
        <p:spPr>
          <a:xfrm flipV="1">
            <a:off x="2060235" y="3358372"/>
            <a:ext cx="0" cy="801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96178" y="4159883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2546" y="2634001"/>
            <a:ext cx="22577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5393" y="4159883"/>
            <a:ext cx="1343377" cy="7337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 class instance</a:t>
            </a:r>
          </a:p>
        </p:txBody>
      </p:sp>
      <p:cxnSp>
        <p:nvCxnSpPr>
          <p:cNvPr id="10" name="Straight Connector 9"/>
          <p:cNvCxnSpPr>
            <a:stCxn id="6" idx="3"/>
            <a:endCxn id="8" idx="1"/>
          </p:cNvCxnSpPr>
          <p:nvPr/>
        </p:nvCxnSpPr>
        <p:spPr>
          <a:xfrm>
            <a:off x="6039555" y="4526772"/>
            <a:ext cx="605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2"/>
          </p:cNvCxnSpPr>
          <p:nvPr/>
        </p:nvCxnSpPr>
        <p:spPr>
          <a:xfrm flipH="1" flipV="1">
            <a:off x="7311435" y="3367779"/>
            <a:ext cx="5647" cy="792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74" y="1332736"/>
            <a:ext cx="946321" cy="6698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93" y="1149571"/>
            <a:ext cx="918884" cy="9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63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20" y="0"/>
            <a:ext cx="65273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81779" y="4299185"/>
            <a:ext cx="724370" cy="2634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9586" y="2005659"/>
            <a:ext cx="487303" cy="26340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noFill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678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79" y="5815676"/>
            <a:ext cx="1331617" cy="942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4"/>
          <a:stretch/>
        </p:blipFill>
        <p:spPr>
          <a:xfrm>
            <a:off x="930437" y="752593"/>
            <a:ext cx="3397015" cy="4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8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133" y="1532466"/>
            <a:ext cx="8108000" cy="1176867"/>
          </a:xfrm>
        </p:spPr>
        <p:txBody>
          <a:bodyPr>
            <a:noAutofit/>
          </a:bodyPr>
          <a:lstStyle/>
          <a:p>
            <a:pPr algn="l"/>
            <a:r>
              <a:rPr lang="en-US" sz="2800">
                <a:latin typeface="Source Code Pro"/>
                <a:cs typeface="Source Code Pro"/>
              </a:rPr>
              <a:t>Foo("x") == 72;</a:t>
            </a:r>
            <a:br>
              <a:rPr lang="en-US" sz="2800">
                <a:latin typeface="Source Code Pro"/>
                <a:cs typeface="Source Code Pro"/>
              </a:rPr>
            </a:br>
            <a:r>
              <a:rPr lang="en-US" sz="2800">
                <a:latin typeface="Source Code Pro"/>
                <a:cs typeface="Source Code Pro"/>
              </a:rPr>
              <a:t>-- compile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7" y="834744"/>
            <a:ext cx="899283" cy="63657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05428" y="4544646"/>
            <a:ext cx="8108000" cy="12220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latin typeface="Source Code Pro"/>
                <a:cs typeface="Source Code Pro"/>
              </a:rPr>
              <a:t>new Foo("x").equals(72); </a:t>
            </a:r>
          </a:p>
          <a:p>
            <a:pPr algn="l"/>
            <a:r>
              <a:rPr lang="en-US" sz="2800">
                <a:latin typeface="Source Code Pro"/>
                <a:cs typeface="Source Code Pro"/>
              </a:rPr>
              <a:t>-- false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48" y="3481299"/>
            <a:ext cx="1097624" cy="10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574</Words>
  <Application>Microsoft Macintosh PowerPoint</Application>
  <PresentationFormat>On-screen Show (4:3)</PresentationFormat>
  <Paragraphs>117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=</vt:lpstr>
      <vt:lpstr>=</vt:lpstr>
      <vt:lpstr>=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Foo("x") == 72; -- compile error</vt:lpstr>
      <vt:lpstr>new Foo("x").equals(Color.purple); -- false</vt:lpstr>
      <vt:lpstr>new Foo("x").equals( new com.sun.java.swing.plaf.nimbus.  InternalFrameInternalFrameTitlePane InternalFrameTitlePaneMaximizeButton Painter(null, 3) ); -- false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==</dc:title>
  <dc:creator>_</dc:creator>
  <cp:lastModifiedBy>_</cp:lastModifiedBy>
  <cp:revision>138</cp:revision>
  <cp:lastPrinted>2013-02-27T09:22:15Z</cp:lastPrinted>
  <dcterms:created xsi:type="dcterms:W3CDTF">2013-01-23T02:25:45Z</dcterms:created>
  <dcterms:modified xsi:type="dcterms:W3CDTF">2013-02-27T09:43:33Z</dcterms:modified>
</cp:coreProperties>
</file>