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8"/>
  </p:notesMasterIdLst>
  <p:sldIdLst>
    <p:sldId id="256" r:id="rId2"/>
    <p:sldId id="258" r:id="rId3"/>
    <p:sldId id="420" r:id="rId4"/>
    <p:sldId id="421" r:id="rId5"/>
    <p:sldId id="422" r:id="rId6"/>
    <p:sldId id="423" r:id="rId7"/>
    <p:sldId id="276" r:id="rId8"/>
    <p:sldId id="278" r:id="rId9"/>
    <p:sldId id="279" r:id="rId10"/>
    <p:sldId id="270" r:id="rId11"/>
    <p:sldId id="392" r:id="rId12"/>
    <p:sldId id="393" r:id="rId13"/>
    <p:sldId id="282" r:id="rId14"/>
    <p:sldId id="285" r:id="rId15"/>
    <p:sldId id="291" r:id="rId16"/>
    <p:sldId id="292" r:id="rId17"/>
    <p:sldId id="293" r:id="rId18"/>
    <p:sldId id="284" r:id="rId19"/>
    <p:sldId id="295" r:id="rId20"/>
    <p:sldId id="296" r:id="rId21"/>
    <p:sldId id="401" r:id="rId22"/>
    <p:sldId id="297" r:id="rId23"/>
    <p:sldId id="298" r:id="rId24"/>
    <p:sldId id="299" r:id="rId25"/>
    <p:sldId id="300" r:id="rId26"/>
    <p:sldId id="301" r:id="rId27"/>
    <p:sldId id="302" r:id="rId28"/>
    <p:sldId id="304" r:id="rId29"/>
    <p:sldId id="303" r:id="rId30"/>
    <p:sldId id="402" r:id="rId31"/>
    <p:sldId id="403" r:id="rId32"/>
    <p:sldId id="318" r:id="rId33"/>
    <p:sldId id="305" r:id="rId34"/>
    <p:sldId id="306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20" r:id="rId43"/>
    <p:sldId id="319" r:id="rId44"/>
    <p:sldId id="321" r:id="rId45"/>
    <p:sldId id="323" r:id="rId46"/>
    <p:sldId id="330" r:id="rId47"/>
    <p:sldId id="394" r:id="rId48"/>
    <p:sldId id="325" r:id="rId49"/>
    <p:sldId id="324" r:id="rId50"/>
    <p:sldId id="327" r:id="rId51"/>
    <p:sldId id="405" r:id="rId52"/>
    <p:sldId id="418" r:id="rId53"/>
    <p:sldId id="417" r:id="rId54"/>
    <p:sldId id="416" r:id="rId55"/>
    <p:sldId id="415" r:id="rId56"/>
    <p:sldId id="328" r:id="rId57"/>
    <p:sldId id="332" r:id="rId58"/>
    <p:sldId id="333" r:id="rId59"/>
    <p:sldId id="334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58" r:id="rId70"/>
    <p:sldId id="419" r:id="rId71"/>
    <p:sldId id="345" r:id="rId72"/>
    <p:sldId id="346" r:id="rId73"/>
    <p:sldId id="348" r:id="rId74"/>
    <p:sldId id="350" r:id="rId75"/>
    <p:sldId id="351" r:id="rId76"/>
    <p:sldId id="354" r:id="rId77"/>
    <p:sldId id="360" r:id="rId78"/>
    <p:sldId id="352" r:id="rId79"/>
    <p:sldId id="353" r:id="rId80"/>
    <p:sldId id="361" r:id="rId81"/>
    <p:sldId id="357" r:id="rId82"/>
    <p:sldId id="362" r:id="rId83"/>
    <p:sldId id="363" r:id="rId84"/>
    <p:sldId id="329" r:id="rId85"/>
    <p:sldId id="365" r:id="rId86"/>
    <p:sldId id="364" r:id="rId87"/>
    <p:sldId id="366" r:id="rId88"/>
    <p:sldId id="367" r:id="rId89"/>
    <p:sldId id="368" r:id="rId90"/>
    <p:sldId id="369" r:id="rId91"/>
    <p:sldId id="371" r:id="rId92"/>
    <p:sldId id="409" r:id="rId93"/>
    <p:sldId id="410" r:id="rId94"/>
    <p:sldId id="411" r:id="rId95"/>
    <p:sldId id="372" r:id="rId96"/>
    <p:sldId id="399" r:id="rId97"/>
    <p:sldId id="373" r:id="rId98"/>
    <p:sldId id="374" r:id="rId99"/>
    <p:sldId id="370" r:id="rId100"/>
    <p:sldId id="400" r:id="rId101"/>
    <p:sldId id="376" r:id="rId102"/>
    <p:sldId id="377" r:id="rId103"/>
    <p:sldId id="378" r:id="rId104"/>
    <p:sldId id="380" r:id="rId105"/>
    <p:sldId id="379" r:id="rId106"/>
    <p:sldId id="381" r:id="rId107"/>
    <p:sldId id="382" r:id="rId108"/>
    <p:sldId id="383" r:id="rId109"/>
    <p:sldId id="424" r:id="rId110"/>
    <p:sldId id="385" r:id="rId111"/>
    <p:sldId id="384" r:id="rId112"/>
    <p:sldId id="386" r:id="rId113"/>
    <p:sldId id="387" r:id="rId114"/>
    <p:sldId id="388" r:id="rId115"/>
    <p:sldId id="389" r:id="rId116"/>
    <p:sldId id="390" r:id="rId1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DAF7E0"/>
    <a:srgbClr val="97EBAF"/>
    <a:srgbClr val="F5F0D8"/>
    <a:srgbClr val="F8F7E8"/>
    <a:srgbClr val="EAE99D"/>
    <a:srgbClr val="E8F0F8"/>
    <a:srgbClr val="EAF5F9"/>
    <a:srgbClr val="FAFBEF"/>
    <a:srgbClr val="F0E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599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presProps" Target="presProps.xml"/><Relationship Id="rId121" Type="http://schemas.openxmlformats.org/officeDocument/2006/relationships/viewProps" Target="viewProps.xml"/><Relationship Id="rId122" Type="http://schemas.openxmlformats.org/officeDocument/2006/relationships/theme" Target="theme/theme1.xml"/><Relationship Id="rId12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notesMaster" Target="notesMasters/notesMaster1.xml"/><Relationship Id="rId119" Type="http://schemas.openxmlformats.org/officeDocument/2006/relationships/printerSettings" Target="printerSettings/printerSettings1.bin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8FFDB-3BEA-E04F-BF68-5744B2617163}" type="datetimeFigureOut">
              <a:t>21/05/15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71453-EE74-3743-8758-EB42C87AD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71453-EE74-3743-8758-EB42C87AD095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71453-EE74-3743-8758-EB42C87AD095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CC33-023F-6649-9C67-42FCB2545786}" type="datetimeFigureOut"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4B3-24F8-A04D-AE00-243D6E58B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CC33-023F-6649-9C67-42FCB2545786}" type="datetimeFigureOut"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4B3-24F8-A04D-AE00-243D6E58B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CC33-023F-6649-9C67-42FCB2545786}" type="datetimeFigureOut"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4B3-24F8-A04D-AE00-243D6E58B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7" y="265545"/>
            <a:ext cx="8763000" cy="6315363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CC33-023F-6649-9C67-42FCB2545786}" type="datetimeFigureOut"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4B3-24F8-A04D-AE00-243D6E58B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CC33-023F-6649-9C67-42FCB2545786}" type="datetimeFigureOut"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4B3-24F8-A04D-AE00-243D6E58B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6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CC33-023F-6649-9C67-42FCB2545786}" type="datetimeFigureOut">
              <a:t>21/05/15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4B3-24F8-A04D-AE00-243D6E58B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2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CC33-023F-6649-9C67-42FCB2545786}" type="datetimeFigureOut">
              <a:t>21/05/15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4B3-24F8-A04D-AE00-243D6E58B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CC33-023F-6649-9C67-42FCB2545786}" type="datetimeFigureOut">
              <a:t>21/05/15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4B3-24F8-A04D-AE00-243D6E58B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9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CC33-023F-6649-9C67-42FCB2545786}" type="datetimeFigureOut"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4B3-24F8-A04D-AE00-243D6E58B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CC33-023F-6649-9C67-42FCB2545786}" type="datetimeFigureOut"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4B3-24F8-A04D-AE00-243D6E58B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727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727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CC33-023F-6649-9C67-42FCB2545786}" type="datetimeFigureOut"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214B3-24F8-A04D-AE00-243D6E58B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6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9182"/>
            <a:ext cx="7772400" cy="2365913"/>
          </a:xfrm>
        </p:spPr>
        <p:txBody>
          <a:bodyPr>
            <a:normAutofit/>
          </a:bodyPr>
          <a:lstStyle/>
          <a:p>
            <a:r>
              <a:rPr lang="en-US" sz="8800"/>
              <a:t>Record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76915"/>
            <a:ext cx="6400800" cy="1752600"/>
          </a:xfrm>
        </p:spPr>
        <p:txBody>
          <a:bodyPr/>
          <a:lstStyle/>
          <a:p>
            <a:r>
              <a:rPr lang="en-US"/>
              <a:t>Dylan Just</a:t>
            </a:r>
          </a:p>
          <a:p>
            <a:r>
              <a:rPr lang="en-US"/>
              <a:t>YOW LambdaJam 2015</a:t>
            </a:r>
          </a:p>
          <a:p>
            <a:endParaRPr lang="en-US" strike="sngStrike"/>
          </a:p>
        </p:txBody>
      </p:sp>
    </p:spTree>
    <p:extLst>
      <p:ext uri="{BB962C8B-B14F-4D97-AF65-F5344CB8AC3E}">
        <p14:creationId xmlns:p14="http://schemas.microsoft.com/office/powerpoint/2010/main" val="383268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930" y="1296672"/>
            <a:ext cx="3763818" cy="3286860"/>
          </a:xfrm>
        </p:spPr>
        <p:txBody>
          <a:bodyPr anchor="t" anchorCtr="1">
            <a:noAutofit/>
          </a:bodyPr>
          <a:lstStyle/>
          <a:p>
            <a:r>
              <a:rPr lang="en-US" sz="3600"/>
              <a:t>Set of fields with</a:t>
            </a:r>
          </a:p>
          <a:p>
            <a:pPr marL="457200" indent="-457200">
              <a:buFont typeface="Arial"/>
              <a:buChar char="•"/>
            </a:pPr>
            <a:r>
              <a:rPr lang="en-US" sz="3600"/>
              <a:t>name</a:t>
            </a:r>
          </a:p>
          <a:p>
            <a:pPr marL="457200" indent="-457200">
              <a:buFont typeface="Arial"/>
              <a:buChar char="•"/>
            </a:pPr>
            <a:r>
              <a:rPr lang="en-US" sz="3600"/>
              <a:t>type</a:t>
            </a:r>
          </a:p>
          <a:p>
            <a:pPr marL="457200" indent="-457200">
              <a:buFont typeface="Arial"/>
              <a:buChar char="•"/>
            </a:pPr>
            <a:r>
              <a:rPr lang="en-US" sz="3600"/>
              <a:t>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570" y="1296672"/>
            <a:ext cx="1841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Record = </a:t>
            </a:r>
          </a:p>
        </p:txBody>
      </p:sp>
    </p:spTree>
    <p:extLst>
      <p:ext uri="{BB962C8B-B14F-4D97-AF65-F5344CB8AC3E}">
        <p14:creationId xmlns:p14="http://schemas.microsoft.com/office/powerpoint/2010/main" val="406896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firstName = SField :: SField '("firstName", String)</a:t>
            </a:r>
          </a:p>
          <a:p>
            <a:r>
              <a:rPr lang="en-US" sz="2400">
                <a:latin typeface="Inconsolata"/>
                <a:cs typeface="Inconsolata"/>
              </a:rPr>
              <a:t>lastName = SField :: SField '("lastName", String)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8079" y="2393414"/>
            <a:ext cx="1832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Field Name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5184193" y="1176868"/>
            <a:ext cx="556207" cy="121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4267" y="2706693"/>
            <a:ext cx="1667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Field Type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7044271" y="1176867"/>
            <a:ext cx="833881" cy="1529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7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firstName = SField :: SField '("firstName", String)</a:t>
            </a:r>
          </a:p>
          <a:p>
            <a:r>
              <a:rPr lang="en-US" sz="2400">
                <a:latin typeface="Inconsolata"/>
                <a:cs typeface="Inconsolata"/>
              </a:rPr>
              <a:t>lastName = SField :: SField '("lastName", String)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7612" y="1715219"/>
            <a:ext cx="1500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accent1"/>
                </a:solidFill>
              </a:rPr>
              <a:t>Pair type</a:t>
            </a:r>
            <a:endParaRPr lang="en-US" sz="280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4247828" y="1117600"/>
            <a:ext cx="374972" cy="597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firstName = SField :: SField '("firstName", String)</a:t>
            </a:r>
          </a:p>
          <a:p>
            <a:r>
              <a:rPr lang="en-US" sz="2400">
                <a:latin typeface="Inconsolata"/>
                <a:cs typeface="Inconsolata"/>
              </a:rPr>
              <a:t>lastName = SField :: SField '("lastName", String)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8079" y="2393414"/>
            <a:ext cx="261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Type-level String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5575789" y="1176867"/>
            <a:ext cx="164611" cy="121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4267" y="2706693"/>
            <a:ext cx="88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Type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7044268" y="1176867"/>
            <a:ext cx="444742" cy="1529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7612" y="1715219"/>
            <a:ext cx="1500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accent1"/>
                </a:solidFill>
              </a:rPr>
              <a:t>Pair type</a:t>
            </a:r>
            <a:endParaRPr lang="en-US" sz="280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4247828" y="1117600"/>
            <a:ext cx="374972" cy="597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7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firstName = SField :: SField '("firstName", String)</a:t>
            </a: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lastName = SField :: SField '("lastName", String)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bob = firstName =: "bob" &lt;+&gt; lastName =: "cuttey"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firstName = SField :: SField '("firstName", String)</a:t>
            </a: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lastName = SField :: SField '("lastName", String)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bob = firstName =: "bob" &lt;+&gt; lastName =: "cuttey"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1467" y="1574801"/>
            <a:ext cx="2853266" cy="4669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64358" y="3063182"/>
            <a:ext cx="2190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Create record</a:t>
            </a:r>
          </a:p>
          <a:p>
            <a:r>
              <a:rPr lang="en-US" sz="2800">
                <a:solidFill>
                  <a:schemeClr val="accent1"/>
                </a:solidFill>
              </a:rPr>
              <a:t>with 1 field</a:t>
            </a:r>
          </a:p>
        </p:txBody>
      </p:sp>
      <p:cxnSp>
        <p:nvCxnSpPr>
          <p:cNvPr id="10" name="Straight Arrow Connector 9"/>
          <p:cNvCxnSpPr>
            <a:endCxn id="11" idx="2"/>
          </p:cNvCxnSpPr>
          <p:nvPr/>
        </p:nvCxnSpPr>
        <p:spPr>
          <a:xfrm flipH="1" flipV="1">
            <a:off x="2578100" y="2041718"/>
            <a:ext cx="571501" cy="1021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3" idx="2"/>
          </p:cNvCxnSpPr>
          <p:nvPr/>
        </p:nvCxnSpPr>
        <p:spPr>
          <a:xfrm flipV="1">
            <a:off x="4639733" y="2026036"/>
            <a:ext cx="1617134" cy="1037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39733" y="1559119"/>
            <a:ext cx="3234267" cy="4669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firstName = SField :: SField '("firstName", String)</a:t>
            </a: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lastName = SField :: SField '("lastName", String)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bob = firstName =: "bob" &lt;+&gt; lastName =: "cuttey"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5807" y="2986982"/>
            <a:ext cx="25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Append records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4318902" y="1965518"/>
            <a:ext cx="0" cy="1021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solidFill>
                  <a:srgbClr val="A6A6A6"/>
                </a:solidFill>
                <a:latin typeface="Inconsolata"/>
                <a:cs typeface="Inconsolata"/>
              </a:rPr>
              <a:t>firstName = SField :: SField '("firstName", String)</a:t>
            </a:r>
          </a:p>
          <a:p>
            <a:r>
              <a:rPr lang="en-US" sz="2400">
                <a:solidFill>
                  <a:srgbClr val="A6A6A6"/>
                </a:solidFill>
                <a:latin typeface="Inconsolata"/>
                <a:cs typeface="Inconsolata"/>
              </a:rPr>
              <a:t>lastName = SField :: SField '("lastName", String)</a:t>
            </a:r>
          </a:p>
          <a:p>
            <a:endParaRPr lang="en-US" sz="2400">
              <a:solidFill>
                <a:srgbClr val="A6A6A6"/>
              </a:solidFill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bob = firstName =: "bob" &lt;+&gt; lastName =: "cuttey"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bobFirstName = get firstName bob</a:t>
            </a:r>
          </a:p>
          <a:p>
            <a:r>
              <a:rPr lang="en-US" sz="2400">
                <a:latin typeface="Inconsolata"/>
                <a:cs typeface="Inconsolata"/>
              </a:rPr>
              <a:t>bobLastName = get lastName bob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solidFill>
                  <a:srgbClr val="A6A6A6"/>
                </a:solidFill>
                <a:latin typeface="Inconsolata"/>
                <a:cs typeface="Inconsolata"/>
              </a:rPr>
              <a:t>firstName = SField :: SField '("firstName", String)</a:t>
            </a:r>
          </a:p>
          <a:p>
            <a:r>
              <a:rPr lang="en-US" sz="2400">
                <a:solidFill>
                  <a:srgbClr val="A6A6A6"/>
                </a:solidFill>
                <a:latin typeface="Inconsolata"/>
                <a:cs typeface="Inconsolata"/>
              </a:rPr>
              <a:t>lastName = SField :: SField '("lastName", String)</a:t>
            </a:r>
          </a:p>
          <a:p>
            <a:endParaRPr lang="en-US" sz="2400">
              <a:solidFill>
                <a:srgbClr val="A6A6A6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bob = firstName =: "bob" &lt;+&gt; lastName =: "cuttey"</a:t>
            </a:r>
          </a:p>
          <a:p>
            <a:endParaRPr lang="en-US" sz="2400">
              <a:solidFill>
                <a:schemeClr val="bg1">
                  <a:lumMod val="65000"/>
                </a:schemeClr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bobFirstName = get firstName bob</a:t>
            </a: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bobLastName = get lastName bob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dog = firstName =: "doggie"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dogFirstName = get firstName dog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solidFill>
                  <a:srgbClr val="A6A6A6"/>
                </a:solidFill>
                <a:latin typeface="Inconsolata"/>
                <a:cs typeface="Inconsolata"/>
              </a:rPr>
              <a:t>firstName = SField :: SField '("firstName", String)</a:t>
            </a:r>
          </a:p>
          <a:p>
            <a:r>
              <a:rPr lang="en-US" sz="2400">
                <a:solidFill>
                  <a:srgbClr val="A6A6A6"/>
                </a:solidFill>
                <a:latin typeface="Inconsolata"/>
                <a:cs typeface="Inconsolata"/>
              </a:rPr>
              <a:t>lastName = SField :: SField '("lastName", String)</a:t>
            </a:r>
          </a:p>
          <a:p>
            <a:endParaRPr lang="en-US" sz="2400">
              <a:solidFill>
                <a:srgbClr val="A6A6A6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bob = firstName =: "bob" &lt;+&gt; lastName =: "cuttey"</a:t>
            </a:r>
          </a:p>
          <a:p>
            <a:endParaRPr lang="en-US" sz="2400">
              <a:solidFill>
                <a:schemeClr val="bg1">
                  <a:lumMod val="65000"/>
                </a:schemeClr>
              </a:solidFill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bobFirstName = get firstName bob</a:t>
            </a: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bobLastName = get lastName bob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dog = firstName =: "doggie"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dogFirstName = get firstName dog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3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solidFill>
                  <a:srgbClr val="A6A6A6"/>
                </a:solidFill>
                <a:latin typeface="Inconsolata"/>
                <a:cs typeface="Inconsolata"/>
              </a:rPr>
              <a:t>firstName = SField :: SField '("firstName", String)</a:t>
            </a:r>
          </a:p>
          <a:p>
            <a:r>
              <a:rPr lang="en-US" sz="2400">
                <a:solidFill>
                  <a:srgbClr val="A6A6A6"/>
                </a:solidFill>
                <a:latin typeface="Inconsolata"/>
                <a:cs typeface="Inconsolata"/>
              </a:rPr>
              <a:t>lastName = SField :: SField '("lastName", String)</a:t>
            </a:r>
          </a:p>
          <a:p>
            <a:endParaRPr lang="en-US" sz="2400">
              <a:solidFill>
                <a:srgbClr val="A6A6A6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bob = firstName =: "bob" &lt;+&gt; lastName =: "cuttey"</a:t>
            </a:r>
          </a:p>
          <a:p>
            <a:endParaRPr lang="en-US" sz="2400">
              <a:solidFill>
                <a:schemeClr val="bg1">
                  <a:lumMod val="65000"/>
                </a:schemeClr>
              </a:solidFill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bobFirstName = get firstName bob</a:t>
            </a: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bobLastName = get lastName bob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dog = firstName =: "doggie"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dogFirstName = get firstName dog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4606" y="2978515"/>
            <a:ext cx="2412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Row </a:t>
            </a:r>
          </a:p>
          <a:p>
            <a:r>
              <a:rPr lang="en-US" sz="2800">
                <a:solidFill>
                  <a:schemeClr val="accent1"/>
                </a:solidFill>
              </a:rPr>
              <a:t>polymorphism!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250267" y="2887135"/>
            <a:ext cx="1845734" cy="448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250267" y="3589867"/>
            <a:ext cx="1845733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8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930" y="1296672"/>
            <a:ext cx="3763818" cy="3286860"/>
          </a:xfrm>
        </p:spPr>
        <p:txBody>
          <a:bodyPr anchor="t" anchorCtr="1">
            <a:noAutofit/>
          </a:bodyPr>
          <a:lstStyle/>
          <a:p>
            <a:r>
              <a:rPr lang="en-US" sz="3600"/>
              <a:t>Set of fields with</a:t>
            </a:r>
          </a:p>
          <a:p>
            <a:pPr marL="457200" indent="-457200">
              <a:buFont typeface="Arial"/>
              <a:buChar char="•"/>
            </a:pPr>
            <a:r>
              <a:rPr lang="en-US" sz="3600"/>
              <a:t>name</a:t>
            </a:r>
          </a:p>
          <a:p>
            <a:pPr marL="457200" indent="-457200">
              <a:buFont typeface="Arial"/>
              <a:buChar char="•"/>
            </a:pPr>
            <a:r>
              <a:rPr lang="en-US" sz="3600"/>
              <a:t>type</a:t>
            </a:r>
          </a:p>
          <a:p>
            <a:pPr marL="457200" indent="-457200">
              <a:buFont typeface="Arial"/>
              <a:buChar char="•"/>
            </a:pPr>
            <a:r>
              <a:rPr lang="en-US" sz="3600"/>
              <a:t>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570" y="1296672"/>
            <a:ext cx="1841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Record =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11600" y="2006600"/>
            <a:ext cx="1617133" cy="1261533"/>
          </a:xfrm>
          <a:prstGeom prst="rect">
            <a:avLst/>
          </a:prstGeom>
          <a:noFill/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11600" y="3395133"/>
            <a:ext cx="1617133" cy="541867"/>
          </a:xfrm>
          <a:prstGeom prst="rect">
            <a:avLst/>
          </a:prstGeom>
          <a:noFill/>
          <a:ln w="57150" cmpd="sng">
            <a:solidFill>
              <a:srgbClr val="4F81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8594" y="2370666"/>
            <a:ext cx="2976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type-level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1727" y="3445932"/>
            <a:ext cx="309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value-level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1176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In conclusion...</a:t>
            </a:r>
          </a:p>
        </p:txBody>
      </p:sp>
    </p:spTree>
    <p:extLst>
      <p:ext uri="{BB962C8B-B14F-4D97-AF65-F5344CB8AC3E}">
        <p14:creationId xmlns:p14="http://schemas.microsoft.com/office/powerpoint/2010/main" val="311027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Record = {(Name, Type, Value)}</a:t>
            </a:r>
          </a:p>
        </p:txBody>
      </p:sp>
    </p:spTree>
    <p:extLst>
      <p:ext uri="{BB962C8B-B14F-4D97-AF65-F5344CB8AC3E}">
        <p14:creationId xmlns:p14="http://schemas.microsoft.com/office/powerpoint/2010/main" val="351744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Define record type</a:t>
            </a:r>
          </a:p>
          <a:p>
            <a:r>
              <a:rPr lang="en-US" sz="4400"/>
              <a:t>Instantiate type</a:t>
            </a:r>
          </a:p>
          <a:p>
            <a:r>
              <a:rPr lang="en-US" sz="4400"/>
              <a:t>Get field</a:t>
            </a:r>
          </a:p>
          <a:p>
            <a:r>
              <a:rPr lang="en-US" sz="4400"/>
              <a:t>Set field</a:t>
            </a:r>
          </a:p>
          <a:p>
            <a:r>
              <a:rPr lang="en-US" sz="4400"/>
              <a:t>Add field</a:t>
            </a:r>
          </a:p>
          <a:p>
            <a:r>
              <a:rPr lang="en-US" sz="4400"/>
              <a:t>Remove field</a:t>
            </a:r>
          </a:p>
        </p:txBody>
      </p:sp>
    </p:spTree>
    <p:extLst>
      <p:ext uri="{BB962C8B-B14F-4D97-AF65-F5344CB8AC3E}">
        <p14:creationId xmlns:p14="http://schemas.microsoft.com/office/powerpoint/2010/main" val="290546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Structural typing</a:t>
            </a:r>
          </a:p>
          <a:p>
            <a:endParaRPr lang="en-US" sz="4400"/>
          </a:p>
          <a:p>
            <a:pPr marL="571500" indent="-571500">
              <a:buFontTx/>
              <a:buChar char="-"/>
            </a:pPr>
            <a:r>
              <a:rPr lang="en-US" sz="4400"/>
              <a:t>Extensible records</a:t>
            </a:r>
          </a:p>
          <a:p>
            <a:pPr marL="571500" indent="-571500">
              <a:buFontTx/>
              <a:buChar char="-"/>
            </a:pPr>
            <a:r>
              <a:rPr lang="en-US" sz="4400"/>
              <a:t>Row Polymorphism</a:t>
            </a:r>
          </a:p>
        </p:txBody>
      </p:sp>
    </p:spTree>
    <p:extLst>
      <p:ext uri="{BB962C8B-B14F-4D97-AF65-F5344CB8AC3E}">
        <p14:creationId xmlns:p14="http://schemas.microsoft.com/office/powerpoint/2010/main" val="12534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Built-in record systems:</a:t>
            </a:r>
          </a:p>
          <a:p>
            <a:endParaRPr lang="en-US" sz="4400"/>
          </a:p>
          <a:p>
            <a:r>
              <a:rPr lang="en-US" sz="4400"/>
              <a:t>Elm &gt; PureScript &gt; Haskell</a:t>
            </a:r>
          </a:p>
        </p:txBody>
      </p:sp>
    </p:spTree>
    <p:extLst>
      <p:ext uri="{BB962C8B-B14F-4D97-AF65-F5344CB8AC3E}">
        <p14:creationId xmlns:p14="http://schemas.microsoft.com/office/powerpoint/2010/main" val="233038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Vinyl library</a:t>
            </a:r>
          </a:p>
        </p:txBody>
      </p:sp>
    </p:spTree>
    <p:extLst>
      <p:ext uri="{BB962C8B-B14F-4D97-AF65-F5344CB8AC3E}">
        <p14:creationId xmlns:p14="http://schemas.microsoft.com/office/powerpoint/2010/main" val="223748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238879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930" y="1296672"/>
            <a:ext cx="3763818" cy="3286860"/>
          </a:xfrm>
        </p:spPr>
        <p:txBody>
          <a:bodyPr anchor="t" anchorCtr="1">
            <a:noAutofit/>
          </a:bodyPr>
          <a:lstStyle/>
          <a:p>
            <a:r>
              <a:rPr lang="en-US" sz="3600"/>
              <a:t>Set of fields with</a:t>
            </a:r>
          </a:p>
          <a:p>
            <a:pPr marL="457200" indent="-457200">
              <a:buFont typeface="Arial"/>
              <a:buChar char="•"/>
            </a:pPr>
            <a:r>
              <a:rPr lang="en-US" sz="3600"/>
              <a:t>name</a:t>
            </a:r>
          </a:p>
          <a:p>
            <a:pPr marL="457200" indent="-457200">
              <a:buFont typeface="Arial"/>
              <a:buChar char="•"/>
            </a:pPr>
            <a:r>
              <a:rPr lang="en-US" sz="3600"/>
              <a:t>type</a:t>
            </a:r>
          </a:p>
          <a:p>
            <a:pPr marL="457200" indent="-457200">
              <a:buFont typeface="Arial"/>
              <a:buChar char="•"/>
            </a:pPr>
            <a:r>
              <a:rPr lang="en-US" sz="3600"/>
              <a:t>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570" y="1296672"/>
            <a:ext cx="1841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Record = </a:t>
            </a:r>
          </a:p>
        </p:txBody>
      </p:sp>
      <p:sp>
        <p:nvSpPr>
          <p:cNvPr id="14" name="Curved Left Arrow 13"/>
          <p:cNvSpPr/>
          <p:nvPr/>
        </p:nvSpPr>
        <p:spPr>
          <a:xfrm>
            <a:off x="5223933" y="2887133"/>
            <a:ext cx="651934" cy="9398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4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/>
              <a:t>Basic</a:t>
            </a:r>
          </a:p>
          <a:p>
            <a:r>
              <a:rPr lang="en-US" sz="540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72227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404092"/>
            <a:ext cx="8682182" cy="5437908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400"/>
              <a:t>Declare Type</a:t>
            </a:r>
          </a:p>
          <a:p>
            <a:endParaRPr lang="en-US" sz="2800" u="sng"/>
          </a:p>
          <a:p>
            <a:r>
              <a:rPr lang="en-US" sz="2800">
                <a:latin typeface="Inconsolata"/>
                <a:cs typeface="Inconsolata"/>
              </a:rPr>
              <a:t>data Person = Person {name::String, age::Int}</a:t>
            </a:r>
          </a:p>
          <a:p>
            <a:endParaRPr lang="en-US" sz="2800">
              <a:latin typeface="Inconsolata"/>
              <a:cs typeface="Inconsolata"/>
            </a:endParaRPr>
          </a:p>
          <a:p>
            <a:endParaRPr lang="en-US" sz="2800"/>
          </a:p>
          <a:p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404092"/>
            <a:ext cx="8682182" cy="5437908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400"/>
              <a:t>Instantiate</a:t>
            </a:r>
            <a:endParaRPr lang="en-US" sz="2800"/>
          </a:p>
          <a:p>
            <a:endParaRPr lang="en-US" sz="2800" u="sng"/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data Person = Person {name::String, age::Int}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bob = Person {name="Bob", age=30}</a:t>
            </a:r>
          </a:p>
          <a:p>
            <a:endParaRPr lang="en-US" sz="2800">
              <a:latin typeface="Inconsolata"/>
              <a:cs typeface="Inconsolata"/>
            </a:endParaRPr>
          </a:p>
          <a:p>
            <a:endParaRPr lang="en-US" sz="2800"/>
          </a:p>
          <a:p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404092"/>
            <a:ext cx="8682182" cy="5437908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400"/>
              <a:t>Get</a:t>
            </a:r>
          </a:p>
          <a:p>
            <a:endParaRPr lang="en-US" sz="2800" u="sng"/>
          </a:p>
          <a:p>
            <a:r>
              <a:rPr lang="en-US" sz="2800">
                <a:solidFill>
                  <a:srgbClr val="A6A6A6"/>
                </a:solidFill>
                <a:latin typeface="Inconsolata"/>
                <a:cs typeface="Inconsolata"/>
              </a:rPr>
              <a:t>data Person = Person {name::String, age::Int}</a:t>
            </a:r>
          </a:p>
          <a:p>
            <a:endParaRPr lang="en-US" sz="2800">
              <a:solidFill>
                <a:srgbClr val="A6A6A6"/>
              </a:solidFill>
              <a:latin typeface="Inconsolata"/>
              <a:cs typeface="Inconsolata"/>
            </a:endParaRPr>
          </a:p>
          <a:p>
            <a:r>
              <a:rPr lang="en-US" sz="2800">
                <a:solidFill>
                  <a:srgbClr val="A6A6A6"/>
                </a:solidFill>
                <a:latin typeface="Inconsolata"/>
                <a:cs typeface="Inconsolata"/>
              </a:rPr>
              <a:t>bob = Person {name="Bob", age=30}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bobName = name bob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404092"/>
            <a:ext cx="8682182" cy="5437908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400"/>
              <a:t>Set</a:t>
            </a:r>
          </a:p>
          <a:p>
            <a:endParaRPr lang="en-US" sz="2800" u="sng"/>
          </a:p>
          <a:p>
            <a:r>
              <a:rPr lang="en-US" sz="2800">
                <a:solidFill>
                  <a:srgbClr val="A6A6A6"/>
                </a:solidFill>
                <a:latin typeface="Inconsolata"/>
                <a:cs typeface="Inconsolata"/>
              </a:rPr>
              <a:t>data Person = Person {name::String, age::Int}</a:t>
            </a:r>
          </a:p>
          <a:p>
            <a:endParaRPr lang="en-US" sz="2800">
              <a:solidFill>
                <a:srgbClr val="A6A6A6"/>
              </a:solidFill>
              <a:latin typeface="Inconsolata"/>
              <a:cs typeface="Inconsolata"/>
            </a:endParaRPr>
          </a:p>
          <a:p>
            <a:r>
              <a:rPr lang="en-US" sz="2800">
                <a:solidFill>
                  <a:srgbClr val="A6A6A6"/>
                </a:solidFill>
                <a:latin typeface="Inconsolata"/>
                <a:cs typeface="Inconsolata"/>
              </a:rPr>
              <a:t>bob = Person {name="Bob", age=30}</a:t>
            </a:r>
          </a:p>
          <a:p>
            <a:endParaRPr lang="en-US" sz="2800">
              <a:solidFill>
                <a:srgbClr val="A6A6A6"/>
              </a:solidFill>
              <a:latin typeface="Inconsolata"/>
              <a:cs typeface="Inconsolata"/>
            </a:endParaRPr>
          </a:p>
          <a:p>
            <a:r>
              <a:rPr lang="en-US" sz="2800">
                <a:solidFill>
                  <a:srgbClr val="A6A6A6"/>
                </a:solidFill>
                <a:latin typeface="Inconsolata"/>
                <a:cs typeface="Inconsolata"/>
              </a:rPr>
              <a:t>bobName = name bob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olderBob = bob {age=31}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Haskell Problems</a:t>
            </a:r>
          </a:p>
        </p:txBody>
      </p:sp>
    </p:spTree>
    <p:extLst>
      <p:ext uri="{BB962C8B-B14F-4D97-AF65-F5344CB8AC3E}">
        <p14:creationId xmlns:p14="http://schemas.microsoft.com/office/powerpoint/2010/main" val="392665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Namespacing</a:t>
            </a:r>
          </a:p>
        </p:txBody>
      </p:sp>
    </p:spTree>
    <p:extLst>
      <p:ext uri="{BB962C8B-B14F-4D97-AF65-F5344CB8AC3E}">
        <p14:creationId xmlns:p14="http://schemas.microsoft.com/office/powerpoint/2010/main" val="256242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249" y="982857"/>
            <a:ext cx="3669447" cy="5212523"/>
          </a:xfrm>
        </p:spPr>
        <p:txBody>
          <a:bodyPr anchor="t" anchorCtr="0">
            <a:normAutofit/>
          </a:bodyPr>
          <a:lstStyle/>
          <a:p>
            <a:r>
              <a:rPr lang="en-US" sz="4000"/>
              <a:t>Haskell</a:t>
            </a:r>
          </a:p>
          <a:p>
            <a:r>
              <a:rPr lang="en-US" sz="4000"/>
              <a:t>Elm</a:t>
            </a:r>
          </a:p>
          <a:p>
            <a:r>
              <a:rPr lang="en-US" sz="4000"/>
              <a:t>PureScript</a:t>
            </a:r>
          </a:p>
          <a:p>
            <a:r>
              <a:rPr lang="en-US" sz="4000"/>
              <a:t>OCaml</a:t>
            </a:r>
          </a:p>
          <a:p>
            <a:r>
              <a:rPr lang="en-US" sz="4000"/>
              <a:t>Idris</a:t>
            </a:r>
          </a:p>
          <a:p>
            <a:r>
              <a:rPr lang="en-US" sz="4000"/>
              <a:t>Pascal</a:t>
            </a:r>
            <a:endParaRPr lang="en-US" sz="4000"/>
          </a:p>
          <a:p>
            <a:r>
              <a:rPr 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45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364" y="438727"/>
            <a:ext cx="8324273" cy="3625273"/>
          </a:xfrm>
        </p:spPr>
        <p:txBody>
          <a:bodyPr>
            <a:normAutofit/>
          </a:bodyPr>
          <a:lstStyle/>
          <a:p>
            <a:r>
              <a:rPr lang="en-US">
                <a:latin typeface="Inconsolata"/>
                <a:cs typeface="Inconsolata"/>
              </a:rPr>
              <a:t>data Pos2D = </a:t>
            </a:r>
          </a:p>
          <a:p>
            <a:r>
              <a:rPr lang="en-US">
                <a:latin typeface="Inconsolata"/>
                <a:cs typeface="Inconsolata"/>
              </a:rPr>
              <a:t>  Pos2D {x::Int, y::Int}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solidFill>
                  <a:schemeClr val="bg1"/>
                </a:solidFill>
                <a:latin typeface="Inconsolata"/>
                <a:cs typeface="Inconsolata"/>
              </a:rPr>
              <a:t>data Pos3D = </a:t>
            </a:r>
          </a:p>
          <a:p>
            <a:r>
              <a:rPr lang="en-US">
                <a:solidFill>
                  <a:schemeClr val="bg1"/>
                </a:solidFill>
                <a:latin typeface="Inconsolata"/>
                <a:cs typeface="Inconsolata"/>
              </a:rPr>
              <a:t>  Pos3D {</a:t>
            </a:r>
            <a:r>
              <a:rPr lang="en-US" b="1">
                <a:solidFill>
                  <a:schemeClr val="bg1"/>
                </a:solidFill>
                <a:latin typeface="Inconsolata"/>
                <a:cs typeface="Inconsolata"/>
              </a:rPr>
              <a:t>x</a:t>
            </a:r>
            <a:r>
              <a:rPr lang="en-US">
                <a:solidFill>
                  <a:schemeClr val="bg1"/>
                </a:solidFill>
                <a:latin typeface="Inconsolata"/>
                <a:cs typeface="Inconsolata"/>
              </a:rPr>
              <a:t>::Int, </a:t>
            </a:r>
            <a:r>
              <a:rPr lang="en-US" b="1">
                <a:solidFill>
                  <a:schemeClr val="bg1"/>
                </a:solidFill>
                <a:latin typeface="Inconsolata"/>
                <a:cs typeface="Inconsolata"/>
              </a:rPr>
              <a:t>y</a:t>
            </a:r>
            <a:r>
              <a:rPr lang="en-US">
                <a:solidFill>
                  <a:schemeClr val="bg1"/>
                </a:solidFill>
                <a:latin typeface="Inconsolata"/>
                <a:cs typeface="Inconsolata"/>
              </a:rPr>
              <a:t>::Int, z::Int}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0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364" y="438727"/>
            <a:ext cx="8324273" cy="3625273"/>
          </a:xfrm>
        </p:spPr>
        <p:txBody>
          <a:bodyPr>
            <a:normAutofit/>
          </a:bodyPr>
          <a:lstStyle/>
          <a:p>
            <a:r>
              <a:rPr lang="en-US">
                <a:latin typeface="Inconsolata"/>
                <a:cs typeface="Inconsolata"/>
              </a:rPr>
              <a:t>data Pos2D = </a:t>
            </a:r>
          </a:p>
          <a:p>
            <a:r>
              <a:rPr lang="en-US">
                <a:latin typeface="Inconsolata"/>
                <a:cs typeface="Inconsolata"/>
              </a:rPr>
              <a:t>  Pos2D {x::Int, y::Int}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data Pos3D = </a:t>
            </a:r>
          </a:p>
          <a:p>
            <a:r>
              <a:rPr lang="en-US">
                <a:latin typeface="Inconsolata"/>
                <a:cs typeface="Inconsolata"/>
              </a:rPr>
              <a:t>  Pos3D {x::Int, y::Int, z::Int}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364" y="438727"/>
            <a:ext cx="8324273" cy="3625273"/>
          </a:xfrm>
        </p:spPr>
        <p:txBody>
          <a:bodyPr>
            <a:normAutofit/>
          </a:bodyPr>
          <a:lstStyle/>
          <a:p>
            <a:r>
              <a:rPr lang="en-US">
                <a:latin typeface="Inconsolata"/>
                <a:cs typeface="Inconsolata"/>
              </a:rPr>
              <a:t>data Pos2D = </a:t>
            </a:r>
          </a:p>
          <a:p>
            <a:r>
              <a:rPr lang="en-US">
                <a:latin typeface="Inconsolata"/>
                <a:cs typeface="Inconsolata"/>
              </a:rPr>
              <a:t>  Pos2D {</a:t>
            </a:r>
            <a:r>
              <a:rPr lang="en-US" b="1">
                <a:solidFill>
                  <a:srgbClr val="FF0000"/>
                </a:solidFill>
                <a:latin typeface="Inconsolata"/>
                <a:cs typeface="Inconsolata"/>
              </a:rPr>
              <a:t>x</a:t>
            </a:r>
            <a:r>
              <a:rPr lang="en-US">
                <a:latin typeface="Inconsolata"/>
                <a:cs typeface="Inconsolata"/>
              </a:rPr>
              <a:t>::Int, </a:t>
            </a:r>
            <a:r>
              <a:rPr lang="en-US" b="1">
                <a:solidFill>
                  <a:srgbClr val="FF0000"/>
                </a:solidFill>
                <a:latin typeface="Inconsolata"/>
                <a:cs typeface="Inconsolata"/>
              </a:rPr>
              <a:t>y</a:t>
            </a:r>
            <a:r>
              <a:rPr lang="en-US">
                <a:latin typeface="Inconsolata"/>
                <a:cs typeface="Inconsolata"/>
              </a:rPr>
              <a:t>::Int}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data Pos3D = </a:t>
            </a:r>
          </a:p>
          <a:p>
            <a:r>
              <a:rPr lang="en-US">
                <a:latin typeface="Inconsolata"/>
                <a:cs typeface="Inconsolata"/>
              </a:rPr>
              <a:t>  Pos3D {</a:t>
            </a:r>
            <a:r>
              <a:rPr lang="en-US" b="1">
                <a:solidFill>
                  <a:srgbClr val="FF0000"/>
                </a:solidFill>
                <a:latin typeface="Inconsolata"/>
                <a:cs typeface="Inconsolata"/>
              </a:rPr>
              <a:t>x</a:t>
            </a:r>
            <a:r>
              <a:rPr lang="en-US">
                <a:latin typeface="Inconsolata"/>
                <a:cs typeface="Inconsolata"/>
              </a:rPr>
              <a:t>::Int, </a:t>
            </a:r>
            <a:r>
              <a:rPr lang="en-US" b="1">
                <a:solidFill>
                  <a:srgbClr val="FF0000"/>
                </a:solidFill>
                <a:latin typeface="Inconsolata"/>
                <a:cs typeface="Inconsolata"/>
              </a:rPr>
              <a:t>y</a:t>
            </a:r>
            <a:r>
              <a:rPr lang="en-US">
                <a:latin typeface="Inconsolata"/>
                <a:cs typeface="Inconsolata"/>
              </a:rPr>
              <a:t>::Int, z::Int}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1272" y="4429732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Inconsolata"/>
                <a:cs typeface="Inconsolata"/>
              </a:rPr>
              <a:t>Compile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7545" y="1039705"/>
            <a:ext cx="7296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Namespacing.hs:2:22:</a:t>
            </a:r>
          </a:p>
          <a:p>
            <a:r>
              <a:rPr lang="en-US" sz="3200"/>
              <a:t>    Multiple declarations of ‘x’</a:t>
            </a:r>
          </a:p>
          <a:p>
            <a:r>
              <a:rPr lang="en-US" sz="3200"/>
              <a:t>    Declared at: Namespacing.hs:1:22</a:t>
            </a:r>
          </a:p>
          <a:p>
            <a:r>
              <a:rPr lang="en-US" sz="3200"/>
              <a:t>                 Namespacing.hs:2:22</a:t>
            </a:r>
          </a:p>
          <a:p>
            <a:endParaRPr lang="en-US" sz="3200"/>
          </a:p>
          <a:p>
            <a:r>
              <a:rPr lang="en-US" sz="3200"/>
              <a:t>Namespacing.hs:2:32:</a:t>
            </a:r>
          </a:p>
          <a:p>
            <a:r>
              <a:rPr lang="en-US" sz="3200"/>
              <a:t>    Multiple declarations of ‘y’</a:t>
            </a:r>
          </a:p>
          <a:p>
            <a:r>
              <a:rPr lang="en-US" sz="3200"/>
              <a:t>    Declared at: Namespacing.hs:1:32</a:t>
            </a:r>
          </a:p>
          <a:p>
            <a:r>
              <a:rPr lang="en-US" sz="3200"/>
              <a:t>                 Namespacing.hs:2:32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7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Overlapping Record Names</a:t>
            </a:r>
          </a:p>
        </p:txBody>
      </p:sp>
    </p:spTree>
    <p:extLst>
      <p:ext uri="{BB962C8B-B14F-4D97-AF65-F5344CB8AC3E}">
        <p14:creationId xmlns:p14="http://schemas.microsoft.com/office/powerpoint/2010/main" val="180315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727" y="265545"/>
            <a:ext cx="8763000" cy="2701637"/>
          </a:xfrm>
        </p:spPr>
        <p:txBody>
          <a:bodyPr/>
          <a:lstStyle/>
          <a:p>
            <a:r>
              <a:rPr lang="en-US">
                <a:latin typeface="Inconsolata"/>
                <a:cs typeface="Inconsolata"/>
              </a:rPr>
              <a:t>data Key =</a:t>
            </a:r>
          </a:p>
          <a:p>
            <a:r>
              <a:rPr lang="en-US">
                <a:latin typeface="Inconsolata"/>
                <a:cs typeface="Inconsolata"/>
              </a:rPr>
              <a:t>    StringKey  { key :: String }</a:t>
            </a:r>
          </a:p>
          <a:p>
            <a:r>
              <a:rPr lang="en-US">
                <a:latin typeface="Inconsolata"/>
                <a:cs typeface="Inconsolata"/>
              </a:rPr>
              <a:t>  | NumericKey { key :: Int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4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727" y="265545"/>
            <a:ext cx="8763000" cy="2701637"/>
          </a:xfrm>
        </p:spPr>
        <p:txBody>
          <a:bodyPr/>
          <a:lstStyle/>
          <a:p>
            <a:r>
              <a:rPr lang="en-US">
                <a:latin typeface="Inconsolata"/>
                <a:cs typeface="Inconsolata"/>
              </a:rPr>
              <a:t>data Key =</a:t>
            </a:r>
          </a:p>
          <a:p>
            <a:r>
              <a:rPr lang="en-US">
                <a:latin typeface="Inconsolata"/>
                <a:cs typeface="Inconsolata"/>
              </a:rPr>
              <a:t>    StringKey  { </a:t>
            </a:r>
            <a:r>
              <a:rPr lang="en-US">
                <a:solidFill>
                  <a:schemeClr val="accent2"/>
                </a:solidFill>
                <a:latin typeface="Inconsolata"/>
                <a:cs typeface="Inconsolata"/>
              </a:rPr>
              <a:t>key :: String </a:t>
            </a:r>
            <a:r>
              <a:rPr lang="en-US">
                <a:latin typeface="Inconsolata"/>
                <a:cs typeface="Inconsolata"/>
              </a:rPr>
              <a:t>}</a:t>
            </a:r>
          </a:p>
          <a:p>
            <a:r>
              <a:rPr lang="en-US">
                <a:latin typeface="Inconsolata"/>
                <a:cs typeface="Inconsolata"/>
              </a:rPr>
              <a:t>  | NumericKey { </a:t>
            </a:r>
            <a:r>
              <a:rPr lang="en-US">
                <a:solidFill>
                  <a:srgbClr val="C0504D"/>
                </a:solidFill>
                <a:latin typeface="Inconsolata"/>
                <a:cs typeface="Inconsolata"/>
              </a:rPr>
              <a:t>key :: Int </a:t>
            </a:r>
            <a:r>
              <a:rPr lang="en-US">
                <a:latin typeface="Inconsolata"/>
                <a:cs typeface="Inconsolata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1272" y="4429732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Inconsolata"/>
                <a:cs typeface="Inconsolata"/>
              </a:rPr>
              <a:t>Compile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   Constructors StringKey and NumericKey</a:t>
            </a:r>
          </a:p>
          <a:p>
            <a:r>
              <a:rPr lang="en-US"/>
              <a:t>    give different types for field</a:t>
            </a:r>
          </a:p>
          <a:p>
            <a:r>
              <a:rPr lang="en-US"/>
              <a:t>    ‘key’</a:t>
            </a:r>
          </a:p>
          <a:p>
            <a:r>
              <a:rPr lang="en-US"/>
              <a:t>    In the data declaration for ‘Key’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Partial Accessors</a:t>
            </a:r>
          </a:p>
        </p:txBody>
      </p:sp>
    </p:spTree>
    <p:extLst>
      <p:ext uri="{BB962C8B-B14F-4D97-AF65-F5344CB8AC3E}">
        <p14:creationId xmlns:p14="http://schemas.microsoft.com/office/powerpoint/2010/main" val="274657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265545"/>
            <a:ext cx="8763000" cy="528858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Shape = </a:t>
            </a:r>
          </a:p>
          <a:p>
            <a:r>
              <a:rPr lang="en-US" sz="2400">
                <a:latin typeface="Inconsolata"/>
                <a:cs typeface="Inconsolata"/>
              </a:rPr>
              <a:t>    Circle    {radius::Int}</a:t>
            </a:r>
          </a:p>
          <a:p>
            <a:r>
              <a:rPr lang="en-US" sz="2400">
                <a:latin typeface="Inconsolata"/>
                <a:cs typeface="Inconsolata"/>
              </a:rPr>
              <a:t>  | Rectangle {width::Int, height::Int}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249" y="982857"/>
            <a:ext cx="3669447" cy="5212523"/>
          </a:xfrm>
        </p:spPr>
        <p:txBody>
          <a:bodyPr anchor="t" anchorCtr="0">
            <a:normAutofit/>
          </a:bodyPr>
          <a:lstStyle/>
          <a:p>
            <a:r>
              <a:rPr lang="en-US" sz="4000"/>
              <a:t>Haskell</a:t>
            </a:r>
          </a:p>
          <a:p>
            <a:r>
              <a:rPr lang="en-US" sz="4000"/>
              <a:t>Elm</a:t>
            </a:r>
          </a:p>
          <a:p>
            <a:r>
              <a:rPr lang="en-US" sz="4000"/>
              <a:t>PureScript</a:t>
            </a:r>
          </a:p>
          <a:p>
            <a:r>
              <a:rPr lang="en-US" sz="4000"/>
              <a:t>OCaml</a:t>
            </a:r>
          </a:p>
          <a:p>
            <a:r>
              <a:rPr lang="en-US" sz="4000"/>
              <a:t>Idris</a:t>
            </a:r>
          </a:p>
          <a:p>
            <a:r>
              <a:rPr lang="en-US" sz="4000"/>
              <a:t>Pascal</a:t>
            </a:r>
            <a:endParaRPr lang="en-US" sz="4000"/>
          </a:p>
          <a:p>
            <a:r>
              <a:rPr lang="en-US" sz="400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8696" y="982857"/>
            <a:ext cx="4108173" cy="31800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Java classes</a:t>
            </a:r>
          </a:p>
          <a:p>
            <a:r>
              <a:rPr lang="en-US" sz="4000"/>
              <a:t>Scala classes</a:t>
            </a:r>
          </a:p>
          <a:p>
            <a:r>
              <a:rPr lang="en-US" sz="4000"/>
              <a:t>C structs</a:t>
            </a:r>
          </a:p>
          <a:p>
            <a:r>
              <a:rPr lang="en-US" sz="4000"/>
              <a:t>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035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265545"/>
            <a:ext cx="8763000" cy="528858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data Shape = </a:t>
            </a:r>
          </a:p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    Circle    {radius::Int}</a:t>
            </a:r>
          </a:p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  | Rectangle {width::Int, height::Int}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 = Rectangle {width=3, height=4}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265545"/>
            <a:ext cx="8763000" cy="528858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data Shape = 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    Circle    {radius::Int}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  | Rectangle {width::Int, height::Int}</a:t>
            </a:r>
          </a:p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r = Rectangle {width=3, height=4}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r_radius = case r of (Circle {radius=r}) -&gt; r</a:t>
            </a:r>
          </a:p>
          <a:p>
            <a:r>
              <a:rPr lang="en-US" sz="2400">
                <a:latin typeface="Inconsolata"/>
                <a:cs typeface="Inconsolata"/>
              </a:rPr>
              <a:t>                     (Rectangle {}) -&gt; -1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/>
              <a:t>&gt; r_radius</a:t>
            </a:r>
          </a:p>
          <a:p>
            <a:r>
              <a:rPr lang="en-US" sz="2400"/>
              <a:t>-1</a:t>
            </a:r>
            <a:endParaRPr lang="en-US" sz="2400">
              <a:latin typeface="Inconsolata"/>
              <a:cs typeface="Inconsolat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265545"/>
            <a:ext cx="8763000" cy="4899121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data Shape = 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    Circle    {radius::Int}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  | Rectangle {width::Int, height::Int}</a:t>
            </a:r>
          </a:p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r = Rectangle {width=3, height=4}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r_radius = radius r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&gt; r_radius' </a:t>
            </a:r>
          </a:p>
          <a:p>
            <a:r>
              <a:rPr lang="en-US" sz="2400">
                <a:solidFill>
                  <a:schemeClr val="accent2"/>
                </a:solidFill>
                <a:latin typeface="Inconsolata"/>
                <a:cs typeface="Inconsolata"/>
              </a:rPr>
              <a:t>*** Exception: No match in record selector radius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3272" y="501855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Inconsolata"/>
                <a:cs typeface="Inconsolata"/>
              </a:rPr>
              <a:t>Run-time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1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96900"/>
            <a:ext cx="76200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8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84727" y="265545"/>
            <a:ext cx="8763000" cy="6315363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Haskell</a:t>
            </a:r>
          </a:p>
          <a:p>
            <a:pPr algn="ctr"/>
            <a:r>
              <a:rPr lang="en-US" sz="5400"/>
              <a:t>vs</a:t>
            </a:r>
          </a:p>
          <a:p>
            <a:pPr algn="ctr"/>
            <a:r>
              <a:rPr lang="en-US" sz="5400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384674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Namespacing</a:t>
            </a:r>
          </a:p>
        </p:txBody>
      </p:sp>
    </p:spTree>
    <p:extLst>
      <p:ext uri="{BB962C8B-B14F-4D97-AF65-F5344CB8AC3E}">
        <p14:creationId xmlns:p14="http://schemas.microsoft.com/office/powerpoint/2010/main" val="292663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364" y="438727"/>
            <a:ext cx="8324273" cy="3625273"/>
          </a:xfrm>
        </p:spPr>
        <p:txBody>
          <a:bodyPr anchor="t" anchorCtr="0">
            <a:normAutofit/>
          </a:bodyPr>
          <a:lstStyle/>
          <a:p>
            <a:r>
              <a:rPr lang="en-US">
                <a:latin typeface="Inconsolata"/>
                <a:cs typeface="Inconsolata"/>
              </a:rPr>
              <a:t>data Pos2D = </a:t>
            </a:r>
          </a:p>
          <a:p>
            <a:r>
              <a:rPr lang="en-US">
                <a:latin typeface="Inconsolata"/>
                <a:cs typeface="Inconsolata"/>
              </a:rPr>
              <a:t>  Pos2D {</a:t>
            </a:r>
            <a:r>
              <a:rPr lang="en-US" b="1">
                <a:solidFill>
                  <a:srgbClr val="FF0000"/>
                </a:solidFill>
                <a:latin typeface="Inconsolata"/>
                <a:cs typeface="Inconsolata"/>
              </a:rPr>
              <a:t>x</a:t>
            </a:r>
            <a:r>
              <a:rPr lang="en-US">
                <a:latin typeface="Inconsolata"/>
                <a:cs typeface="Inconsolata"/>
              </a:rPr>
              <a:t>::Int, </a:t>
            </a:r>
            <a:r>
              <a:rPr lang="en-US" b="1">
                <a:solidFill>
                  <a:srgbClr val="FF0000"/>
                </a:solidFill>
                <a:latin typeface="Inconsolata"/>
                <a:cs typeface="Inconsolata"/>
              </a:rPr>
              <a:t>y</a:t>
            </a:r>
            <a:r>
              <a:rPr lang="en-US">
                <a:latin typeface="Inconsolata"/>
                <a:cs typeface="Inconsolata"/>
              </a:rPr>
              <a:t>::Int}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data Pos3D = </a:t>
            </a:r>
          </a:p>
          <a:p>
            <a:r>
              <a:rPr lang="en-US">
                <a:latin typeface="Inconsolata"/>
                <a:cs typeface="Inconsolata"/>
              </a:rPr>
              <a:t>  Pos3D {</a:t>
            </a:r>
            <a:r>
              <a:rPr lang="en-US" b="1">
                <a:solidFill>
                  <a:srgbClr val="FF0000"/>
                </a:solidFill>
                <a:latin typeface="Inconsolata"/>
                <a:cs typeface="Inconsolata"/>
              </a:rPr>
              <a:t>x</a:t>
            </a:r>
            <a:r>
              <a:rPr lang="en-US">
                <a:latin typeface="Inconsolata"/>
                <a:cs typeface="Inconsolata"/>
              </a:rPr>
              <a:t>::Int, </a:t>
            </a:r>
            <a:r>
              <a:rPr lang="en-US" b="1">
                <a:solidFill>
                  <a:srgbClr val="FF0000"/>
                </a:solidFill>
                <a:latin typeface="Inconsolata"/>
                <a:cs typeface="Inconsolata"/>
              </a:rPr>
              <a:t>y</a:t>
            </a:r>
            <a:r>
              <a:rPr lang="en-US">
                <a:latin typeface="Inconsolata"/>
                <a:cs typeface="Inconsolata"/>
              </a:rPr>
              <a:t>::Int, z::Int}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1272" y="4429732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Inconsolata"/>
                <a:cs typeface="Inconsolata"/>
              </a:rPr>
              <a:t>Compile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364" y="438727"/>
            <a:ext cx="8324273" cy="3625273"/>
          </a:xfrm>
        </p:spPr>
        <p:txBody>
          <a:bodyPr anchor="t" anchorCtr="0">
            <a:normAutofit/>
          </a:bodyPr>
          <a:lstStyle/>
          <a:p>
            <a:r>
              <a:rPr lang="en-US">
                <a:latin typeface="Inconsolata"/>
                <a:cs typeface="Inconsolata"/>
              </a:rPr>
              <a:t>data Pos2D = </a:t>
            </a:r>
          </a:p>
          <a:p>
            <a:r>
              <a:rPr lang="en-US">
                <a:latin typeface="Inconsolata"/>
                <a:cs typeface="Inconsolata"/>
              </a:rPr>
              <a:t>  Pos2D {x::Number,y::Number}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data Pos3D = </a:t>
            </a:r>
          </a:p>
          <a:p>
            <a:r>
              <a:rPr lang="en-US">
                <a:latin typeface="Inconsolata"/>
                <a:cs typeface="Inconsolata"/>
              </a:rPr>
              <a:t>  Pos3D {x::Number,y::Number,z::Number}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5" b="94167" l="4762" r="97143">
                        <a14:foregroundMark x1="4762" y1="70833" x2="4762" y2="70833"/>
                        <a14:foregroundMark x1="25952" y1="94167" x2="25952" y2="94167"/>
                        <a14:foregroundMark x1="92381" y1="5625" x2="92381" y2="5625"/>
                        <a14:foregroundMark x1="97143" y1="1875" x2="97143" y2="18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7863" y="4398821"/>
            <a:ext cx="1171864" cy="1339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273378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Overlapping Record Names</a:t>
            </a:r>
          </a:p>
        </p:txBody>
      </p:sp>
    </p:spTree>
    <p:extLst>
      <p:ext uri="{BB962C8B-B14F-4D97-AF65-F5344CB8AC3E}">
        <p14:creationId xmlns:p14="http://schemas.microsoft.com/office/powerpoint/2010/main" val="276285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727" y="265545"/>
            <a:ext cx="8763000" cy="2701637"/>
          </a:xfrm>
        </p:spPr>
        <p:txBody>
          <a:bodyPr/>
          <a:lstStyle/>
          <a:p>
            <a:r>
              <a:rPr lang="en-US">
                <a:latin typeface="Inconsolata"/>
                <a:cs typeface="Inconsolata"/>
              </a:rPr>
              <a:t>data Key =</a:t>
            </a:r>
          </a:p>
          <a:p>
            <a:r>
              <a:rPr lang="en-US">
                <a:latin typeface="Inconsolata"/>
                <a:cs typeface="Inconsolata"/>
              </a:rPr>
              <a:t>    StringKey  { key :: String }</a:t>
            </a:r>
          </a:p>
          <a:p>
            <a:r>
              <a:rPr lang="en-US">
                <a:latin typeface="Inconsolata"/>
                <a:cs typeface="Inconsolata"/>
              </a:rPr>
              <a:t>  | NumericKey { key :: Int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1272" y="4429732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Inconsolata"/>
                <a:cs typeface="Inconsolata"/>
              </a:rPr>
              <a:t>Compile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1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249" y="982857"/>
            <a:ext cx="3669447" cy="5212523"/>
          </a:xfrm>
        </p:spPr>
        <p:txBody>
          <a:bodyPr anchor="t" anchorCtr="0">
            <a:normAutofit/>
          </a:bodyPr>
          <a:lstStyle/>
          <a:p>
            <a:r>
              <a:rPr lang="en-US" sz="4000"/>
              <a:t>Haskell</a:t>
            </a:r>
          </a:p>
          <a:p>
            <a:r>
              <a:rPr lang="en-US" sz="4000"/>
              <a:t>Elm</a:t>
            </a:r>
          </a:p>
          <a:p>
            <a:r>
              <a:rPr lang="en-US" sz="4000"/>
              <a:t>PureScript</a:t>
            </a:r>
          </a:p>
          <a:p>
            <a:r>
              <a:rPr 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09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727" y="265545"/>
            <a:ext cx="8763000" cy="2701637"/>
          </a:xfrm>
        </p:spPr>
        <p:txBody>
          <a:bodyPr/>
          <a:lstStyle/>
          <a:p>
            <a:r>
              <a:rPr lang="en-US">
                <a:latin typeface="Inconsolata"/>
                <a:cs typeface="Inconsolata"/>
              </a:rPr>
              <a:t>data Key =</a:t>
            </a:r>
          </a:p>
          <a:p>
            <a:r>
              <a:rPr lang="en-US">
                <a:latin typeface="Inconsolata"/>
                <a:cs typeface="Inconsolata"/>
              </a:rPr>
              <a:t>    StringKey  { key :: String }</a:t>
            </a:r>
          </a:p>
          <a:p>
            <a:r>
              <a:rPr lang="en-US">
                <a:latin typeface="Inconsolata"/>
                <a:cs typeface="Inconsolata"/>
              </a:rPr>
              <a:t>  | NumericKey { key :: Number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63" y="4398821"/>
            <a:ext cx="1171864" cy="1339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336294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Partial Accessors</a:t>
            </a:r>
          </a:p>
        </p:txBody>
      </p:sp>
    </p:spTree>
    <p:extLst>
      <p:ext uri="{BB962C8B-B14F-4D97-AF65-F5344CB8AC3E}">
        <p14:creationId xmlns:p14="http://schemas.microsoft.com/office/powerpoint/2010/main" val="163802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265545"/>
            <a:ext cx="8763000" cy="4899121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Shape = </a:t>
            </a:r>
          </a:p>
          <a:p>
            <a:r>
              <a:rPr lang="en-US" sz="2400">
                <a:latin typeface="Inconsolata"/>
                <a:cs typeface="Inconsolata"/>
              </a:rPr>
              <a:t>    Circle    {radius::Int}</a:t>
            </a:r>
          </a:p>
          <a:p>
            <a:r>
              <a:rPr lang="en-US" sz="2400">
                <a:latin typeface="Inconsolata"/>
                <a:cs typeface="Inconsolata"/>
              </a:rPr>
              <a:t>  | Rectangle {width::Int, height::Int}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 = Rectangle {width=3, height=4}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r_radius = radius r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&gt; r_radius' </a:t>
            </a:r>
          </a:p>
          <a:p>
            <a:r>
              <a:rPr lang="en-US" sz="2400">
                <a:solidFill>
                  <a:srgbClr val="C0504D"/>
                </a:solidFill>
                <a:latin typeface="Inconsolata"/>
                <a:cs typeface="Inconsolata"/>
              </a:rPr>
              <a:t>*** Exception: No match in record selector radius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3272" y="501855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Inconsolata"/>
                <a:cs typeface="Inconsolata"/>
              </a:rPr>
              <a:t>Run-time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265545"/>
            <a:ext cx="8763000" cy="528858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Shape = </a:t>
            </a:r>
          </a:p>
          <a:p>
            <a:r>
              <a:rPr lang="en-US" sz="2400">
                <a:latin typeface="Inconsolata"/>
                <a:cs typeface="Inconsolata"/>
              </a:rPr>
              <a:t>    Circle    {radius::Int}</a:t>
            </a:r>
          </a:p>
          <a:p>
            <a:r>
              <a:rPr lang="en-US" sz="2400">
                <a:latin typeface="Inconsolata"/>
                <a:cs typeface="Inconsolata"/>
              </a:rPr>
              <a:t>  | Rectangle {width::Int, height::Int}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 = Rectangle {width=3, height=4}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r_radius = case r of (Circle {radius=rad}) -&gt; rad</a:t>
            </a:r>
          </a:p>
          <a:p>
            <a:r>
              <a:rPr lang="en-US" sz="2400">
                <a:latin typeface="Inconsolata"/>
                <a:cs typeface="Inconsolata"/>
              </a:rPr>
              <a:t>                     (Rectangle {}) -&gt; -1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&gt; r_radius</a:t>
            </a:r>
          </a:p>
          <a:p>
            <a:r>
              <a:rPr lang="en-US" sz="2400">
                <a:latin typeface="Inconsolata"/>
                <a:cs typeface="Inconsolata"/>
              </a:rPr>
              <a:t>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1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265545"/>
            <a:ext cx="8763000" cy="528858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Shape = </a:t>
            </a:r>
          </a:p>
          <a:p>
            <a:r>
              <a:rPr lang="en-US" sz="2400">
                <a:latin typeface="Inconsolata"/>
                <a:cs typeface="Inconsolata"/>
              </a:rPr>
              <a:t>    Circle    {radius::Number}</a:t>
            </a:r>
          </a:p>
          <a:p>
            <a:r>
              <a:rPr lang="en-US" sz="2400">
                <a:latin typeface="Inconsolata"/>
                <a:cs typeface="Inconsolata"/>
              </a:rPr>
              <a:t>  | Rectangle {width::Number, height::Number}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 = Rectangle {width:3, height:4}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r_radius = case r of (Circle {radius=rad}) -&gt; rad</a:t>
            </a:r>
          </a:p>
          <a:p>
            <a:r>
              <a:rPr lang="en-US" sz="2400">
                <a:latin typeface="Inconsolata"/>
                <a:cs typeface="Inconsolata"/>
              </a:rPr>
              <a:t>                     (Rectangle {}) -&gt; -1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&gt; r_radius</a:t>
            </a:r>
          </a:p>
          <a:p>
            <a:r>
              <a:rPr lang="en-US" sz="2400">
                <a:latin typeface="Inconsolata"/>
                <a:cs typeface="Inconsolata"/>
              </a:rPr>
              <a:t>-1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343705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528858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Shape = </a:t>
            </a:r>
          </a:p>
          <a:p>
            <a:r>
              <a:rPr lang="en-US" sz="2400">
                <a:latin typeface="Inconsolata"/>
                <a:cs typeface="Inconsolata"/>
              </a:rPr>
              <a:t>    Circle    {radius::Int}</a:t>
            </a:r>
          </a:p>
          <a:p>
            <a:r>
              <a:rPr lang="en-US" sz="2400">
                <a:latin typeface="Inconsolata"/>
                <a:cs typeface="Inconsolata"/>
              </a:rPr>
              <a:t>  | Rectangle {width::Int, height::Int}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 = Rectangle {width=3, height=4}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r_radius = case r of (Circle r') -&gt; r'</a:t>
            </a:r>
          </a:p>
          <a:p>
            <a:r>
              <a:rPr lang="en-US" sz="2400">
                <a:latin typeface="Inconsolata"/>
                <a:cs typeface="Inconsolata"/>
              </a:rPr>
              <a:t>                     (Rectangle w' h') -&gt; -1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&gt; r_radius</a:t>
            </a:r>
          </a:p>
          <a:p>
            <a:r>
              <a:rPr lang="en-US" sz="2400">
                <a:latin typeface="Inconsolata"/>
                <a:cs typeface="Inconsolata"/>
              </a:rPr>
              <a:t>-1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4899121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Shape = </a:t>
            </a:r>
          </a:p>
          <a:p>
            <a:r>
              <a:rPr lang="en-US" sz="2400">
                <a:latin typeface="Inconsolata"/>
                <a:cs typeface="Inconsolata"/>
              </a:rPr>
              <a:t>    Circle    {radius::Number}</a:t>
            </a:r>
          </a:p>
          <a:p>
            <a:r>
              <a:rPr lang="en-US" sz="2400">
                <a:latin typeface="Inconsolata"/>
                <a:cs typeface="Inconsolata"/>
              </a:rPr>
              <a:t>  | Rectangle {width::Number, height::Number}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 = Rectangle {width:3, height:4}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r_radius = case r of (Circle c') -&gt; c'.radius</a:t>
            </a:r>
          </a:p>
          <a:p>
            <a:r>
              <a:rPr lang="en-US" sz="2400">
                <a:latin typeface="Inconsolata"/>
                <a:cs typeface="Inconsolata"/>
              </a:rPr>
              <a:t>                     (Rectangle r') -&gt; -1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&gt; r_radius</a:t>
            </a:r>
          </a:p>
          <a:p>
            <a:r>
              <a:rPr lang="en-US" sz="2400">
                <a:latin typeface="Inconsolata"/>
                <a:cs typeface="Inconsolata"/>
              </a:rPr>
              <a:t>-1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71234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>
              <a:solidFill>
                <a:srgbClr val="7F7F7F"/>
              </a:solidFill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r_radius = case r of </a:t>
            </a:r>
            <a:r>
              <a:rPr lang="en-US" sz="2400">
                <a:latin typeface="Inconsolata"/>
                <a:cs typeface="Inconsolata"/>
              </a:rPr>
              <a:t>(Circle r') -&gt; r'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                    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(Rectangle w' h') -&gt; -1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solidFill>
                <a:schemeClr val="bg1">
                  <a:lumMod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r_radius = case r of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(Circle c') -&gt; c'.radius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(Rectangle r') -&gt; -1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07999" y="3181048"/>
            <a:ext cx="8134048" cy="1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86985" y="3255819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purescript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385" y="279740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haskell</a:t>
            </a:r>
          </a:p>
        </p:txBody>
      </p:sp>
    </p:spTree>
    <p:extLst>
      <p:ext uri="{BB962C8B-B14F-4D97-AF65-F5344CB8AC3E}">
        <p14:creationId xmlns:p14="http://schemas.microsoft.com/office/powerpoint/2010/main" val="316584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265545"/>
            <a:ext cx="8763000" cy="528858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Shape = </a:t>
            </a:r>
          </a:p>
          <a:p>
            <a:r>
              <a:rPr lang="en-US" sz="2400">
                <a:latin typeface="Inconsolata"/>
                <a:cs typeface="Inconsolata"/>
              </a:rPr>
              <a:t>    Circle    {radius::Int}</a:t>
            </a:r>
          </a:p>
          <a:p>
            <a:r>
              <a:rPr lang="en-US" sz="2400">
                <a:latin typeface="Inconsolata"/>
                <a:cs typeface="Inconsolata"/>
              </a:rPr>
              <a:t>  | Rectangle {width::Int, height::Int}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c = Circle {radius=3}</a:t>
            </a:r>
          </a:p>
          <a:p>
            <a:r>
              <a:rPr lang="en-US" sz="2400">
                <a:latin typeface="Inconsolata"/>
                <a:cs typeface="Inconsolata"/>
              </a:rPr>
              <a:t>c' = Circle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2675467"/>
            <a:ext cx="8517797" cy="2053771"/>
          </a:xfrm>
        </p:spPr>
        <p:txBody>
          <a:bodyPr anchor="t" anchorCtr="0">
            <a:norm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data Shape = </a:t>
            </a:r>
          </a:p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    Circle    { </a:t>
            </a:r>
            <a:r>
              <a:rPr lang="en-US" sz="2800" u="sng">
                <a:latin typeface="Inconsolata"/>
                <a:cs typeface="Inconsolata"/>
              </a:rPr>
              <a:t>radius::Int</a:t>
            </a:r>
            <a:r>
              <a:rPr lang="en-US" sz="2800">
                <a:latin typeface="Inconsolata"/>
                <a:cs typeface="Inconsolata"/>
              </a:rPr>
              <a:t> 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}</a:t>
            </a:r>
          </a:p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  | Rectangle { </a:t>
            </a:r>
            <a:r>
              <a:rPr lang="en-US" sz="2800" u="sng">
                <a:solidFill>
                  <a:srgbClr val="000000"/>
                </a:solidFill>
                <a:latin typeface="Inconsolata"/>
                <a:cs typeface="Inconsolata"/>
              </a:rPr>
              <a:t>width::Int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, </a:t>
            </a:r>
            <a:r>
              <a:rPr lang="en-US" sz="2800" u="sng">
                <a:solidFill>
                  <a:srgbClr val="000000"/>
                </a:solidFill>
                <a:latin typeface="Inconsolata"/>
                <a:cs typeface="Inconsolata"/>
              </a:rPr>
              <a:t>height::Int</a:t>
            </a:r>
            <a:r>
              <a:rPr lang="en-US" sz="28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}</a:t>
            </a:r>
          </a:p>
          <a:p>
            <a:endParaRPr lang="en-US" sz="2800">
              <a:latin typeface="Inconsolata"/>
              <a:cs typeface="Inconsolata"/>
            </a:endParaRPr>
          </a:p>
          <a:p>
            <a:endParaRPr lang="en-US" sz="2800">
              <a:latin typeface="Inconsolata"/>
              <a:cs typeface="Inconsolata"/>
            </a:endParaRPr>
          </a:p>
          <a:p>
            <a:endParaRPr lang="en-US" sz="2800">
              <a:latin typeface="Inconsolata"/>
              <a:cs typeface="Inconsolat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485" y="1168403"/>
            <a:ext cx="654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i="1"/>
              <a:t>Fields</a:t>
            </a:r>
            <a:r>
              <a:rPr lang="en-US" sz="3600"/>
              <a:t> are constructor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6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249" y="982857"/>
            <a:ext cx="3669447" cy="5212523"/>
          </a:xfrm>
        </p:spPr>
        <p:txBody>
          <a:bodyPr anchor="t" anchorCtr="0">
            <a:normAutofit/>
          </a:bodyPr>
          <a:lstStyle/>
          <a:p>
            <a:r>
              <a:rPr lang="en-US" sz="4000"/>
              <a:t>Haskell</a:t>
            </a:r>
          </a:p>
          <a:p>
            <a:r>
              <a:rPr lang="en-US" sz="4000"/>
              <a:t>Elm</a:t>
            </a:r>
          </a:p>
          <a:p>
            <a:r>
              <a:rPr lang="en-US" sz="4000"/>
              <a:t>PureScript</a:t>
            </a:r>
          </a:p>
          <a:p>
            <a:r>
              <a:rPr lang="en-US" sz="4000"/>
              <a:t>Vinyl</a:t>
            </a:r>
          </a:p>
        </p:txBody>
      </p:sp>
    </p:spTree>
    <p:extLst>
      <p:ext uri="{BB962C8B-B14F-4D97-AF65-F5344CB8AC3E}">
        <p14:creationId xmlns:p14="http://schemas.microsoft.com/office/powerpoint/2010/main" val="112543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2675467"/>
            <a:ext cx="8763000" cy="3905441"/>
          </a:xfrm>
        </p:spPr>
        <p:txBody>
          <a:bodyPr anchor="t" anchorCtr="0">
            <a:norm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data Shape = </a:t>
            </a:r>
          </a:p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    Circle    </a:t>
            </a:r>
            <a:r>
              <a:rPr lang="en-US" sz="2800" u="sng">
                <a:solidFill>
                  <a:srgbClr val="000000"/>
                </a:solidFill>
                <a:latin typeface="Inconsolata"/>
                <a:cs typeface="Inconsolata"/>
              </a:rPr>
              <a:t>{ radius::Number }</a:t>
            </a:r>
          </a:p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  | Rectangle </a:t>
            </a:r>
            <a:r>
              <a:rPr lang="en-US" sz="2800" u="sng">
                <a:solidFill>
                  <a:srgbClr val="000000"/>
                </a:solidFill>
                <a:latin typeface="Inconsolata"/>
                <a:cs typeface="Inconsolata"/>
              </a:rPr>
              <a:t>{ width::Number, height::Number }</a:t>
            </a:r>
          </a:p>
          <a:p>
            <a:endParaRPr lang="en-US" sz="2800">
              <a:latin typeface="Inconsolata"/>
              <a:cs typeface="Inconsolata"/>
            </a:endParaRPr>
          </a:p>
          <a:p>
            <a:endParaRPr lang="en-US" sz="2800">
              <a:latin typeface="Inconsolata"/>
              <a:cs typeface="Inconsolata"/>
            </a:endParaRPr>
          </a:p>
          <a:p>
            <a:endParaRPr lang="en-US" sz="2800">
              <a:latin typeface="Inconsolata"/>
              <a:cs typeface="Inconsolat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609" y="1168403"/>
            <a:ext cx="695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i="1"/>
              <a:t>Records</a:t>
            </a:r>
            <a:r>
              <a:rPr lang="en-US" sz="3600"/>
              <a:t> are constructor parameters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42593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1626816"/>
            <a:ext cx="8763000" cy="402815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data X = X { a :: String }</a:t>
            </a:r>
          </a:p>
          <a:p>
            <a:endParaRPr lang="en-US" sz="2400">
              <a:solidFill>
                <a:schemeClr val="bg1">
                  <a:lumMod val="50000"/>
                </a:schemeClr>
              </a:solidFill>
              <a:latin typeface="Inconsolata"/>
              <a:cs typeface="Inconsolata"/>
            </a:endParaRPr>
          </a:p>
          <a:p>
            <a:endParaRPr lang="en-US" sz="2400">
              <a:solidFill>
                <a:schemeClr val="bg1">
                  <a:lumMod val="50000"/>
                </a:schemeClr>
              </a:solidFill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408571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1626816"/>
            <a:ext cx="8763000" cy="402815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data X = X { a :: String }</a:t>
            </a:r>
          </a:p>
          <a:p>
            <a:endParaRPr lang="en-US" sz="2400">
              <a:solidFill>
                <a:schemeClr val="bg1">
                  <a:lumMod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data Y = Y String {a :: String}</a:t>
            </a:r>
          </a:p>
          <a:p>
            <a:endParaRPr lang="en-US" sz="2400">
              <a:solidFill>
                <a:schemeClr val="bg1">
                  <a:lumMod val="50000"/>
                </a:schemeClr>
              </a:solidFill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25414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1626816"/>
            <a:ext cx="8763000" cy="402815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data X = X { a :: String }</a:t>
            </a:r>
          </a:p>
          <a:p>
            <a:endParaRPr lang="en-US" sz="2400">
              <a:solidFill>
                <a:schemeClr val="bg1">
                  <a:lumMod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data Y = Y String {a :: String}</a:t>
            </a:r>
          </a:p>
          <a:p>
            <a:endParaRPr lang="en-US" sz="2400">
              <a:solidFill>
                <a:schemeClr val="bg1">
                  <a:lumMod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data Z = Z {a::String,b::Number} Number {c::String}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21922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1626816"/>
            <a:ext cx="8763000" cy="402815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data X = X { a :: String }</a:t>
            </a:r>
          </a:p>
          <a:p>
            <a:endParaRPr lang="en-US" sz="2400">
              <a:solidFill>
                <a:schemeClr val="bg1">
                  <a:lumMod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data Y = Y String {a :: String}</a:t>
            </a:r>
          </a:p>
          <a:p>
            <a:endParaRPr lang="en-US" sz="2400">
              <a:solidFill>
                <a:schemeClr val="bg1">
                  <a:lumMod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data Z = Z {a::String,b::Number} Number {c::String}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type Q = {a::String, b::Int}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20747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27" y="1626816"/>
            <a:ext cx="8763000" cy="4028157"/>
          </a:xfrm>
        </p:spPr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data X = X { a :: String 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data Y = Y String {a :: String}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data Z = Z {a::String,b::Number} Number {c::String}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type Q = {a::String, b::Int}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050" y="1469572"/>
            <a:ext cx="8274050" cy="2552096"/>
          </a:xfrm>
          <a:prstGeom prst="rect">
            <a:avLst/>
          </a:prstGeom>
          <a:noFill/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3050" y="4160689"/>
            <a:ext cx="8274050" cy="707645"/>
          </a:xfrm>
          <a:prstGeom prst="rect">
            <a:avLst/>
          </a:prstGeom>
          <a:noFill/>
          <a:ln w="57150" cmpd="sng">
            <a:solidFill>
              <a:srgbClr val="4F81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18" y="855249"/>
            <a:ext cx="108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Tagged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18" y="4923165"/>
            <a:ext cx="13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Untagged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415423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Tagged vs Untagged</a:t>
            </a:r>
          </a:p>
        </p:txBody>
      </p:sp>
    </p:spTree>
    <p:extLst>
      <p:ext uri="{BB962C8B-B14F-4D97-AF65-F5344CB8AC3E}">
        <p14:creationId xmlns:p14="http://schemas.microsoft.com/office/powerpoint/2010/main" val="67287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>
                <a:latin typeface="Inconsolata"/>
                <a:cs typeface="Inconsolata"/>
              </a:rPr>
              <a:t>Tagged</a:t>
            </a:r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data Pos2D = Pos2D {x::Number,y::Number}</a:t>
            </a:r>
          </a:p>
          <a:p>
            <a:r>
              <a:rPr lang="en-US">
                <a:latin typeface="Inconsolata"/>
                <a:cs typeface="Inconsolata"/>
              </a:rPr>
              <a:t>p = Pos2D {x:3,y:4}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 u="sng">
                <a:latin typeface="Inconsolata"/>
                <a:cs typeface="Inconsolata"/>
              </a:rPr>
              <a:t>Untagged</a:t>
            </a:r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type Pos2D = {x::Number,y::Number}</a:t>
            </a:r>
          </a:p>
          <a:p>
            <a:r>
              <a:rPr lang="en-US">
                <a:latin typeface="Inconsolata"/>
                <a:cs typeface="Inconsolata"/>
              </a:rPr>
              <a:t>p = {x:3,y:4}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75285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>
                <a:latin typeface="Inconsolata"/>
                <a:cs typeface="Inconsolata"/>
              </a:rPr>
              <a:t>Nominal Type</a:t>
            </a:r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data Pos2D = Pos2D {x::Number,y::Number}</a:t>
            </a:r>
          </a:p>
          <a:p>
            <a:r>
              <a:rPr lang="en-US">
                <a:latin typeface="Inconsolata"/>
                <a:cs typeface="Inconsolata"/>
              </a:rPr>
              <a:t>p = Pos2D {x:3,y:4}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 u="sng">
                <a:latin typeface="Inconsolata"/>
                <a:cs typeface="Inconsolata"/>
              </a:rPr>
              <a:t>Structural Type</a:t>
            </a:r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type Pos2D = {x::Number,y::Number}</a:t>
            </a:r>
          </a:p>
          <a:p>
            <a:r>
              <a:rPr lang="en-US">
                <a:latin typeface="Inconsolata"/>
                <a:cs typeface="Inconsolata"/>
              </a:rPr>
              <a:t>p = {x:3,y:4}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177390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8399" y="2184400"/>
            <a:ext cx="7027333" cy="2946400"/>
          </a:xfrm>
        </p:spPr>
        <p:txBody>
          <a:bodyPr anchor="t" anchorCtr="0"/>
          <a:lstStyle/>
          <a:p>
            <a:r>
              <a:rPr lang="en-US"/>
              <a:t>Nominal Typing</a:t>
            </a:r>
          </a:p>
          <a:p>
            <a:endParaRPr lang="en-US"/>
          </a:p>
          <a:p>
            <a:r>
              <a:rPr lang="en-US"/>
              <a:t>Two values are type-compatible iff </a:t>
            </a:r>
            <a:br>
              <a:rPr lang="en-US"/>
            </a:br>
            <a:r>
              <a:rPr lang="en-US"/>
              <a:t>their declarations name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105467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249" y="982857"/>
            <a:ext cx="3669447" cy="5212523"/>
          </a:xfrm>
        </p:spPr>
        <p:txBody>
          <a:bodyPr anchor="t" anchorCtr="0">
            <a:norm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Haskell</a:t>
            </a:r>
          </a:p>
          <a:p>
            <a:r>
              <a:rPr lang="en-US" sz="4000">
                <a:solidFill>
                  <a:schemeClr val="accent3"/>
                </a:solidFill>
              </a:rPr>
              <a:t>Elm</a:t>
            </a:r>
          </a:p>
          <a:p>
            <a:r>
              <a:rPr lang="en-US" sz="4000">
                <a:solidFill>
                  <a:schemeClr val="accent3"/>
                </a:solidFill>
              </a:rPr>
              <a:t>PureScript</a:t>
            </a:r>
          </a:p>
          <a:p>
            <a:r>
              <a:rPr lang="en-US" sz="4000">
                <a:solidFill>
                  <a:schemeClr val="accent3"/>
                </a:solidFill>
              </a:rPr>
              <a:t>Vinyl</a:t>
            </a:r>
          </a:p>
        </p:txBody>
      </p:sp>
    </p:spTree>
    <p:extLst>
      <p:ext uri="{BB962C8B-B14F-4D97-AF65-F5344CB8AC3E}">
        <p14:creationId xmlns:p14="http://schemas.microsoft.com/office/powerpoint/2010/main" val="9666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8400" y="2184400"/>
            <a:ext cx="6502400" cy="2946400"/>
          </a:xfrm>
        </p:spPr>
        <p:txBody>
          <a:bodyPr anchor="t" anchorCtr="0"/>
          <a:lstStyle/>
          <a:p>
            <a:r>
              <a:rPr lang="en-US"/>
              <a:t>Structural Typing</a:t>
            </a:r>
          </a:p>
          <a:p>
            <a:endParaRPr lang="en-US"/>
          </a:p>
          <a:p>
            <a:r>
              <a:rPr lang="en-US"/>
              <a:t>Two values are type-compatible iff</a:t>
            </a:r>
            <a:br>
              <a:rPr lang="en-US"/>
            </a:br>
            <a:r>
              <a:rPr lang="en-US"/>
              <a:t>they exhibit the same structure.</a:t>
            </a:r>
          </a:p>
        </p:txBody>
      </p:sp>
    </p:spTree>
    <p:extLst>
      <p:ext uri="{BB962C8B-B14F-4D97-AF65-F5344CB8AC3E}">
        <p14:creationId xmlns:p14="http://schemas.microsoft.com/office/powerpoint/2010/main" val="396874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Structural Typing</a:t>
            </a:r>
          </a:p>
        </p:txBody>
      </p:sp>
    </p:spTree>
    <p:extLst>
      <p:ext uri="{BB962C8B-B14F-4D97-AF65-F5344CB8AC3E}">
        <p14:creationId xmlns:p14="http://schemas.microsoft.com/office/powerpoint/2010/main" val="402697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/>
              <a:t>Extensible Records</a:t>
            </a:r>
          </a:p>
          <a:p>
            <a:endParaRPr lang="en-US" sz="4800"/>
          </a:p>
          <a:p>
            <a:r>
              <a:rPr lang="en-US" sz="4800"/>
              <a:t>Row Polymorphism</a:t>
            </a:r>
          </a:p>
          <a:p>
            <a:endParaRPr lang="en-US" sz="4800"/>
          </a:p>
          <a:p>
            <a:r>
              <a:rPr lang="en-US" sz="4800"/>
              <a:t>Record Subtyping</a:t>
            </a:r>
          </a:p>
        </p:txBody>
      </p:sp>
    </p:spTree>
    <p:extLst>
      <p:ext uri="{BB962C8B-B14F-4D97-AF65-F5344CB8AC3E}">
        <p14:creationId xmlns:p14="http://schemas.microsoft.com/office/powerpoint/2010/main" val="151840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/>
              <a:t>Extensible Records</a:t>
            </a:r>
          </a:p>
          <a:p>
            <a:endParaRPr lang="en-US" sz="4800"/>
          </a:p>
          <a:p>
            <a:r>
              <a:rPr lang="en-US" sz="4800"/>
              <a:t>Row Polymorphism</a:t>
            </a:r>
          </a:p>
          <a:p>
            <a:endParaRPr lang="en-US" sz="4800"/>
          </a:p>
          <a:p>
            <a:r>
              <a:rPr lang="en-US" sz="4800" strike="sngStrike"/>
              <a:t>Record Subtyping</a:t>
            </a:r>
          </a:p>
        </p:txBody>
      </p:sp>
    </p:spTree>
    <p:extLst>
      <p:ext uri="{BB962C8B-B14F-4D97-AF65-F5344CB8AC3E}">
        <p14:creationId xmlns:p14="http://schemas.microsoft.com/office/powerpoint/2010/main" val="124342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Extensible Records</a:t>
            </a:r>
          </a:p>
          <a:p>
            <a:endParaRPr lang="en-US" sz="5400"/>
          </a:p>
          <a:p>
            <a:pPr marL="685800" indent="-685800">
              <a:buFontTx/>
              <a:buChar char="-"/>
            </a:pPr>
            <a:r>
              <a:rPr lang="en-US" sz="5400"/>
              <a:t>add fields</a:t>
            </a:r>
          </a:p>
          <a:p>
            <a:pPr marL="685800" indent="-685800">
              <a:buFontTx/>
              <a:buChar char="-"/>
            </a:pPr>
            <a:r>
              <a:rPr lang="en-US" sz="5400"/>
              <a:t>remove fields</a:t>
            </a:r>
          </a:p>
        </p:txBody>
      </p:sp>
    </p:spTree>
    <p:extLst>
      <p:ext uri="{BB962C8B-B14F-4D97-AF65-F5344CB8AC3E}">
        <p14:creationId xmlns:p14="http://schemas.microsoft.com/office/powerpoint/2010/main" val="182783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strike="sngStrike"/>
              <a:t>PureScript</a:t>
            </a:r>
          </a:p>
          <a:p>
            <a:endParaRPr lang="en-US" sz="5400"/>
          </a:p>
          <a:p>
            <a:r>
              <a:rPr lang="en-US" sz="5400"/>
              <a:t>Elm</a:t>
            </a:r>
          </a:p>
        </p:txBody>
      </p:sp>
    </p:spTree>
    <p:extLst>
      <p:ext uri="{BB962C8B-B14F-4D97-AF65-F5344CB8AC3E}">
        <p14:creationId xmlns:p14="http://schemas.microsoft.com/office/powerpoint/2010/main" val="30597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r>
              <a:rPr lang="en-US" sz="2800" u="sng">
                <a:latin typeface="Inconsolata"/>
                <a:cs typeface="Inconsolata"/>
              </a:rPr>
              <a:t>Create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&gt; bob  = {name="bob"}</a:t>
            </a:r>
          </a:p>
          <a:p>
            <a:r>
              <a:rPr lang="en-US" sz="2800">
                <a:latin typeface="Inconsolata"/>
                <a:cs typeface="Inconsolata"/>
              </a:rPr>
              <a:t>{name="bob"} : {name:String}</a:t>
            </a:r>
          </a:p>
          <a:p>
            <a:endParaRPr lang="en-US" sz="2800">
              <a:latin typeface="Inconsolata"/>
              <a:cs typeface="Inconsola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DAF7E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2968" y="6253020"/>
            <a:ext cx="58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elm</a:t>
            </a:r>
          </a:p>
        </p:txBody>
      </p:sp>
    </p:spTree>
    <p:extLst>
      <p:ext uri="{BB962C8B-B14F-4D97-AF65-F5344CB8AC3E}">
        <p14:creationId xmlns:p14="http://schemas.microsoft.com/office/powerpoint/2010/main" val="211243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r>
              <a:rPr lang="en-US" sz="2800" u="sng">
                <a:latin typeface="Inconsolata"/>
                <a:cs typeface="Inconsolata"/>
              </a:rPr>
              <a:t>Add Field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&gt; bob  = {name="bob"}</a:t>
            </a:r>
          </a:p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{name="bob"} : {name:String}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&gt; bob' = {bob | age=33}</a:t>
            </a:r>
          </a:p>
          <a:p>
            <a:r>
              <a:rPr lang="en-US" sz="2800">
                <a:latin typeface="Inconsolata"/>
                <a:cs typeface="Inconsolata"/>
              </a:rPr>
              <a:t>{name="bob",age=33} : {name:String,age:number}</a:t>
            </a:r>
          </a:p>
          <a:p>
            <a:endParaRPr lang="en-US" sz="2800">
              <a:latin typeface="Inconsolata"/>
              <a:cs typeface="Inconsola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DAF7E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2968" y="6253020"/>
            <a:ext cx="58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elm</a:t>
            </a:r>
          </a:p>
        </p:txBody>
      </p:sp>
    </p:spTree>
    <p:extLst>
      <p:ext uri="{BB962C8B-B14F-4D97-AF65-F5344CB8AC3E}">
        <p14:creationId xmlns:p14="http://schemas.microsoft.com/office/powerpoint/2010/main" val="298391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r>
              <a:rPr lang="en-US" sz="2800" u="sng">
                <a:latin typeface="Inconsolata"/>
                <a:cs typeface="Inconsolata"/>
              </a:rPr>
              <a:t>Remove Field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solidFill>
                  <a:srgbClr val="7F7F7F"/>
                </a:solidFill>
                <a:latin typeface="Inconsolata"/>
                <a:cs typeface="Inconsolata"/>
              </a:rPr>
              <a:t>&gt; bob  = {name="bob"}</a:t>
            </a:r>
          </a:p>
          <a:p>
            <a:r>
              <a:rPr lang="en-US" sz="2800">
                <a:solidFill>
                  <a:srgbClr val="7F7F7F"/>
                </a:solidFill>
                <a:latin typeface="Inconsolata"/>
                <a:cs typeface="Inconsolata"/>
              </a:rPr>
              <a:t>{name="bob"} : {name:String}</a:t>
            </a:r>
          </a:p>
          <a:p>
            <a:endParaRPr lang="en-US" sz="28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800">
                <a:solidFill>
                  <a:srgbClr val="7F7F7F"/>
                </a:solidFill>
                <a:latin typeface="Inconsolata"/>
                <a:cs typeface="Inconsolata"/>
              </a:rPr>
              <a:t>&gt; bob' = {bob | age=33}</a:t>
            </a:r>
          </a:p>
          <a:p>
            <a:r>
              <a:rPr lang="en-US" sz="2800">
                <a:solidFill>
                  <a:srgbClr val="7F7F7F"/>
                </a:solidFill>
                <a:latin typeface="Inconsolata"/>
                <a:cs typeface="Inconsolata"/>
              </a:rPr>
              <a:t>{name="bob",age=33} : {name:String,age:number}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&gt; bob'' = {bob' - age}</a:t>
            </a:r>
          </a:p>
          <a:p>
            <a:r>
              <a:rPr lang="en-US" sz="2800">
                <a:latin typeface="Inconsolata"/>
                <a:cs typeface="Inconsolata"/>
              </a:rPr>
              <a:t>{name="bob"} : {name:String}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DAF7E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2968" y="6253020"/>
            <a:ext cx="58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elm</a:t>
            </a:r>
          </a:p>
        </p:txBody>
      </p:sp>
    </p:spTree>
    <p:extLst>
      <p:ext uri="{BB962C8B-B14F-4D97-AF65-F5344CB8AC3E}">
        <p14:creationId xmlns:p14="http://schemas.microsoft.com/office/powerpoint/2010/main" val="17388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Row Polymorphism</a:t>
            </a:r>
          </a:p>
        </p:txBody>
      </p:sp>
    </p:spTree>
    <p:extLst>
      <p:ext uri="{BB962C8B-B14F-4D97-AF65-F5344CB8AC3E}">
        <p14:creationId xmlns:p14="http://schemas.microsoft.com/office/powerpoint/2010/main" val="353023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639" y="1985826"/>
            <a:ext cx="6188364" cy="2574636"/>
          </a:xfrm>
        </p:spPr>
        <p:txBody>
          <a:bodyPr>
            <a:noAutofit/>
          </a:bodyPr>
          <a:lstStyle/>
          <a:p>
            <a:r>
              <a:rPr lang="en-US" sz="5400"/>
              <a:t>What are records?</a:t>
            </a:r>
          </a:p>
          <a:p>
            <a:endParaRPr lang="en-US" sz="5400"/>
          </a:p>
          <a:p>
            <a:r>
              <a:rPr lang="en-US" sz="5400"/>
              <a:t>What can they do?</a:t>
            </a:r>
          </a:p>
        </p:txBody>
      </p:sp>
    </p:spTree>
    <p:extLst>
      <p:ext uri="{BB962C8B-B14F-4D97-AF65-F5344CB8AC3E}">
        <p14:creationId xmlns:p14="http://schemas.microsoft.com/office/powerpoint/2010/main" val="323584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 to PureScript...</a:t>
            </a:r>
          </a:p>
        </p:txBody>
      </p:sp>
    </p:spTree>
    <p:extLst>
      <p:ext uri="{BB962C8B-B14F-4D97-AF65-F5344CB8AC3E}">
        <p14:creationId xmlns:p14="http://schemas.microsoft.com/office/powerpoint/2010/main" val="228070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type House = {color::String,rooms::Number}</a:t>
            </a:r>
          </a:p>
          <a:p>
            <a:r>
              <a:rPr lang="en-US" sz="2400">
                <a:latin typeface="Inconsolata"/>
                <a:cs typeface="Inconsolata"/>
              </a:rPr>
              <a:t>type Car = {color::String,model::String}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310955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type House = {color::String,rooms::Number}</a:t>
            </a:r>
          </a:p>
          <a:p>
            <a:r>
              <a:rPr lang="en-US" sz="2400">
                <a:latin typeface="Inconsolata"/>
                <a:cs typeface="Inconsolata"/>
              </a:rPr>
              <a:t>type Car = {color::String,model::String}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myhouse :: House</a:t>
            </a:r>
          </a:p>
          <a:p>
            <a:r>
              <a:rPr lang="en-US" sz="2400">
                <a:latin typeface="Inconsolata"/>
                <a:cs typeface="Inconsolata"/>
              </a:rPr>
              <a:t>myhouse = {color:"pink",rooms:3}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mycar :: Car</a:t>
            </a:r>
          </a:p>
          <a:p>
            <a:r>
              <a:rPr lang="en-US" sz="2400">
                <a:latin typeface="Inconsolata"/>
                <a:cs typeface="Inconsolata"/>
              </a:rPr>
              <a:t>mycar = {color:"red",model:"Corolla"}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16390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type House = {color::String,rooms::Number}</a:t>
            </a:r>
          </a:p>
          <a:p>
            <a:r>
              <a:rPr lang="en-US" sz="2400">
                <a:latin typeface="Inconsolata"/>
                <a:cs typeface="Inconsolata"/>
              </a:rPr>
              <a:t>type Car = {color::String,model::String}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myhouse = {color:"pink",rooms:3}</a:t>
            </a:r>
          </a:p>
          <a:p>
            <a:r>
              <a:rPr lang="en-US" sz="2400">
                <a:latin typeface="Inconsolata"/>
                <a:cs typeface="Inconsolata"/>
              </a:rPr>
              <a:t>mycar = {color:"red",model:"Corolla"}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37639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House = {color::String,rooms::Number}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Car = {color::String,model::String}</a:t>
            </a:r>
          </a:p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myhouse = {color:"pink",rooms:3}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mycar = {color:"red",model:"Corolla"}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getColor :: House -&gt; String</a:t>
            </a:r>
          </a:p>
          <a:p>
            <a:r>
              <a:rPr lang="en-US" sz="2400">
                <a:latin typeface="Inconsolata"/>
                <a:cs typeface="Inconsolata"/>
              </a:rPr>
              <a:t>getColor x = x.color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getColor' :: Car -&gt; String</a:t>
            </a:r>
          </a:p>
          <a:p>
            <a:r>
              <a:rPr lang="en-US" sz="2400">
                <a:latin typeface="Inconsolata"/>
                <a:cs typeface="Inconsolata"/>
              </a:rPr>
              <a:t>getColor' x = x.color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18550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House = {color::String,rooms::Number}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Car = {color::String,model::String}</a:t>
            </a:r>
          </a:p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myhouse = {color:"pink",rooms:3}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mycar = {color:"red",model:"Corolla"}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getColor :: forall r. {color::String | r} -&gt; String</a:t>
            </a:r>
          </a:p>
          <a:p>
            <a:r>
              <a:rPr lang="en-US" sz="2400">
                <a:latin typeface="Inconsolata"/>
                <a:cs typeface="Inconsolata"/>
              </a:rPr>
              <a:t>getColor x = x.color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2208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House = {color::String,rooms::Number}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Car = {color::String,model::String}</a:t>
            </a:r>
          </a:p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myhouse = {color:"pink",rooms:3}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mycar = {color:"red",model:"Corolla"}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getColor :: forall r. {color::String | r} -&gt; String</a:t>
            </a:r>
          </a:p>
          <a:p>
            <a:r>
              <a:rPr lang="en-US" sz="2400">
                <a:latin typeface="Inconsolata"/>
                <a:cs typeface="Inconsolata"/>
              </a:rPr>
              <a:t>getColor x = x.color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&gt; getColor myhouse</a:t>
            </a:r>
          </a:p>
          <a:p>
            <a:r>
              <a:rPr lang="en-US" sz="2400">
                <a:latin typeface="Inconsolata"/>
                <a:cs typeface="Inconsolata"/>
              </a:rPr>
              <a:t>"pink"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1309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House = {color::String,rooms::Number}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Car = {color::String,model::String}</a:t>
            </a:r>
          </a:p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myhouse = {color:"pink",rooms:3}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mycar = {color:"red",model:"Corolla"}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getColor :: forall r. {color::String | r} -&gt; String</a:t>
            </a:r>
          </a:p>
          <a:p>
            <a:r>
              <a:rPr lang="en-US" sz="2400">
                <a:latin typeface="Inconsolata"/>
                <a:cs typeface="Inconsolata"/>
              </a:rPr>
              <a:t>getColor x = x.color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&gt; getColor mycar</a:t>
            </a:r>
          </a:p>
          <a:p>
            <a:r>
              <a:rPr lang="en-US" sz="2400">
                <a:latin typeface="Inconsolata"/>
                <a:cs typeface="Inconsolata"/>
              </a:rPr>
              <a:t>"red"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165712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A6A6A6"/>
                </a:solidFill>
                <a:latin typeface="Inconsolata"/>
                <a:cs typeface="Inconsolata"/>
              </a:rPr>
              <a:t>getColor :: </a:t>
            </a:r>
            <a:r>
              <a:rPr lang="en-US" sz="2400">
                <a:solidFill>
                  <a:srgbClr val="008000"/>
                </a:solidFill>
                <a:latin typeface="Inconsolata"/>
                <a:cs typeface="Inconsolata"/>
              </a:rPr>
              <a:t>forall r</a:t>
            </a:r>
            <a:r>
              <a:rPr lang="en-US" sz="2400">
                <a:latin typeface="Inconsolata"/>
                <a:cs typeface="Inconsolata"/>
              </a:rPr>
              <a:t>. {</a:t>
            </a:r>
            <a:r>
              <a:rPr lang="en-US" sz="2400">
                <a:solidFill>
                  <a:srgbClr val="4F81BD"/>
                </a:solidFill>
                <a:latin typeface="Inconsolata"/>
                <a:cs typeface="Inconsolata"/>
              </a:rPr>
              <a:t>color::String</a:t>
            </a:r>
            <a:r>
              <a:rPr lang="en-US" sz="2400">
                <a:latin typeface="Inconsolata"/>
                <a:cs typeface="Inconsolata"/>
              </a:rPr>
              <a:t> | </a:t>
            </a:r>
            <a:r>
              <a:rPr lang="en-US" sz="2400">
                <a:solidFill>
                  <a:srgbClr val="008000"/>
                </a:solidFill>
                <a:latin typeface="Inconsolata"/>
                <a:cs typeface="Inconsolata"/>
              </a:rPr>
              <a:t>r</a:t>
            </a:r>
            <a:r>
              <a:rPr lang="en-US" sz="2400">
                <a:latin typeface="Inconsolata"/>
                <a:cs typeface="Inconsolata"/>
              </a:rPr>
              <a:t>}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-&gt; String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9463" y="5048909"/>
            <a:ext cx="36237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8000"/>
                </a:solidFill>
                <a:latin typeface="Inconsolata"/>
                <a:cs typeface="Inconsolata"/>
              </a:rPr>
              <a:t>Any other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41333" y="2196220"/>
            <a:ext cx="0" cy="1054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17334" y="1611444"/>
            <a:ext cx="36237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1"/>
                </a:solidFill>
                <a:latin typeface="Inconsolata"/>
                <a:cs typeface="Inconsolata"/>
              </a:rPr>
              <a:t>Required fields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82264" y="3860791"/>
            <a:ext cx="0" cy="122198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39900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A6A6A6"/>
                </a:solidFill>
                <a:latin typeface="Inconsolata"/>
                <a:cs typeface="Inconsolata"/>
              </a:rPr>
              <a:t>getColor :: </a:t>
            </a:r>
            <a:r>
              <a:rPr lang="en-US" sz="2400">
                <a:solidFill>
                  <a:srgbClr val="008000"/>
                </a:solidFill>
                <a:latin typeface="Inconsolata"/>
                <a:cs typeface="Inconsolata"/>
              </a:rPr>
              <a:t>forall r</a:t>
            </a:r>
            <a:r>
              <a:rPr lang="en-US" sz="2400">
                <a:latin typeface="Inconsolata"/>
                <a:cs typeface="Inconsolata"/>
              </a:rPr>
              <a:t>. {</a:t>
            </a:r>
            <a:r>
              <a:rPr lang="en-US" sz="2400">
                <a:solidFill>
                  <a:srgbClr val="4F81BD"/>
                </a:solidFill>
                <a:latin typeface="Inconsolata"/>
                <a:cs typeface="Inconsolata"/>
              </a:rPr>
              <a:t>color::String</a:t>
            </a:r>
            <a:r>
              <a:rPr lang="en-US" sz="2400">
                <a:latin typeface="Inconsolata"/>
                <a:cs typeface="Inconsolata"/>
              </a:rPr>
              <a:t> | </a:t>
            </a:r>
            <a:r>
              <a:rPr lang="en-US" sz="2400">
                <a:solidFill>
                  <a:srgbClr val="008000"/>
                </a:solidFill>
                <a:latin typeface="Inconsolata"/>
                <a:cs typeface="Inconsolata"/>
              </a:rPr>
              <a:t>r</a:t>
            </a:r>
            <a:r>
              <a:rPr lang="en-US" sz="2400">
                <a:latin typeface="Inconsolata"/>
                <a:cs typeface="Inconsolata"/>
              </a:rPr>
              <a:t>}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-&gt; String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68116" y="5065842"/>
            <a:ext cx="5300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8000"/>
                </a:solidFill>
                <a:latin typeface="Inconsolata"/>
                <a:cs typeface="Inconsolata"/>
              </a:rPr>
              <a:t>Polymorphic Row Variable</a:t>
            </a:r>
          </a:p>
          <a:p>
            <a:endParaRPr lang="en-US" sz="3200">
              <a:solidFill>
                <a:srgbClr val="008000"/>
              </a:solidFill>
              <a:latin typeface="Inconsolata"/>
              <a:cs typeface="Inconsolat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41333" y="2196220"/>
            <a:ext cx="0" cy="1054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7334" y="1611444"/>
            <a:ext cx="36237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1"/>
                </a:solidFill>
                <a:latin typeface="Inconsolata"/>
                <a:cs typeface="Inconsolata"/>
              </a:rPr>
              <a:t>Required fields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282264" y="3860791"/>
            <a:ext cx="0" cy="122198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14199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Structural typing</a:t>
            </a:r>
          </a:p>
          <a:p>
            <a:endParaRPr lang="en-US" sz="5400"/>
          </a:p>
          <a:p>
            <a:r>
              <a:rPr lang="en-US" sz="5400"/>
              <a:t>Row polymorphism</a:t>
            </a:r>
          </a:p>
        </p:txBody>
      </p:sp>
    </p:spTree>
    <p:extLst>
      <p:ext uri="{BB962C8B-B14F-4D97-AF65-F5344CB8AC3E}">
        <p14:creationId xmlns:p14="http://schemas.microsoft.com/office/powerpoint/2010/main" val="104785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House = {color::String,rooms::Number}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Car = {color::String,model::String}</a:t>
            </a:r>
          </a:p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myhouse = {color:"pink",rooms:3}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mycar = {color:"red",model:"Corolla"}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getColor :: forall r. {color::String | r} -&gt; String</a:t>
            </a:r>
          </a:p>
          <a:p>
            <a:r>
              <a:rPr lang="en-US" sz="2400">
                <a:latin typeface="Inconsolata"/>
                <a:cs typeface="Inconsolata"/>
              </a:rPr>
              <a:t>getColor x = x.color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33257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House = {color::String,rooms::Number}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Car = {color::String,model::String}</a:t>
            </a:r>
          </a:p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myhouse = {color:"pink",rooms:3}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mycar = {color:"red",model:"Corolla"}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lighten::forall r.{color::String|r} -&gt; {color::String|r}</a:t>
            </a:r>
          </a:p>
          <a:p>
            <a:r>
              <a:rPr lang="en-US" sz="2400">
                <a:latin typeface="Inconsolata"/>
                <a:cs typeface="Inconsolata"/>
              </a:rPr>
              <a:t>lighten x = x { color = "light " ++ x.color }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28382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House = {color::String,rooms::Number}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Car = {color::String,model::String}</a:t>
            </a:r>
          </a:p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myhouse = {color:"pink",rooms:3}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mycar = {color:"red",model:"Corolla"}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lighten::forall r.{color::String|r} -&gt; {color::String|r}</a:t>
            </a:r>
          </a:p>
          <a:p>
            <a:r>
              <a:rPr lang="en-US" sz="2400">
                <a:latin typeface="Inconsolata"/>
                <a:cs typeface="Inconsolata"/>
              </a:rPr>
              <a:t>lighten x = x { color = "light " ++ x.color 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&gt; getColor (lighten myhouse)</a:t>
            </a:r>
          </a:p>
          <a:p>
            <a:r>
              <a:rPr lang="en-US" sz="2400">
                <a:latin typeface="Inconsolata"/>
                <a:cs typeface="Inconsolata"/>
              </a:rPr>
              <a:t>"light pink"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322065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207" y="265545"/>
            <a:ext cx="8763000" cy="6315363"/>
          </a:xfrm>
        </p:spPr>
        <p:txBody>
          <a:bodyPr anchor="t" anchorCtr="0">
            <a:noAutofit/>
          </a:bodyPr>
          <a:lstStyle/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House = {color::String,rooms::Number}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type Car = {color::String,model::String}</a:t>
            </a:r>
          </a:p>
          <a:p>
            <a:endParaRPr lang="en-US" sz="2400">
              <a:solidFill>
                <a:srgbClr val="7F7F7F"/>
              </a:solidFill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myhouse = {color:"pink",rooms:3}</a:t>
            </a:r>
          </a:p>
          <a:p>
            <a:r>
              <a:rPr lang="en-US" sz="2400">
                <a:solidFill>
                  <a:srgbClr val="7F7F7F"/>
                </a:solidFill>
                <a:latin typeface="Inconsolata"/>
                <a:cs typeface="Inconsolata"/>
              </a:rPr>
              <a:t>mycar = {color:"red",model:"Corolla"}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lighten::forall r.{color::String|r} -&gt; {color::String|r}</a:t>
            </a:r>
          </a:p>
          <a:p>
            <a:r>
              <a:rPr lang="en-US" sz="2400">
                <a:latin typeface="Inconsolata"/>
                <a:cs typeface="Inconsolata"/>
              </a:rPr>
              <a:t>lighten x = x { color = "light " ++ x.color 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&gt; getColor (lighten mycar)</a:t>
            </a:r>
          </a:p>
          <a:p>
            <a:r>
              <a:rPr lang="en-US" sz="2400">
                <a:latin typeface="Inconsolata"/>
                <a:cs typeface="Inconsolata"/>
              </a:rPr>
              <a:t>"light red"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8079" y="6253020"/>
            <a:ext cx="11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purescript</a:t>
            </a:r>
          </a:p>
        </p:txBody>
      </p:sp>
    </p:spTree>
    <p:extLst>
      <p:ext uri="{BB962C8B-B14F-4D97-AF65-F5344CB8AC3E}">
        <p14:creationId xmlns:p14="http://schemas.microsoft.com/office/powerpoint/2010/main" val="19648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Haskell strikes back!</a:t>
            </a:r>
          </a:p>
        </p:txBody>
      </p:sp>
    </p:spTree>
    <p:extLst>
      <p:ext uri="{BB962C8B-B14F-4D97-AF65-F5344CB8AC3E}">
        <p14:creationId xmlns:p14="http://schemas.microsoft.com/office/powerpoint/2010/main" val="67287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Type-level Strings</a:t>
            </a:r>
          </a:p>
        </p:txBody>
      </p:sp>
    </p:spTree>
    <p:extLst>
      <p:ext uri="{BB962C8B-B14F-4D97-AF65-F5344CB8AC3E}">
        <p14:creationId xmlns:p14="http://schemas.microsoft.com/office/powerpoint/2010/main" val="171354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800">
                <a:latin typeface="Inconsolata"/>
                <a:cs typeface="Inconsolata"/>
              </a:rPr>
              <a:t>data Person =</a:t>
            </a:r>
          </a:p>
          <a:p>
            <a:r>
              <a:rPr lang="en-US" sz="2800">
                <a:latin typeface="Inconsolata"/>
                <a:cs typeface="Inconsolata"/>
              </a:rPr>
              <a:t>  Person {firstName::String, lastName::String}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bob :: Person</a:t>
            </a:r>
          </a:p>
          <a:p>
            <a:r>
              <a:rPr lang="en-US" sz="2800">
                <a:latin typeface="Inconsolata"/>
                <a:cs typeface="Inconsolata"/>
              </a:rPr>
              <a:t>bob =</a:t>
            </a:r>
          </a:p>
          <a:p>
            <a:r>
              <a:rPr lang="en-US" sz="2800">
                <a:latin typeface="Inconsolata"/>
                <a:cs typeface="Inconsolata"/>
              </a:rPr>
              <a:t>  Person {firstName="bob", lastName="cuttey"}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bobFirstName = firstName bob</a:t>
            </a:r>
          </a:p>
          <a:p>
            <a:r>
              <a:rPr lang="en-US" sz="2800">
                <a:latin typeface="Inconsolata"/>
                <a:cs typeface="Inconsolata"/>
              </a:rPr>
              <a:t>bobLastName = lastName bob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800">
                <a:latin typeface="Inconsolata"/>
                <a:cs typeface="Inconsolata"/>
              </a:rPr>
              <a:t>type Person = </a:t>
            </a:r>
          </a:p>
          <a:p>
            <a:r>
              <a:rPr lang="en-US" sz="2800">
                <a:latin typeface="Inconsolata"/>
                <a:cs typeface="Inconsolata"/>
              </a:rPr>
              <a:t>  Map String String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bob' :: Person</a:t>
            </a:r>
          </a:p>
          <a:p>
            <a:r>
              <a:rPr lang="en-US" sz="2800">
                <a:latin typeface="Inconsolata"/>
                <a:cs typeface="Inconsolata"/>
              </a:rPr>
              <a:t>bob' =</a:t>
            </a:r>
          </a:p>
          <a:p>
            <a:r>
              <a:rPr lang="en-US" sz="2800">
                <a:latin typeface="Inconsolata"/>
                <a:cs typeface="Inconsolata"/>
              </a:rPr>
              <a:t>  fromList [("firstName", "bob"), </a:t>
            </a:r>
          </a:p>
          <a:p>
            <a:r>
              <a:rPr lang="en-US" sz="2800">
                <a:latin typeface="Inconsolata"/>
                <a:cs typeface="Inconsolata"/>
              </a:rPr>
              <a:t>            ("lastName", "cuttey")]</a:t>
            </a: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bobFirstName' = bob' ! "firstName"</a:t>
            </a:r>
          </a:p>
          <a:p>
            <a:r>
              <a:rPr lang="en-US" sz="2800">
                <a:latin typeface="Inconsolata"/>
                <a:cs typeface="Inconsolata"/>
              </a:rPr>
              <a:t>bobLastName' = bob' ! "lastName"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endParaRPr lang="en-US" sz="2800">
              <a:latin typeface="Inconsolata"/>
              <a:cs typeface="Inconsolata"/>
            </a:endParaRP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bob = </a:t>
            </a:r>
          </a:p>
          <a:p>
            <a:r>
              <a:rPr lang="en-US" sz="2800">
                <a:latin typeface="Inconsolata"/>
                <a:cs typeface="Inconsolata"/>
              </a:rPr>
              <a:t>  Person {firstName="bob", </a:t>
            </a:r>
          </a:p>
          <a:p>
            <a:r>
              <a:rPr lang="en-US" sz="2800">
                <a:latin typeface="Inconsolata"/>
                <a:cs typeface="Inconsolata"/>
              </a:rPr>
              <a:t>          lastName="cuttey"}</a:t>
            </a:r>
          </a:p>
          <a:p>
            <a:endParaRPr lang="en-US" sz="2800">
              <a:latin typeface="Inconsolata"/>
              <a:cs typeface="Inconsolata"/>
            </a:endParaRP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latin typeface="Inconsolata"/>
                <a:cs typeface="Inconsolata"/>
              </a:rPr>
              <a:t>bob' =</a:t>
            </a:r>
          </a:p>
          <a:p>
            <a:r>
              <a:rPr lang="en-US" sz="2800">
                <a:latin typeface="Inconsolata"/>
                <a:cs typeface="Inconsolata"/>
              </a:rPr>
              <a:t>  fromList [("firstName", "bob"), </a:t>
            </a:r>
          </a:p>
          <a:p>
            <a:r>
              <a:rPr lang="en-US" sz="2800">
                <a:latin typeface="Inconsolata"/>
                <a:cs typeface="Inconsolata"/>
              </a:rPr>
              <a:t>            ("lastName", "cuttey")]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endParaRPr lang="en-US" sz="2800">
              <a:latin typeface="Inconsolata"/>
              <a:cs typeface="Inconsolata"/>
            </a:endParaRP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bob = </a:t>
            </a: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  Person {</a:t>
            </a:r>
            <a:r>
              <a:rPr lang="en-US" sz="2800">
                <a:latin typeface="Inconsolata"/>
                <a:cs typeface="Inconsolata"/>
              </a:rPr>
              <a:t>firstName</a:t>
            </a: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="bob", </a:t>
            </a: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          lastName="cuttey"}</a:t>
            </a:r>
          </a:p>
          <a:p>
            <a:endParaRPr lang="en-US" sz="2800">
              <a:solidFill>
                <a:schemeClr val="bg1">
                  <a:lumMod val="65000"/>
                </a:schemeClr>
              </a:solidFill>
              <a:latin typeface="Inconsolata"/>
              <a:cs typeface="Inconsolata"/>
            </a:endParaRPr>
          </a:p>
          <a:p>
            <a:endParaRPr lang="en-US" sz="2800">
              <a:solidFill>
                <a:schemeClr val="bg1">
                  <a:lumMod val="65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bob' =</a:t>
            </a: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  fromList [(</a:t>
            </a:r>
            <a:r>
              <a:rPr lang="en-US" sz="2800">
                <a:solidFill>
                  <a:srgbClr val="000000"/>
                </a:solidFill>
                <a:latin typeface="Inconsolata"/>
                <a:cs typeface="Inconsolata"/>
              </a:rPr>
              <a:t>"firstName"</a:t>
            </a: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, "bob"), </a:t>
            </a: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            ("lastName", "cuttey")]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1000" y="3784600"/>
            <a:ext cx="11566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3"/>
                </a:solidFill>
              </a:rPr>
              <a:t>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6713" y="1130300"/>
            <a:ext cx="20183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3"/>
                </a:solidFill>
              </a:rPr>
              <a:t>Field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What is a record?</a:t>
            </a:r>
          </a:p>
        </p:txBody>
      </p:sp>
    </p:spTree>
    <p:extLst>
      <p:ext uri="{BB962C8B-B14F-4D97-AF65-F5344CB8AC3E}">
        <p14:creationId xmlns:p14="http://schemas.microsoft.com/office/powerpoint/2010/main" val="340515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endParaRPr lang="en-US" sz="2800">
              <a:latin typeface="Inconsolata"/>
              <a:cs typeface="Inconsolata"/>
            </a:endParaRPr>
          </a:p>
          <a:p>
            <a:endParaRPr lang="en-US" sz="2800">
              <a:latin typeface="Inconsolata"/>
              <a:cs typeface="Inconsolata"/>
            </a:endParaRP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bob = </a:t>
            </a: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  Person {</a:t>
            </a:r>
            <a:r>
              <a:rPr lang="en-US" sz="2800">
                <a:latin typeface="Inconsolata"/>
                <a:cs typeface="Inconsolata"/>
              </a:rPr>
              <a:t>firstName</a:t>
            </a: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="bob", </a:t>
            </a: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          lastName="cuttey"}</a:t>
            </a:r>
          </a:p>
          <a:p>
            <a:endParaRPr lang="en-US" sz="2800">
              <a:solidFill>
                <a:schemeClr val="bg1">
                  <a:lumMod val="65000"/>
                </a:schemeClr>
              </a:solidFill>
              <a:latin typeface="Inconsolata"/>
              <a:cs typeface="Inconsolata"/>
            </a:endParaRPr>
          </a:p>
          <a:p>
            <a:endParaRPr lang="en-US" sz="2800">
              <a:solidFill>
                <a:schemeClr val="bg1">
                  <a:lumMod val="65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bob' =</a:t>
            </a: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  fromList [(</a:t>
            </a:r>
            <a:r>
              <a:rPr lang="en-US" sz="2800">
                <a:solidFill>
                  <a:srgbClr val="000000"/>
                </a:solidFill>
                <a:latin typeface="Inconsolata"/>
                <a:cs typeface="Inconsolata"/>
              </a:rPr>
              <a:t>"firstName"</a:t>
            </a: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, "bob"), </a:t>
            </a:r>
          </a:p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nconsolata"/>
                <a:cs typeface="Inconsolata"/>
              </a:rPr>
              <a:t>            ("lastName", "cuttey")]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3784600"/>
            <a:ext cx="41080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3"/>
                </a:solidFill>
              </a:rPr>
              <a:t>Value-level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6713" y="1130300"/>
            <a:ext cx="39701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3"/>
                </a:solidFill>
              </a:rPr>
              <a:t>Type-level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411946"/>
              </p:ext>
            </p:extLst>
          </p:nvPr>
        </p:nvGraphicFramePr>
        <p:xfrm>
          <a:off x="782863" y="1135972"/>
          <a:ext cx="5095422" cy="205717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8474"/>
                <a:gridCol w="1698474"/>
                <a:gridCol w="1698474"/>
              </a:tblGrid>
              <a:tr h="609773">
                <a:tc>
                  <a:txBody>
                    <a:bodyPr/>
                    <a:lstStyle/>
                    <a:p>
                      <a:r>
                        <a:rPr lang="en-US" sz="240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</a:tr>
              <a:tr h="837624">
                <a:tc>
                  <a:txBody>
                    <a:bodyPr/>
                    <a:lstStyle/>
                    <a:p>
                      <a:r>
                        <a:rPr lang="en-US" sz="24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</a:tr>
              <a:tr h="609773">
                <a:tc>
                  <a:txBody>
                    <a:bodyPr/>
                    <a:lstStyle/>
                    <a:p>
                      <a:r>
                        <a:rPr lang="en-US" sz="240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Curved Left Arrow 1"/>
          <p:cNvSpPr/>
          <p:nvPr/>
        </p:nvSpPr>
        <p:spPr>
          <a:xfrm>
            <a:off x="2800048" y="1282095"/>
            <a:ext cx="538238" cy="85271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2800048" y="2370663"/>
            <a:ext cx="538238" cy="78014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6964" y="147561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type of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6964" y="253516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type of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045791"/>
              </p:ext>
            </p:extLst>
          </p:nvPr>
        </p:nvGraphicFramePr>
        <p:xfrm>
          <a:off x="782863" y="1135972"/>
          <a:ext cx="5095422" cy="205717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8474"/>
                <a:gridCol w="1698474"/>
                <a:gridCol w="1698474"/>
              </a:tblGrid>
              <a:tr h="609773">
                <a:tc>
                  <a:txBody>
                    <a:bodyPr/>
                    <a:lstStyle/>
                    <a:p>
                      <a:r>
                        <a:rPr lang="en-US" sz="240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*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837624">
                <a:tc>
                  <a:txBody>
                    <a:bodyPr/>
                    <a:lstStyle/>
                    <a:p>
                      <a:r>
                        <a:rPr lang="en-US" sz="24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String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09773">
                <a:tc>
                  <a:txBody>
                    <a:bodyPr/>
                    <a:lstStyle/>
                    <a:p>
                      <a:r>
                        <a:rPr lang="en-US" sz="240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"hello"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851454"/>
              </p:ext>
            </p:extLst>
          </p:nvPr>
        </p:nvGraphicFramePr>
        <p:xfrm>
          <a:off x="782863" y="1135972"/>
          <a:ext cx="5095422" cy="205717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8474"/>
                <a:gridCol w="1698474"/>
                <a:gridCol w="1698474"/>
              </a:tblGrid>
              <a:tr h="609773">
                <a:tc>
                  <a:txBody>
                    <a:bodyPr/>
                    <a:lstStyle/>
                    <a:p>
                      <a:r>
                        <a:rPr lang="en-US" sz="240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*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Symbol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7624">
                <a:tc>
                  <a:txBody>
                    <a:bodyPr/>
                    <a:lstStyle/>
                    <a:p>
                      <a:r>
                        <a:rPr lang="en-US" sz="24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String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"firstName"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9773">
                <a:tc>
                  <a:txBody>
                    <a:bodyPr/>
                    <a:lstStyle/>
                    <a:p>
                      <a:r>
                        <a:rPr lang="en-US" sz="240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"hello"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3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80206"/>
              </p:ext>
            </p:extLst>
          </p:nvPr>
        </p:nvGraphicFramePr>
        <p:xfrm>
          <a:off x="782863" y="1135972"/>
          <a:ext cx="5095422" cy="205717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8474"/>
                <a:gridCol w="1698474"/>
                <a:gridCol w="1698474"/>
              </a:tblGrid>
              <a:tr h="609773">
                <a:tc>
                  <a:txBody>
                    <a:bodyPr/>
                    <a:lstStyle/>
                    <a:p>
                      <a:r>
                        <a:rPr lang="en-US" sz="240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*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Symbol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7624">
                <a:tc>
                  <a:txBody>
                    <a:bodyPr/>
                    <a:lstStyle/>
                    <a:p>
                      <a:r>
                        <a:rPr lang="en-US" sz="24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String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"firstName"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9773">
                <a:tc>
                  <a:txBody>
                    <a:bodyPr/>
                    <a:lstStyle/>
                    <a:p>
                      <a:r>
                        <a:rPr lang="en-US" sz="240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"hello"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8853" y="4027710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Value-level String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2747177" y="2993571"/>
            <a:ext cx="246394" cy="1034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77110" y="4032040"/>
            <a:ext cx="261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Type-level String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188858" y="2322286"/>
            <a:ext cx="1288142" cy="1709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Inconsolata"/>
                <a:cs typeface="Inconsolata"/>
              </a:rPr>
              <a:t>data Field (fieldName::Symbol) a = Field a</a:t>
            </a:r>
          </a:p>
          <a:p>
            <a:endParaRPr lang="en-US">
              <a:latin typeface="Inconsolata"/>
              <a:cs typeface="Inconsolata"/>
            </a:endParaRP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bob :: Field "firstName" String</a:t>
            </a:r>
          </a:p>
          <a:p>
            <a:r>
              <a:rPr lang="en-US">
                <a:latin typeface="Inconsolata"/>
                <a:cs typeface="Inconsolata"/>
              </a:rPr>
              <a:t>bob = Field "bob"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data Field (fieldName::Symbol) a = Field a</a:t>
            </a:r>
          </a:p>
          <a:p>
            <a:endParaRPr lang="en-US">
              <a:latin typeface="Inconsolata"/>
              <a:cs typeface="Inconsolata"/>
            </a:endParaRP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solidFill>
                  <a:srgbClr val="7F7F7F"/>
                </a:solidFill>
                <a:latin typeface="Inconsolata"/>
                <a:cs typeface="Inconsolata"/>
              </a:rPr>
              <a:t>bob :: Field</a:t>
            </a:r>
            <a:r>
              <a:rPr lang="en-US">
                <a:latin typeface="Inconsolata"/>
                <a:cs typeface="Inconsolata"/>
              </a:rPr>
              <a:t> "firstName" String</a:t>
            </a:r>
          </a:p>
          <a:p>
            <a:r>
              <a:rPr lang="en-US">
                <a:solidFill>
                  <a:srgbClr val="7F7F7F"/>
                </a:solidFill>
                <a:latin typeface="Inconsolata"/>
                <a:cs typeface="Inconsolata"/>
              </a:rPr>
              <a:t>bob = Field</a:t>
            </a:r>
            <a:r>
              <a:rPr lang="en-US">
                <a:latin typeface="Inconsolata"/>
                <a:cs typeface="Inconsolata"/>
              </a:rPr>
              <a:t> </a:t>
            </a:r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"bob"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5310" y="3047998"/>
            <a:ext cx="11288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3"/>
                </a:solidFill>
              </a:rPr>
              <a:t>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1798" y="3047998"/>
            <a:ext cx="9276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0634" y="4922679"/>
            <a:ext cx="10805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4F81BD"/>
                </a:solidFill>
              </a:rPr>
              <a:t>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Vinyl</a:t>
            </a:r>
          </a:p>
        </p:txBody>
      </p:sp>
    </p:spTree>
    <p:extLst>
      <p:ext uri="{BB962C8B-B14F-4D97-AF65-F5344CB8AC3E}">
        <p14:creationId xmlns:p14="http://schemas.microsoft.com/office/powerpoint/2010/main" val="362481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{-# LANGUAGE DataKinds, KindSignatures TypeOperators, GADTs, MultiParamTypeClasses #-}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import Data.Vinyl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get key rec = getField (rget key rec)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>
                <a:latin typeface="Inconsolata"/>
                <a:cs typeface="Inconsolata"/>
              </a:rPr>
              <a:t>firstName = SField :: SField '("firstName", String)</a:t>
            </a:r>
          </a:p>
          <a:p>
            <a:r>
              <a:rPr lang="en-US" sz="2400">
                <a:latin typeface="Inconsolata"/>
                <a:cs typeface="Inconsolata"/>
              </a:rPr>
              <a:t>lastName = SField :: SField '("lastName", String)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27" y="2096600"/>
            <a:ext cx="2858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SField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0118" y="2128038"/>
            <a:ext cx="364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SField Type Constructor</a:t>
            </a:r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1614027" y="1143000"/>
            <a:ext cx="617544" cy="95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3987800" y="1143000"/>
            <a:ext cx="1704617" cy="985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60452" y="6253020"/>
            <a:ext cx="8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/>
              <a:t>haskell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" y="114300"/>
            <a:ext cx="8902700" cy="6629400"/>
          </a:xfrm>
          <a:prstGeom prst="rect">
            <a:avLst/>
          </a:prstGeom>
          <a:noFill/>
          <a:ln w="254000" cap="sq" cmpd="sng">
            <a:solidFill>
              <a:srgbClr val="FDEADA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3692</Words>
  <Application>Microsoft Macintosh PowerPoint</Application>
  <PresentationFormat>On-screen Show (4:3)</PresentationFormat>
  <Paragraphs>744</Paragraphs>
  <Slides>116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Office Theme</vt:lpstr>
      <vt:lpstr>Record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Just</dc:creator>
  <cp:lastModifiedBy>Dylan Just</cp:lastModifiedBy>
  <cp:revision>222</cp:revision>
  <dcterms:created xsi:type="dcterms:W3CDTF">2015-05-01T22:16:02Z</dcterms:created>
  <dcterms:modified xsi:type="dcterms:W3CDTF">2015-05-21T11:00:38Z</dcterms:modified>
</cp:coreProperties>
</file>