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415" r:id="rId2"/>
    <p:sldId id="292" r:id="rId3"/>
    <p:sldId id="414" r:id="rId4"/>
    <p:sldId id="360" r:id="rId5"/>
    <p:sldId id="395" r:id="rId6"/>
    <p:sldId id="338" r:id="rId7"/>
    <p:sldId id="410" r:id="rId8"/>
    <p:sldId id="361" r:id="rId9"/>
    <p:sldId id="340" r:id="rId10"/>
    <p:sldId id="398" r:id="rId11"/>
    <p:sldId id="355" r:id="rId12"/>
    <p:sldId id="367" r:id="rId13"/>
    <p:sldId id="345" r:id="rId14"/>
    <p:sldId id="362" r:id="rId15"/>
    <p:sldId id="369" r:id="rId16"/>
    <p:sldId id="347" r:id="rId17"/>
    <p:sldId id="296" r:id="rId18"/>
    <p:sldId id="411" r:id="rId19"/>
    <p:sldId id="298" r:id="rId20"/>
    <p:sldId id="299" r:id="rId21"/>
    <p:sldId id="300" r:id="rId22"/>
    <p:sldId id="302" r:id="rId23"/>
    <p:sldId id="304" r:id="rId24"/>
    <p:sldId id="412" r:id="rId25"/>
    <p:sldId id="373" r:id="rId26"/>
    <p:sldId id="305" r:id="rId27"/>
    <p:sldId id="407" r:id="rId28"/>
    <p:sldId id="408" r:id="rId29"/>
    <p:sldId id="374" r:id="rId30"/>
    <p:sldId id="306" r:id="rId31"/>
    <p:sldId id="337" r:id="rId32"/>
    <p:sldId id="383" r:id="rId33"/>
    <p:sldId id="330" r:id="rId34"/>
    <p:sldId id="311" r:id="rId35"/>
    <p:sldId id="376" r:id="rId36"/>
    <p:sldId id="312" r:id="rId37"/>
    <p:sldId id="4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8934" autoAdjust="0"/>
  </p:normalViewPr>
  <p:slideViewPr>
    <p:cSldViewPr>
      <p:cViewPr varScale="1">
        <p:scale>
          <a:sx n="64" d="100"/>
          <a:sy n="64" d="100"/>
        </p:scale>
        <p:origin x="11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A1580-6F9C-4ECC-A8B7-1470E83B835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6F02-C884-447B-861B-AC8F7A64F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the current P&amp;L,</a:t>
            </a:r>
            <a:r>
              <a:rPr lang="en-US" baseline="0" dirty="0"/>
              <a:t> YTD we are growing 35% and we are not happy</a:t>
            </a:r>
          </a:p>
          <a:p>
            <a:r>
              <a:rPr lang="en-US" baseline="0" dirty="0"/>
              <a:t>1. The growth is not fast enough compare to the OE growth</a:t>
            </a:r>
          </a:p>
          <a:p>
            <a:r>
              <a:rPr lang="en-US" baseline="0" dirty="0"/>
              <a:t>2. Stock is high – and risk the throughput</a:t>
            </a:r>
          </a:p>
          <a:p>
            <a:endParaRPr lang="en-US" baseline="0" dirty="0"/>
          </a:p>
          <a:p>
            <a:r>
              <a:rPr lang="en-US" baseline="0" dirty="0"/>
              <a:t>The risk of every retailer is how much you really sell from what you buy </a:t>
            </a:r>
          </a:p>
          <a:p>
            <a:r>
              <a:rPr lang="en-US" baseline="0" dirty="0"/>
              <a:t>Our market is the most difficult one since gross margin is very low, we don’t have powerful tools to move the flow</a:t>
            </a:r>
          </a:p>
          <a:p>
            <a:r>
              <a:rPr lang="en-US" baseline="0" dirty="0"/>
              <a:t>(at fashion market, they can sell everything. They can have 40% discount and still make gross margin)</a:t>
            </a:r>
          </a:p>
          <a:p>
            <a:r>
              <a:rPr lang="en-US" baseline="0" dirty="0"/>
              <a:t>This is why we must be very sensitive to the buying – to the flow</a:t>
            </a:r>
          </a:p>
          <a:p>
            <a:r>
              <a:rPr lang="en-US" baseline="0" dirty="0"/>
              <a:t>Because we choose a side in the conflict – grow sales</a:t>
            </a:r>
          </a:p>
          <a:p>
            <a:r>
              <a:rPr lang="en-US" baseline="0" dirty="0"/>
              <a:t>But now the stock is a the problem, and we are moving to the other side</a:t>
            </a:r>
          </a:p>
          <a:p>
            <a:r>
              <a:rPr lang="en-US" baseline="0" dirty="0"/>
              <a:t>There is no escape from this conflict!!!</a:t>
            </a:r>
          </a:p>
          <a:p>
            <a:r>
              <a:rPr lang="en-US" baseline="0" dirty="0"/>
              <a:t>Other than to have the means to improve the flow and the effectiveness of the buying from good to excellent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D07C5-4011-428E-B7A2-68748AF5EA4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36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6F02-C884-447B-861B-AC8F7A64F2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2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point is different pre store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D07C5-4011-428E-B7A2-68748AF5EA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4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90BE-2B15-407E-AB65-55AC2A7975B7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4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90BE-2B15-407E-AB65-55AC2A7975B7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2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D07C5-4011-428E-B7A2-68748AF5EA42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20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90BE-2B15-407E-AB65-55AC2A7975B7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1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90BE-2B15-407E-AB65-55AC2A7975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1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D07C5-4011-428E-B7A2-68748AF5EA4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3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90BE-2B15-407E-AB65-55AC2A7975B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3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D07C5-4011-428E-B7A2-68748AF5EA4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3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1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DAEB6-B8F9-4F82-B882-7EB6893BEA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0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D07C5-4011-428E-B7A2-68748AF5EA4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3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890BE-2B15-407E-AB65-55AC2A7975B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3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72ACD8-48E4-42A2-BC67-D0EBD39A2A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CF2AF0-77C3-491D-A93B-497036FB40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-76199"/>
            <a:ext cx="2070100" cy="6010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-76199"/>
            <a:ext cx="6062663" cy="6010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E27D58-DAB5-4426-BF36-EC099678E5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7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2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0E3B00-69D7-418C-8458-00925A80CDF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0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3C087E-438D-4B44-9B3D-0DE026C3E4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3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763" y="1408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08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C6E2EE-936D-4D09-9A30-D72278F42E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6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FEC356-66D8-46C0-91B9-254F353D19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9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AD9018-0B4B-4F7E-935F-54467E06CA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4F32DE-7A1B-488E-9559-38400A5E647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6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D35945-3008-4901-A8A1-6113B69B89F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8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7CA537-1711-4F94-9552-6A39FEB2AE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4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Goldratt3D-blu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731126" y="6180139"/>
            <a:ext cx="1384300" cy="692150"/>
          </a:xfrm>
          <a:prstGeom prst="rect">
            <a:avLst/>
          </a:prstGeom>
          <a:noFill/>
        </p:spPr>
      </p:pic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763" y="14081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26201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7C60E3-6AE8-4339-B3C4-9D992E0BDF7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97637" name="Group 5"/>
          <p:cNvGrpSpPr>
            <a:grpSpLocks/>
          </p:cNvGrpSpPr>
          <p:nvPr/>
        </p:nvGrpSpPr>
        <p:grpSpPr bwMode="auto">
          <a:xfrm>
            <a:off x="1" y="128588"/>
            <a:ext cx="9155113" cy="714375"/>
            <a:chOff x="601" y="4128"/>
            <a:chExt cx="4713" cy="192"/>
          </a:xfrm>
        </p:grpSpPr>
        <p:sp>
          <p:nvSpPr>
            <p:cNvPr id="197638" name="Rectangle 6"/>
            <p:cNvSpPr>
              <a:spLocks noChangeArrowheads="1"/>
            </p:cNvSpPr>
            <p:nvPr/>
          </p:nvSpPr>
          <p:spPr bwMode="auto">
            <a:xfrm flipH="1">
              <a:off x="3485" y="4128"/>
              <a:ext cx="1829" cy="192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3333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601" y="4128"/>
              <a:ext cx="2891" cy="192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3333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9764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7483475" y="6421438"/>
            <a:ext cx="469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900" dirty="0">
                <a:solidFill>
                  <a:srgbClr val="3366FF"/>
                </a:solidFill>
              </a:rPr>
              <a:t>©</a:t>
            </a:r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 flipH="1">
            <a:off x="-12700" y="6248400"/>
            <a:ext cx="91440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 flipH="1">
            <a:off x="0" y="6845300"/>
            <a:ext cx="91440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97644" name="Picture 12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42865" y="6319838"/>
            <a:ext cx="1303337" cy="392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10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ú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>
          <a:solidFill>
            <a:srgbClr val="333333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>
          <a:solidFill>
            <a:srgbClr val="333333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>
          <a:solidFill>
            <a:srgbClr val="333333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>
          <a:solidFill>
            <a:srgbClr val="33333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8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Conflict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218401" y="304800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Grow sales and Profitability faster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56801" y="463674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Grow Sales</a:t>
            </a:r>
            <a:endParaRPr lang="he-IL" sz="14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8" idx="3"/>
          </p:cNvCxnSpPr>
          <p:nvPr/>
        </p:nvCxnSpPr>
        <p:spPr>
          <a:xfrm flipH="1" flipV="1">
            <a:off x="2198401" y="3498000"/>
            <a:ext cx="458400" cy="158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171401" y="4419600"/>
            <a:ext cx="3743999" cy="13457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Buy more to protect availability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Present more Range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More NPI</a:t>
            </a:r>
          </a:p>
        </p:txBody>
      </p:sp>
      <p:cxnSp>
        <p:nvCxnSpPr>
          <p:cNvPr id="12" name="Straight Arrow Connector 11"/>
          <p:cNvCxnSpPr>
            <a:stCxn id="5" idx="1"/>
            <a:endCxn id="7" idx="3"/>
          </p:cNvCxnSpPr>
          <p:nvPr/>
        </p:nvCxnSpPr>
        <p:spPr>
          <a:xfrm flipH="1" flipV="1">
            <a:off x="4636801" y="5086740"/>
            <a:ext cx="534600" cy="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656801" y="167640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Protect Healthy Profitability (%)</a:t>
            </a:r>
            <a:endParaRPr lang="he-IL" sz="14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  <a:endCxn id="8" idx="3"/>
          </p:cNvCxnSpPr>
          <p:nvPr/>
        </p:nvCxnSpPr>
        <p:spPr>
          <a:xfrm flipH="1">
            <a:off x="2198401" y="2126400"/>
            <a:ext cx="458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171401" y="1462200"/>
            <a:ext cx="3743999" cy="13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Buy less to reduce liquidation risk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Limit the Range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Limit NPI risk</a:t>
            </a:r>
          </a:p>
        </p:txBody>
      </p:sp>
      <p:cxnSp>
        <p:nvCxnSpPr>
          <p:cNvPr id="10" name="Straight Arrow Connector 9"/>
          <p:cNvCxnSpPr>
            <a:stCxn id="4" idx="1"/>
            <a:endCxn id="6" idx="3"/>
          </p:cNvCxnSpPr>
          <p:nvPr/>
        </p:nvCxnSpPr>
        <p:spPr>
          <a:xfrm flipH="1" flipV="1">
            <a:off x="4636801" y="2126400"/>
            <a:ext cx="534600" cy="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Lightning Bolt 20"/>
          <p:cNvSpPr/>
          <p:nvPr/>
        </p:nvSpPr>
        <p:spPr>
          <a:xfrm>
            <a:off x="7000201" y="3276600"/>
            <a:ext cx="304800" cy="700644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00000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rot="16200000">
            <a:off x="7717240" y="3203748"/>
            <a:ext cx="1381799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59861" y="3365312"/>
            <a:ext cx="148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Stock is growing</a:t>
            </a:r>
          </a:p>
        </p:txBody>
      </p:sp>
      <p:sp>
        <p:nvSpPr>
          <p:cNvPr id="22" name="Curved Up Arrow 21"/>
          <p:cNvSpPr/>
          <p:nvPr/>
        </p:nvSpPr>
        <p:spPr>
          <a:xfrm rot="5400000">
            <a:off x="5024100" y="3245922"/>
            <a:ext cx="1381799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24023" y="3323138"/>
            <a:ext cx="148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are losing sales</a:t>
            </a:r>
          </a:p>
        </p:txBody>
      </p:sp>
    </p:spTree>
    <p:extLst>
      <p:ext uri="{BB962C8B-B14F-4D97-AF65-F5344CB8AC3E}">
        <p14:creationId xmlns:p14="http://schemas.microsoft.com/office/powerpoint/2010/main" val="11650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2" grpId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1789113" y="2171700"/>
            <a:ext cx="0" cy="287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776413" y="5056188"/>
            <a:ext cx="6015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720725" y="2189163"/>
            <a:ext cx="982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Inventory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2892425" y="1509713"/>
            <a:ext cx="59975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Frequent replenishment with </a:t>
            </a:r>
          </a:p>
          <a:p>
            <a:pPr>
              <a:defRPr/>
            </a:pPr>
            <a:r>
              <a:rPr lang="en-US" sz="24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daily orders means:</a:t>
            </a:r>
          </a:p>
          <a:p>
            <a:pPr>
              <a:buFontTx/>
              <a:buChar char="•"/>
              <a:defRPr/>
            </a:pPr>
            <a:r>
              <a:rPr lang="en-US" sz="20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quicker response to changes in demand, </a:t>
            </a:r>
          </a:p>
          <a:p>
            <a:pPr>
              <a:defRPr/>
            </a:pPr>
            <a:r>
              <a:rPr lang="en-US" sz="20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avoiding shortages</a:t>
            </a:r>
          </a:p>
          <a:p>
            <a:pPr>
              <a:buFontTx/>
              <a:buChar char="•"/>
              <a:defRPr/>
            </a:pPr>
            <a:r>
              <a:rPr lang="en-US" sz="20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lower average inventory, thus less exposure to</a:t>
            </a:r>
          </a:p>
          <a:p>
            <a:pPr>
              <a:defRPr/>
            </a:pPr>
            <a:r>
              <a:rPr lang="en-US" sz="20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obsolescence (discounting and blocked sales)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-2686050" y="1930400"/>
            <a:ext cx="5881688" cy="3476625"/>
            <a:chOff x="1116" y="1216"/>
            <a:chExt cx="3705" cy="2190"/>
          </a:xfrm>
        </p:grpSpPr>
        <p:sp>
          <p:nvSpPr>
            <p:cNvPr id="23618" name="Freeform 7"/>
            <p:cNvSpPr>
              <a:spLocks/>
            </p:cNvSpPr>
            <p:nvPr/>
          </p:nvSpPr>
          <p:spPr bwMode="auto">
            <a:xfrm>
              <a:off x="1243" y="1216"/>
              <a:ext cx="3470" cy="2048"/>
            </a:xfrm>
            <a:custGeom>
              <a:avLst/>
              <a:gdLst>
                <a:gd name="T0" fmla="*/ 0 w 3470"/>
                <a:gd name="T1" fmla="*/ 433 h 2048"/>
                <a:gd name="T2" fmla="*/ 191 w 3470"/>
                <a:gd name="T3" fmla="*/ 714 h 2048"/>
                <a:gd name="T4" fmla="*/ 370 w 3470"/>
                <a:gd name="T5" fmla="*/ 892 h 2048"/>
                <a:gd name="T6" fmla="*/ 510 w 3470"/>
                <a:gd name="T7" fmla="*/ 1096 h 2048"/>
                <a:gd name="T8" fmla="*/ 587 w 3470"/>
                <a:gd name="T9" fmla="*/ 1275 h 2048"/>
                <a:gd name="T10" fmla="*/ 821 w 3470"/>
                <a:gd name="T11" fmla="*/ 1336 h 2048"/>
                <a:gd name="T12" fmla="*/ 909 w 3470"/>
                <a:gd name="T13" fmla="*/ 1336 h 2048"/>
                <a:gd name="T14" fmla="*/ 901 w 3470"/>
                <a:gd name="T15" fmla="*/ 128 h 2048"/>
                <a:gd name="T16" fmla="*/ 1013 w 3470"/>
                <a:gd name="T17" fmla="*/ 568 h 2048"/>
                <a:gd name="T18" fmla="*/ 1069 w 3470"/>
                <a:gd name="T19" fmla="*/ 792 h 2048"/>
                <a:gd name="T20" fmla="*/ 1110 w 3470"/>
                <a:gd name="T21" fmla="*/ 994 h 2048"/>
                <a:gd name="T22" fmla="*/ 1174 w 3470"/>
                <a:gd name="T23" fmla="*/ 1045 h 2048"/>
                <a:gd name="T24" fmla="*/ 1212 w 3470"/>
                <a:gd name="T25" fmla="*/ 1160 h 2048"/>
                <a:gd name="T26" fmla="*/ 1365 w 3470"/>
                <a:gd name="T27" fmla="*/ 1275 h 2048"/>
                <a:gd name="T28" fmla="*/ 1454 w 3470"/>
                <a:gd name="T29" fmla="*/ 1339 h 2048"/>
                <a:gd name="T30" fmla="*/ 1531 w 3470"/>
                <a:gd name="T31" fmla="*/ 1403 h 2048"/>
                <a:gd name="T32" fmla="*/ 1595 w 3470"/>
                <a:gd name="T33" fmla="*/ 1479 h 2048"/>
                <a:gd name="T34" fmla="*/ 1669 w 3470"/>
                <a:gd name="T35" fmla="*/ 1640 h 2048"/>
                <a:gd name="T36" fmla="*/ 1684 w 3470"/>
                <a:gd name="T37" fmla="*/ 484 h 2048"/>
                <a:gd name="T38" fmla="*/ 1773 w 3470"/>
                <a:gd name="T39" fmla="*/ 611 h 2048"/>
                <a:gd name="T40" fmla="*/ 1837 w 3470"/>
                <a:gd name="T41" fmla="*/ 726 h 2048"/>
                <a:gd name="T42" fmla="*/ 1965 w 3470"/>
                <a:gd name="T43" fmla="*/ 765 h 2048"/>
                <a:gd name="T44" fmla="*/ 1981 w 3470"/>
                <a:gd name="T45" fmla="*/ 856 h 2048"/>
                <a:gd name="T46" fmla="*/ 2028 w 3470"/>
                <a:gd name="T47" fmla="*/ 931 h 2048"/>
                <a:gd name="T48" fmla="*/ 2118 w 3470"/>
                <a:gd name="T49" fmla="*/ 1045 h 2048"/>
                <a:gd name="T50" fmla="*/ 2233 w 3470"/>
                <a:gd name="T51" fmla="*/ 1173 h 2048"/>
                <a:gd name="T52" fmla="*/ 2335 w 3470"/>
                <a:gd name="T53" fmla="*/ 1275 h 2048"/>
                <a:gd name="T54" fmla="*/ 2389 w 3470"/>
                <a:gd name="T55" fmla="*/ 1352 h 2048"/>
                <a:gd name="T56" fmla="*/ 2445 w 3470"/>
                <a:gd name="T57" fmla="*/ 1432 h 2048"/>
                <a:gd name="T58" fmla="*/ 2557 w 3470"/>
                <a:gd name="T59" fmla="*/ 1528 h 2048"/>
                <a:gd name="T60" fmla="*/ 2757 w 3470"/>
                <a:gd name="T61" fmla="*/ 1880 h 2048"/>
                <a:gd name="T62" fmla="*/ 2781 w 3470"/>
                <a:gd name="T63" fmla="*/ 522 h 2048"/>
                <a:gd name="T64" fmla="*/ 2909 w 3470"/>
                <a:gd name="T65" fmla="*/ 726 h 2048"/>
                <a:gd name="T66" fmla="*/ 3011 w 3470"/>
                <a:gd name="T67" fmla="*/ 841 h 2048"/>
                <a:gd name="T68" fmla="*/ 3113 w 3470"/>
                <a:gd name="T69" fmla="*/ 943 h 2048"/>
                <a:gd name="T70" fmla="*/ 3126 w 3470"/>
                <a:gd name="T71" fmla="*/ 1122 h 2048"/>
                <a:gd name="T72" fmla="*/ 3266 w 3470"/>
                <a:gd name="T73" fmla="*/ 1237 h 2048"/>
                <a:gd name="T74" fmla="*/ 3419 w 3470"/>
                <a:gd name="T75" fmla="*/ 1313 h 2048"/>
                <a:gd name="T76" fmla="*/ 3419 w 3470"/>
                <a:gd name="T77" fmla="*/ 1403 h 2048"/>
                <a:gd name="T78" fmla="*/ 3470 w 3470"/>
                <a:gd name="T79" fmla="*/ 1683 h 20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470"/>
                <a:gd name="T121" fmla="*/ 0 h 2048"/>
                <a:gd name="T122" fmla="*/ 3470 w 3470"/>
                <a:gd name="T123" fmla="*/ 2048 h 20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470" h="2048">
                  <a:moveTo>
                    <a:pt x="0" y="433"/>
                  </a:moveTo>
                  <a:cubicBezTo>
                    <a:pt x="64" y="535"/>
                    <a:pt x="129" y="637"/>
                    <a:pt x="191" y="714"/>
                  </a:cubicBezTo>
                  <a:cubicBezTo>
                    <a:pt x="254" y="790"/>
                    <a:pt x="317" y="828"/>
                    <a:pt x="370" y="892"/>
                  </a:cubicBezTo>
                  <a:cubicBezTo>
                    <a:pt x="423" y="956"/>
                    <a:pt x="474" y="1033"/>
                    <a:pt x="510" y="1096"/>
                  </a:cubicBezTo>
                  <a:cubicBezTo>
                    <a:pt x="547" y="1160"/>
                    <a:pt x="535" y="1235"/>
                    <a:pt x="587" y="1275"/>
                  </a:cubicBezTo>
                  <a:cubicBezTo>
                    <a:pt x="639" y="1315"/>
                    <a:pt x="767" y="1326"/>
                    <a:pt x="821" y="1336"/>
                  </a:cubicBezTo>
                  <a:cubicBezTo>
                    <a:pt x="875" y="1346"/>
                    <a:pt x="896" y="1537"/>
                    <a:pt x="909" y="1336"/>
                  </a:cubicBezTo>
                  <a:cubicBezTo>
                    <a:pt x="922" y="1135"/>
                    <a:pt x="884" y="256"/>
                    <a:pt x="901" y="128"/>
                  </a:cubicBezTo>
                  <a:cubicBezTo>
                    <a:pt x="918" y="0"/>
                    <a:pt x="985" y="457"/>
                    <a:pt x="1013" y="568"/>
                  </a:cubicBezTo>
                  <a:cubicBezTo>
                    <a:pt x="1041" y="679"/>
                    <a:pt x="1053" y="721"/>
                    <a:pt x="1069" y="792"/>
                  </a:cubicBezTo>
                  <a:cubicBezTo>
                    <a:pt x="1085" y="863"/>
                    <a:pt x="1092" y="952"/>
                    <a:pt x="1110" y="994"/>
                  </a:cubicBezTo>
                  <a:cubicBezTo>
                    <a:pt x="1128" y="1036"/>
                    <a:pt x="1156" y="1018"/>
                    <a:pt x="1174" y="1045"/>
                  </a:cubicBezTo>
                  <a:cubicBezTo>
                    <a:pt x="1191" y="1072"/>
                    <a:pt x="1180" y="1122"/>
                    <a:pt x="1212" y="1160"/>
                  </a:cubicBezTo>
                  <a:cubicBezTo>
                    <a:pt x="1244" y="1198"/>
                    <a:pt x="1325" y="1245"/>
                    <a:pt x="1365" y="1275"/>
                  </a:cubicBezTo>
                  <a:cubicBezTo>
                    <a:pt x="1405" y="1305"/>
                    <a:pt x="1427" y="1318"/>
                    <a:pt x="1454" y="1339"/>
                  </a:cubicBezTo>
                  <a:cubicBezTo>
                    <a:pt x="1481" y="1360"/>
                    <a:pt x="1507" y="1379"/>
                    <a:pt x="1531" y="1403"/>
                  </a:cubicBezTo>
                  <a:cubicBezTo>
                    <a:pt x="1555" y="1427"/>
                    <a:pt x="1572" y="1440"/>
                    <a:pt x="1595" y="1479"/>
                  </a:cubicBezTo>
                  <a:cubicBezTo>
                    <a:pt x="1618" y="1518"/>
                    <a:pt x="1654" y="1806"/>
                    <a:pt x="1669" y="1640"/>
                  </a:cubicBezTo>
                  <a:cubicBezTo>
                    <a:pt x="1684" y="1474"/>
                    <a:pt x="1667" y="655"/>
                    <a:pt x="1684" y="484"/>
                  </a:cubicBezTo>
                  <a:cubicBezTo>
                    <a:pt x="1701" y="313"/>
                    <a:pt x="1748" y="572"/>
                    <a:pt x="1773" y="611"/>
                  </a:cubicBezTo>
                  <a:cubicBezTo>
                    <a:pt x="1799" y="651"/>
                    <a:pt x="1805" y="701"/>
                    <a:pt x="1837" y="726"/>
                  </a:cubicBezTo>
                  <a:cubicBezTo>
                    <a:pt x="1869" y="752"/>
                    <a:pt x="1941" y="743"/>
                    <a:pt x="1965" y="765"/>
                  </a:cubicBezTo>
                  <a:cubicBezTo>
                    <a:pt x="1989" y="787"/>
                    <a:pt x="1971" y="828"/>
                    <a:pt x="1981" y="856"/>
                  </a:cubicBezTo>
                  <a:cubicBezTo>
                    <a:pt x="1991" y="884"/>
                    <a:pt x="2005" y="900"/>
                    <a:pt x="2028" y="931"/>
                  </a:cubicBezTo>
                  <a:cubicBezTo>
                    <a:pt x="2051" y="962"/>
                    <a:pt x="2084" y="1005"/>
                    <a:pt x="2118" y="1045"/>
                  </a:cubicBezTo>
                  <a:cubicBezTo>
                    <a:pt x="2151" y="1085"/>
                    <a:pt x="2196" y="1135"/>
                    <a:pt x="2233" y="1173"/>
                  </a:cubicBezTo>
                  <a:cubicBezTo>
                    <a:pt x="2269" y="1211"/>
                    <a:pt x="2309" y="1245"/>
                    <a:pt x="2335" y="1275"/>
                  </a:cubicBezTo>
                  <a:cubicBezTo>
                    <a:pt x="2361" y="1305"/>
                    <a:pt x="2371" y="1326"/>
                    <a:pt x="2389" y="1352"/>
                  </a:cubicBezTo>
                  <a:cubicBezTo>
                    <a:pt x="2407" y="1378"/>
                    <a:pt x="2417" y="1403"/>
                    <a:pt x="2445" y="1432"/>
                  </a:cubicBezTo>
                  <a:cubicBezTo>
                    <a:pt x="2473" y="1461"/>
                    <a:pt x="2505" y="1453"/>
                    <a:pt x="2557" y="1528"/>
                  </a:cubicBezTo>
                  <a:cubicBezTo>
                    <a:pt x="2609" y="1603"/>
                    <a:pt x="2720" y="2048"/>
                    <a:pt x="2757" y="1880"/>
                  </a:cubicBezTo>
                  <a:cubicBezTo>
                    <a:pt x="2794" y="1712"/>
                    <a:pt x="2756" y="714"/>
                    <a:pt x="2781" y="522"/>
                  </a:cubicBezTo>
                  <a:cubicBezTo>
                    <a:pt x="2806" y="330"/>
                    <a:pt x="2870" y="674"/>
                    <a:pt x="2909" y="726"/>
                  </a:cubicBezTo>
                  <a:cubicBezTo>
                    <a:pt x="2947" y="779"/>
                    <a:pt x="2977" y="805"/>
                    <a:pt x="3011" y="841"/>
                  </a:cubicBezTo>
                  <a:cubicBezTo>
                    <a:pt x="3044" y="878"/>
                    <a:pt x="3094" y="897"/>
                    <a:pt x="3113" y="943"/>
                  </a:cubicBezTo>
                  <a:cubicBezTo>
                    <a:pt x="3132" y="990"/>
                    <a:pt x="3100" y="1072"/>
                    <a:pt x="3126" y="1122"/>
                  </a:cubicBezTo>
                  <a:cubicBezTo>
                    <a:pt x="3151" y="1171"/>
                    <a:pt x="3216" y="1205"/>
                    <a:pt x="3266" y="1237"/>
                  </a:cubicBezTo>
                  <a:cubicBezTo>
                    <a:pt x="3315" y="1269"/>
                    <a:pt x="3393" y="1286"/>
                    <a:pt x="3419" y="1313"/>
                  </a:cubicBezTo>
                  <a:cubicBezTo>
                    <a:pt x="3444" y="1340"/>
                    <a:pt x="3411" y="1340"/>
                    <a:pt x="3419" y="1403"/>
                  </a:cubicBezTo>
                  <a:cubicBezTo>
                    <a:pt x="3427" y="1465"/>
                    <a:pt x="3462" y="1637"/>
                    <a:pt x="3470" y="168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16" y="3194"/>
              <a:ext cx="3705" cy="212"/>
              <a:chOff x="1116" y="3194"/>
              <a:chExt cx="3705" cy="212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116" y="3194"/>
                <a:ext cx="1010" cy="181"/>
                <a:chOff x="1224" y="3194"/>
                <a:chExt cx="896" cy="181"/>
              </a:xfrm>
            </p:grpSpPr>
            <p:sp>
              <p:nvSpPr>
                <p:cNvPr id="23632" name="AutoShape 10"/>
                <p:cNvSpPr>
                  <a:spLocks/>
                </p:cNvSpPr>
                <p:nvPr/>
              </p:nvSpPr>
              <p:spPr bwMode="auto">
                <a:xfrm rot="16200000">
                  <a:off x="1533" y="2885"/>
                  <a:ext cx="181" cy="800"/>
                </a:xfrm>
                <a:prstGeom prst="leftBracket">
                  <a:avLst>
                    <a:gd name="adj" fmla="val 0"/>
                  </a:avLst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3634" name="AutoShape 12"/>
                <p:cNvSpPr>
                  <a:spLocks/>
                </p:cNvSpPr>
                <p:nvPr/>
              </p:nvSpPr>
              <p:spPr bwMode="auto">
                <a:xfrm rot="-5400000">
                  <a:off x="1981" y="3237"/>
                  <a:ext cx="181" cy="96"/>
                </a:xfrm>
                <a:prstGeom prst="leftBracket">
                  <a:avLst>
                    <a:gd name="adj" fmla="val 0"/>
                  </a:avLst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127" y="3194"/>
                <a:ext cx="2694" cy="212"/>
                <a:chOff x="2127" y="3194"/>
                <a:chExt cx="2694" cy="212"/>
              </a:xfrm>
            </p:grpSpPr>
            <p:sp>
              <p:nvSpPr>
                <p:cNvPr id="18945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45" y="3213"/>
                  <a:ext cx="376" cy="1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Time</a:t>
                  </a:r>
                </a:p>
              </p:txBody>
            </p:sp>
            <p:sp>
              <p:nvSpPr>
                <p:cNvPr id="23623" name="AutoShape 15"/>
                <p:cNvSpPr>
                  <a:spLocks/>
                </p:cNvSpPr>
                <p:nvPr/>
              </p:nvSpPr>
              <p:spPr bwMode="auto">
                <a:xfrm rot="16200000">
                  <a:off x="2361" y="2961"/>
                  <a:ext cx="188" cy="656"/>
                </a:xfrm>
                <a:prstGeom prst="leftBracket">
                  <a:avLst>
                    <a:gd name="adj" fmla="val 0"/>
                  </a:avLst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3625" name="AutoShape 17"/>
                <p:cNvSpPr>
                  <a:spLocks/>
                </p:cNvSpPr>
                <p:nvPr/>
              </p:nvSpPr>
              <p:spPr bwMode="auto">
                <a:xfrm rot="-5400000">
                  <a:off x="2741" y="3237"/>
                  <a:ext cx="181" cy="96"/>
                </a:xfrm>
                <a:prstGeom prst="leftBracket">
                  <a:avLst>
                    <a:gd name="adj" fmla="val 0"/>
                  </a:avLst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626" name="AutoShape 18"/>
                <p:cNvSpPr>
                  <a:spLocks/>
                </p:cNvSpPr>
                <p:nvPr/>
              </p:nvSpPr>
              <p:spPr bwMode="auto">
                <a:xfrm rot="16200000">
                  <a:off x="3305" y="2777"/>
                  <a:ext cx="181" cy="1016"/>
                </a:xfrm>
                <a:prstGeom prst="leftBracket">
                  <a:avLst>
                    <a:gd name="adj" fmla="val 0"/>
                  </a:avLst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628" name="AutoShape 20"/>
                <p:cNvSpPr>
                  <a:spLocks/>
                </p:cNvSpPr>
                <p:nvPr/>
              </p:nvSpPr>
              <p:spPr bwMode="auto">
                <a:xfrm rot="-5400000">
                  <a:off x="3861" y="3237"/>
                  <a:ext cx="181" cy="96"/>
                </a:xfrm>
                <a:prstGeom prst="leftBracket">
                  <a:avLst>
                    <a:gd name="adj" fmla="val 0"/>
                  </a:avLst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629" name="AutoShape 21"/>
                <p:cNvSpPr>
                  <a:spLocks/>
                </p:cNvSpPr>
                <p:nvPr/>
              </p:nvSpPr>
              <p:spPr bwMode="auto">
                <a:xfrm rot="16200000">
                  <a:off x="4247" y="2955"/>
                  <a:ext cx="181" cy="660"/>
                </a:xfrm>
                <a:prstGeom prst="leftBracket">
                  <a:avLst>
                    <a:gd name="adj" fmla="val 0"/>
                  </a:avLst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631" name="AutoShape 23"/>
                <p:cNvSpPr>
                  <a:spLocks/>
                </p:cNvSpPr>
                <p:nvPr/>
              </p:nvSpPr>
              <p:spPr bwMode="auto">
                <a:xfrm rot="-5400000">
                  <a:off x="4637" y="3237"/>
                  <a:ext cx="181" cy="96"/>
                </a:xfrm>
                <a:prstGeom prst="leftBracket">
                  <a:avLst>
                    <a:gd name="adj" fmla="val 0"/>
                  </a:avLst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642225" y="5097463"/>
            <a:ext cx="54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</a:p>
        </p:txBody>
      </p:sp>
      <p:sp>
        <p:nvSpPr>
          <p:cNvPr id="189512" name="Line 72"/>
          <p:cNvSpPr>
            <a:spLocks noChangeShapeType="1"/>
          </p:cNvSpPr>
          <p:nvPr/>
        </p:nvSpPr>
        <p:spPr bwMode="auto">
          <a:xfrm flipH="1">
            <a:off x="-1476375" y="3590925"/>
            <a:ext cx="4429125" cy="9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9513" name="Line 73"/>
          <p:cNvSpPr>
            <a:spLocks noChangeShapeType="1"/>
          </p:cNvSpPr>
          <p:nvPr/>
        </p:nvSpPr>
        <p:spPr bwMode="auto">
          <a:xfrm>
            <a:off x="3009900" y="4610100"/>
            <a:ext cx="45148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2362200" y="5283200"/>
            <a:ext cx="831850" cy="1033463"/>
            <a:chOff x="1476" y="3370"/>
            <a:chExt cx="524" cy="651"/>
          </a:xfrm>
        </p:grpSpPr>
        <p:sp>
          <p:nvSpPr>
            <p:cNvPr id="23571" name="Text Box 75"/>
            <p:cNvSpPr txBox="1">
              <a:spLocks noChangeArrowheads="1"/>
            </p:cNvSpPr>
            <p:nvPr/>
          </p:nvSpPr>
          <p:spPr bwMode="auto">
            <a:xfrm>
              <a:off x="1476" y="3617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Order </a:t>
              </a:r>
            </a:p>
            <a:p>
              <a:pPr algn="ctr"/>
              <a:r>
                <a:rPr lang="en-US" i="1" dirty="0"/>
                <a:t>L.T.</a:t>
              </a:r>
            </a:p>
          </p:txBody>
        </p:sp>
        <p:sp>
          <p:nvSpPr>
            <p:cNvPr id="23572" name="Line 76"/>
            <p:cNvSpPr>
              <a:spLocks noChangeShapeType="1"/>
            </p:cNvSpPr>
            <p:nvPr/>
          </p:nvSpPr>
          <p:spPr bwMode="auto">
            <a:xfrm flipV="1">
              <a:off x="1860" y="3370"/>
              <a:ext cx="11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3390900" y="5368432"/>
            <a:ext cx="1736725" cy="1036638"/>
            <a:chOff x="2168" y="3370"/>
            <a:chExt cx="1094" cy="653"/>
          </a:xfrm>
        </p:grpSpPr>
        <p:sp>
          <p:nvSpPr>
            <p:cNvPr id="23567" name="Text Box 81"/>
            <p:cNvSpPr txBox="1">
              <a:spLocks noChangeArrowheads="1"/>
            </p:cNvSpPr>
            <p:nvPr/>
          </p:nvSpPr>
          <p:spPr bwMode="auto">
            <a:xfrm>
              <a:off x="2490" y="3619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Transport </a:t>
              </a:r>
            </a:p>
            <a:p>
              <a:pPr algn="ctr"/>
              <a:r>
                <a:rPr lang="en-US" i="1" dirty="0"/>
                <a:t>L.T.</a:t>
              </a:r>
            </a:p>
          </p:txBody>
        </p:sp>
        <p:sp>
          <p:nvSpPr>
            <p:cNvPr id="23568" name="Line 82"/>
            <p:cNvSpPr>
              <a:spLocks noChangeShapeType="1"/>
            </p:cNvSpPr>
            <p:nvPr/>
          </p:nvSpPr>
          <p:spPr bwMode="auto">
            <a:xfrm flipH="1" flipV="1">
              <a:off x="2168" y="3370"/>
              <a:ext cx="401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3" name="Rectangle 44"/>
          <p:cNvSpPr>
            <a:spLocks noChangeArrowheads="1"/>
          </p:cNvSpPr>
          <p:nvPr/>
        </p:nvSpPr>
        <p:spPr bwMode="auto">
          <a:xfrm>
            <a:off x="947738" y="162300"/>
            <a:ext cx="7662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600" dirty="0">
                <a:solidFill>
                  <a:schemeClr val="bg1"/>
                </a:solidFill>
              </a:rPr>
              <a:t>Frequent Replenishment</a:t>
            </a:r>
          </a:p>
        </p:txBody>
      </p:sp>
      <p:sp>
        <p:nvSpPr>
          <p:cNvPr id="84" name="AutoShape 28"/>
          <p:cNvSpPr>
            <a:spLocks/>
          </p:cNvSpPr>
          <p:nvPr/>
        </p:nvSpPr>
        <p:spPr bwMode="auto">
          <a:xfrm rot="16200000">
            <a:off x="3428738" y="5150275"/>
            <a:ext cx="298450" cy="116635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85" name="AutoShape 28"/>
          <p:cNvSpPr>
            <a:spLocks/>
          </p:cNvSpPr>
          <p:nvPr/>
        </p:nvSpPr>
        <p:spPr bwMode="auto">
          <a:xfrm rot="16200000">
            <a:off x="3044058" y="5138318"/>
            <a:ext cx="311647" cy="127349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86" name="AutoShape 38"/>
          <p:cNvSpPr>
            <a:spLocks/>
          </p:cNvSpPr>
          <p:nvPr/>
        </p:nvSpPr>
        <p:spPr bwMode="auto">
          <a:xfrm rot="16200000">
            <a:off x="3619104" y="5069287"/>
            <a:ext cx="287338" cy="278608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7" name="AutoShape 28"/>
          <p:cNvSpPr>
            <a:spLocks/>
          </p:cNvSpPr>
          <p:nvPr/>
        </p:nvSpPr>
        <p:spPr bwMode="auto">
          <a:xfrm rot="16200000">
            <a:off x="3848516" y="5168903"/>
            <a:ext cx="269082" cy="97632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88" name="AutoShape 38"/>
          <p:cNvSpPr>
            <a:spLocks/>
          </p:cNvSpPr>
          <p:nvPr/>
        </p:nvSpPr>
        <p:spPr bwMode="auto">
          <a:xfrm rot="16200000">
            <a:off x="4027074" y="5091699"/>
            <a:ext cx="274638" cy="257453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AutoShape 38"/>
          <p:cNvSpPr>
            <a:spLocks/>
          </p:cNvSpPr>
          <p:nvPr/>
        </p:nvSpPr>
        <p:spPr bwMode="auto">
          <a:xfrm rot="16200000">
            <a:off x="4488294" y="5104211"/>
            <a:ext cx="274645" cy="232567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AutoShape 44"/>
          <p:cNvSpPr>
            <a:spLocks/>
          </p:cNvSpPr>
          <p:nvPr/>
        </p:nvSpPr>
        <p:spPr bwMode="auto">
          <a:xfrm rot="16200000" flipV="1">
            <a:off x="4640090" y="5165838"/>
            <a:ext cx="319180" cy="86001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91" name="AutoShape 38"/>
          <p:cNvSpPr>
            <a:spLocks/>
          </p:cNvSpPr>
          <p:nvPr/>
        </p:nvSpPr>
        <p:spPr bwMode="auto">
          <a:xfrm rot="16200000">
            <a:off x="4838579" y="5081465"/>
            <a:ext cx="324341" cy="253753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AutoShape 44"/>
          <p:cNvSpPr>
            <a:spLocks/>
          </p:cNvSpPr>
          <p:nvPr/>
        </p:nvSpPr>
        <p:spPr bwMode="auto">
          <a:xfrm rot="16200000" flipV="1">
            <a:off x="5076666" y="5127033"/>
            <a:ext cx="324312" cy="162646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93" name="AutoShape 38"/>
          <p:cNvSpPr>
            <a:spLocks/>
          </p:cNvSpPr>
          <p:nvPr/>
        </p:nvSpPr>
        <p:spPr bwMode="auto">
          <a:xfrm rot="16200000">
            <a:off x="5276240" y="5112726"/>
            <a:ext cx="301693" cy="213880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AutoShape 44"/>
          <p:cNvSpPr>
            <a:spLocks/>
          </p:cNvSpPr>
          <p:nvPr/>
        </p:nvSpPr>
        <p:spPr bwMode="auto">
          <a:xfrm rot="16200000" flipV="1">
            <a:off x="5445299" y="5162408"/>
            <a:ext cx="294750" cy="117298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95" name="AutoShape 38"/>
          <p:cNvSpPr>
            <a:spLocks/>
          </p:cNvSpPr>
          <p:nvPr/>
        </p:nvSpPr>
        <p:spPr bwMode="auto">
          <a:xfrm rot="16200000">
            <a:off x="5628141" y="5069351"/>
            <a:ext cx="322261" cy="275897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" name="AutoShape 44"/>
          <p:cNvSpPr>
            <a:spLocks/>
          </p:cNvSpPr>
          <p:nvPr/>
        </p:nvSpPr>
        <p:spPr bwMode="auto">
          <a:xfrm rot="16200000" flipV="1">
            <a:off x="5848850" y="5180236"/>
            <a:ext cx="266566" cy="109824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97" name="AutoShape 38"/>
          <p:cNvSpPr>
            <a:spLocks/>
          </p:cNvSpPr>
          <p:nvPr/>
        </p:nvSpPr>
        <p:spPr bwMode="auto">
          <a:xfrm rot="16200000">
            <a:off x="6044665" y="5084087"/>
            <a:ext cx="266039" cy="281276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AutoShape 23"/>
          <p:cNvSpPr>
            <a:spLocks/>
          </p:cNvSpPr>
          <p:nvPr/>
        </p:nvSpPr>
        <p:spPr bwMode="auto">
          <a:xfrm rot="16200000">
            <a:off x="3238404" y="5077360"/>
            <a:ext cx="313199" cy="249283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9" name="AutoShape 44"/>
          <p:cNvSpPr>
            <a:spLocks/>
          </p:cNvSpPr>
          <p:nvPr/>
        </p:nvSpPr>
        <p:spPr bwMode="auto">
          <a:xfrm rot="16200000" flipV="1">
            <a:off x="4254129" y="5128542"/>
            <a:ext cx="286550" cy="172002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100" name="Freeform 71"/>
          <p:cNvSpPr>
            <a:spLocks/>
          </p:cNvSpPr>
          <p:nvPr/>
        </p:nvSpPr>
        <p:spPr bwMode="auto">
          <a:xfrm>
            <a:off x="3019425" y="4154488"/>
            <a:ext cx="4495800" cy="815975"/>
          </a:xfrm>
          <a:custGeom>
            <a:avLst/>
            <a:gdLst>
              <a:gd name="T0" fmla="*/ 0 w 2832"/>
              <a:gd name="T1" fmla="*/ 269 h 514"/>
              <a:gd name="T2" fmla="*/ 30 w 2832"/>
              <a:gd name="T3" fmla="*/ 425 h 514"/>
              <a:gd name="T4" fmla="*/ 30 w 2832"/>
              <a:gd name="T5" fmla="*/ 149 h 514"/>
              <a:gd name="T6" fmla="*/ 66 w 2832"/>
              <a:gd name="T7" fmla="*/ 215 h 514"/>
              <a:gd name="T8" fmla="*/ 138 w 2832"/>
              <a:gd name="T9" fmla="*/ 239 h 514"/>
              <a:gd name="T10" fmla="*/ 156 w 2832"/>
              <a:gd name="T11" fmla="*/ 299 h 514"/>
              <a:gd name="T12" fmla="*/ 222 w 2832"/>
              <a:gd name="T13" fmla="*/ 329 h 514"/>
              <a:gd name="T14" fmla="*/ 294 w 2832"/>
              <a:gd name="T15" fmla="*/ 419 h 514"/>
              <a:gd name="T16" fmla="*/ 294 w 2832"/>
              <a:gd name="T17" fmla="*/ 137 h 514"/>
              <a:gd name="T18" fmla="*/ 354 w 2832"/>
              <a:gd name="T19" fmla="*/ 143 h 514"/>
              <a:gd name="T20" fmla="*/ 402 w 2832"/>
              <a:gd name="T21" fmla="*/ 185 h 514"/>
              <a:gd name="T22" fmla="*/ 450 w 2832"/>
              <a:gd name="T23" fmla="*/ 353 h 514"/>
              <a:gd name="T24" fmla="*/ 558 w 2832"/>
              <a:gd name="T25" fmla="*/ 431 h 514"/>
              <a:gd name="T26" fmla="*/ 570 w 2832"/>
              <a:gd name="T27" fmla="*/ 161 h 514"/>
              <a:gd name="T28" fmla="*/ 618 w 2832"/>
              <a:gd name="T29" fmla="*/ 263 h 514"/>
              <a:gd name="T30" fmla="*/ 714 w 2832"/>
              <a:gd name="T31" fmla="*/ 275 h 514"/>
              <a:gd name="T32" fmla="*/ 792 w 2832"/>
              <a:gd name="T33" fmla="*/ 401 h 514"/>
              <a:gd name="T34" fmla="*/ 804 w 2832"/>
              <a:gd name="T35" fmla="*/ 47 h 514"/>
              <a:gd name="T36" fmla="*/ 828 w 2832"/>
              <a:gd name="T37" fmla="*/ 119 h 514"/>
              <a:gd name="T38" fmla="*/ 876 w 2832"/>
              <a:gd name="T39" fmla="*/ 155 h 514"/>
              <a:gd name="T40" fmla="*/ 984 w 2832"/>
              <a:gd name="T41" fmla="*/ 185 h 514"/>
              <a:gd name="T42" fmla="*/ 1062 w 2832"/>
              <a:gd name="T43" fmla="*/ 371 h 514"/>
              <a:gd name="T44" fmla="*/ 1074 w 2832"/>
              <a:gd name="T45" fmla="*/ 119 h 514"/>
              <a:gd name="T46" fmla="*/ 1152 w 2832"/>
              <a:gd name="T47" fmla="*/ 173 h 514"/>
              <a:gd name="T48" fmla="*/ 1188 w 2832"/>
              <a:gd name="T49" fmla="*/ 365 h 514"/>
              <a:gd name="T50" fmla="*/ 1308 w 2832"/>
              <a:gd name="T51" fmla="*/ 455 h 514"/>
              <a:gd name="T52" fmla="*/ 1308 w 2832"/>
              <a:gd name="T53" fmla="*/ 137 h 514"/>
              <a:gd name="T54" fmla="*/ 1356 w 2832"/>
              <a:gd name="T55" fmla="*/ 185 h 514"/>
              <a:gd name="T56" fmla="*/ 1386 w 2832"/>
              <a:gd name="T57" fmla="*/ 335 h 514"/>
              <a:gd name="T58" fmla="*/ 1476 w 2832"/>
              <a:gd name="T59" fmla="*/ 401 h 514"/>
              <a:gd name="T60" fmla="*/ 1566 w 2832"/>
              <a:gd name="T61" fmla="*/ 467 h 514"/>
              <a:gd name="T62" fmla="*/ 1572 w 2832"/>
              <a:gd name="T63" fmla="*/ 119 h 514"/>
              <a:gd name="T64" fmla="*/ 1656 w 2832"/>
              <a:gd name="T65" fmla="*/ 161 h 514"/>
              <a:gd name="T66" fmla="*/ 1710 w 2832"/>
              <a:gd name="T67" fmla="*/ 245 h 514"/>
              <a:gd name="T68" fmla="*/ 1824 w 2832"/>
              <a:gd name="T69" fmla="*/ 413 h 514"/>
              <a:gd name="T70" fmla="*/ 1842 w 2832"/>
              <a:gd name="T71" fmla="*/ 119 h 514"/>
              <a:gd name="T72" fmla="*/ 1890 w 2832"/>
              <a:gd name="T73" fmla="*/ 323 h 514"/>
              <a:gd name="T74" fmla="*/ 2058 w 2832"/>
              <a:gd name="T75" fmla="*/ 437 h 514"/>
              <a:gd name="T76" fmla="*/ 2064 w 2832"/>
              <a:gd name="T77" fmla="*/ 131 h 514"/>
              <a:gd name="T78" fmla="*/ 2136 w 2832"/>
              <a:gd name="T79" fmla="*/ 263 h 514"/>
              <a:gd name="T80" fmla="*/ 2220 w 2832"/>
              <a:gd name="T81" fmla="*/ 275 h 514"/>
              <a:gd name="T82" fmla="*/ 2298 w 2832"/>
              <a:gd name="T83" fmla="*/ 329 h 514"/>
              <a:gd name="T84" fmla="*/ 2322 w 2832"/>
              <a:gd name="T85" fmla="*/ 443 h 514"/>
              <a:gd name="T86" fmla="*/ 2328 w 2832"/>
              <a:gd name="T87" fmla="*/ 101 h 514"/>
              <a:gd name="T88" fmla="*/ 2412 w 2832"/>
              <a:gd name="T89" fmla="*/ 239 h 514"/>
              <a:gd name="T90" fmla="*/ 2424 w 2832"/>
              <a:gd name="T91" fmla="*/ 383 h 514"/>
              <a:gd name="T92" fmla="*/ 2568 w 2832"/>
              <a:gd name="T93" fmla="*/ 461 h 514"/>
              <a:gd name="T94" fmla="*/ 2586 w 2832"/>
              <a:gd name="T95" fmla="*/ 125 h 514"/>
              <a:gd name="T96" fmla="*/ 2640 w 2832"/>
              <a:gd name="T97" fmla="*/ 227 h 514"/>
              <a:gd name="T98" fmla="*/ 2736 w 2832"/>
              <a:gd name="T99" fmla="*/ 329 h 514"/>
              <a:gd name="T100" fmla="*/ 2832 w 2832"/>
              <a:gd name="T101" fmla="*/ 455 h 51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832"/>
              <a:gd name="T154" fmla="*/ 0 h 514"/>
              <a:gd name="T155" fmla="*/ 2832 w 2832"/>
              <a:gd name="T156" fmla="*/ 514 h 51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832" h="514">
                <a:moveTo>
                  <a:pt x="0" y="269"/>
                </a:moveTo>
                <a:cubicBezTo>
                  <a:pt x="12" y="357"/>
                  <a:pt x="25" y="445"/>
                  <a:pt x="30" y="425"/>
                </a:cubicBezTo>
                <a:cubicBezTo>
                  <a:pt x="35" y="405"/>
                  <a:pt x="24" y="184"/>
                  <a:pt x="30" y="149"/>
                </a:cubicBezTo>
                <a:cubicBezTo>
                  <a:pt x="36" y="114"/>
                  <a:pt x="48" y="200"/>
                  <a:pt x="66" y="215"/>
                </a:cubicBezTo>
                <a:cubicBezTo>
                  <a:pt x="84" y="230"/>
                  <a:pt x="123" y="225"/>
                  <a:pt x="138" y="239"/>
                </a:cubicBezTo>
                <a:cubicBezTo>
                  <a:pt x="153" y="253"/>
                  <a:pt x="142" y="284"/>
                  <a:pt x="156" y="299"/>
                </a:cubicBezTo>
                <a:cubicBezTo>
                  <a:pt x="170" y="314"/>
                  <a:pt x="199" y="309"/>
                  <a:pt x="222" y="329"/>
                </a:cubicBezTo>
                <a:cubicBezTo>
                  <a:pt x="245" y="349"/>
                  <a:pt x="282" y="451"/>
                  <a:pt x="294" y="419"/>
                </a:cubicBezTo>
                <a:cubicBezTo>
                  <a:pt x="306" y="387"/>
                  <a:pt x="284" y="183"/>
                  <a:pt x="294" y="137"/>
                </a:cubicBezTo>
                <a:cubicBezTo>
                  <a:pt x="304" y="91"/>
                  <a:pt x="336" y="135"/>
                  <a:pt x="354" y="143"/>
                </a:cubicBezTo>
                <a:cubicBezTo>
                  <a:pt x="372" y="151"/>
                  <a:pt x="386" y="150"/>
                  <a:pt x="402" y="185"/>
                </a:cubicBezTo>
                <a:cubicBezTo>
                  <a:pt x="418" y="220"/>
                  <a:pt x="424" y="312"/>
                  <a:pt x="450" y="353"/>
                </a:cubicBezTo>
                <a:cubicBezTo>
                  <a:pt x="476" y="394"/>
                  <a:pt x="538" y="463"/>
                  <a:pt x="558" y="431"/>
                </a:cubicBezTo>
                <a:cubicBezTo>
                  <a:pt x="578" y="399"/>
                  <a:pt x="560" y="189"/>
                  <a:pt x="570" y="161"/>
                </a:cubicBezTo>
                <a:cubicBezTo>
                  <a:pt x="580" y="133"/>
                  <a:pt x="594" y="244"/>
                  <a:pt x="618" y="263"/>
                </a:cubicBezTo>
                <a:cubicBezTo>
                  <a:pt x="642" y="282"/>
                  <a:pt x="685" y="252"/>
                  <a:pt x="714" y="275"/>
                </a:cubicBezTo>
                <a:cubicBezTo>
                  <a:pt x="743" y="298"/>
                  <a:pt x="777" y="439"/>
                  <a:pt x="792" y="401"/>
                </a:cubicBezTo>
                <a:cubicBezTo>
                  <a:pt x="807" y="363"/>
                  <a:pt x="798" y="94"/>
                  <a:pt x="804" y="47"/>
                </a:cubicBezTo>
                <a:cubicBezTo>
                  <a:pt x="810" y="0"/>
                  <a:pt x="816" y="101"/>
                  <a:pt x="828" y="119"/>
                </a:cubicBezTo>
                <a:cubicBezTo>
                  <a:pt x="840" y="137"/>
                  <a:pt x="850" y="144"/>
                  <a:pt x="876" y="155"/>
                </a:cubicBezTo>
                <a:cubicBezTo>
                  <a:pt x="902" y="166"/>
                  <a:pt x="953" y="149"/>
                  <a:pt x="984" y="185"/>
                </a:cubicBezTo>
                <a:cubicBezTo>
                  <a:pt x="1015" y="221"/>
                  <a:pt x="1047" y="382"/>
                  <a:pt x="1062" y="371"/>
                </a:cubicBezTo>
                <a:cubicBezTo>
                  <a:pt x="1077" y="360"/>
                  <a:pt x="1059" y="152"/>
                  <a:pt x="1074" y="119"/>
                </a:cubicBezTo>
                <a:cubicBezTo>
                  <a:pt x="1089" y="86"/>
                  <a:pt x="1133" y="132"/>
                  <a:pt x="1152" y="173"/>
                </a:cubicBezTo>
                <a:cubicBezTo>
                  <a:pt x="1171" y="214"/>
                  <a:pt x="1162" y="318"/>
                  <a:pt x="1188" y="365"/>
                </a:cubicBezTo>
                <a:cubicBezTo>
                  <a:pt x="1214" y="412"/>
                  <a:pt x="1288" y="493"/>
                  <a:pt x="1308" y="455"/>
                </a:cubicBezTo>
                <a:cubicBezTo>
                  <a:pt x="1328" y="417"/>
                  <a:pt x="1300" y="182"/>
                  <a:pt x="1308" y="137"/>
                </a:cubicBezTo>
                <a:cubicBezTo>
                  <a:pt x="1316" y="92"/>
                  <a:pt x="1343" y="152"/>
                  <a:pt x="1356" y="185"/>
                </a:cubicBezTo>
                <a:cubicBezTo>
                  <a:pt x="1369" y="218"/>
                  <a:pt x="1366" y="299"/>
                  <a:pt x="1386" y="335"/>
                </a:cubicBezTo>
                <a:cubicBezTo>
                  <a:pt x="1406" y="371"/>
                  <a:pt x="1446" y="379"/>
                  <a:pt x="1476" y="401"/>
                </a:cubicBezTo>
                <a:cubicBezTo>
                  <a:pt x="1506" y="423"/>
                  <a:pt x="1550" y="514"/>
                  <a:pt x="1566" y="467"/>
                </a:cubicBezTo>
                <a:cubicBezTo>
                  <a:pt x="1582" y="420"/>
                  <a:pt x="1557" y="170"/>
                  <a:pt x="1572" y="119"/>
                </a:cubicBezTo>
                <a:cubicBezTo>
                  <a:pt x="1587" y="68"/>
                  <a:pt x="1633" y="140"/>
                  <a:pt x="1656" y="161"/>
                </a:cubicBezTo>
                <a:cubicBezTo>
                  <a:pt x="1679" y="182"/>
                  <a:pt x="1682" y="203"/>
                  <a:pt x="1710" y="245"/>
                </a:cubicBezTo>
                <a:cubicBezTo>
                  <a:pt x="1738" y="287"/>
                  <a:pt x="1802" y="434"/>
                  <a:pt x="1824" y="413"/>
                </a:cubicBezTo>
                <a:cubicBezTo>
                  <a:pt x="1846" y="392"/>
                  <a:pt x="1831" y="134"/>
                  <a:pt x="1842" y="119"/>
                </a:cubicBezTo>
                <a:cubicBezTo>
                  <a:pt x="1853" y="104"/>
                  <a:pt x="1854" y="270"/>
                  <a:pt x="1890" y="323"/>
                </a:cubicBezTo>
                <a:cubicBezTo>
                  <a:pt x="1926" y="376"/>
                  <a:pt x="2029" y="469"/>
                  <a:pt x="2058" y="437"/>
                </a:cubicBezTo>
                <a:cubicBezTo>
                  <a:pt x="2087" y="405"/>
                  <a:pt x="2051" y="160"/>
                  <a:pt x="2064" y="131"/>
                </a:cubicBezTo>
                <a:cubicBezTo>
                  <a:pt x="2077" y="102"/>
                  <a:pt x="2110" y="239"/>
                  <a:pt x="2136" y="263"/>
                </a:cubicBezTo>
                <a:cubicBezTo>
                  <a:pt x="2162" y="287"/>
                  <a:pt x="2193" y="264"/>
                  <a:pt x="2220" y="275"/>
                </a:cubicBezTo>
                <a:cubicBezTo>
                  <a:pt x="2247" y="286"/>
                  <a:pt x="2281" y="301"/>
                  <a:pt x="2298" y="329"/>
                </a:cubicBezTo>
                <a:cubicBezTo>
                  <a:pt x="2315" y="357"/>
                  <a:pt x="2317" y="481"/>
                  <a:pt x="2322" y="443"/>
                </a:cubicBezTo>
                <a:cubicBezTo>
                  <a:pt x="2327" y="405"/>
                  <a:pt x="2313" y="135"/>
                  <a:pt x="2328" y="101"/>
                </a:cubicBezTo>
                <a:cubicBezTo>
                  <a:pt x="2343" y="67"/>
                  <a:pt x="2396" y="192"/>
                  <a:pt x="2412" y="239"/>
                </a:cubicBezTo>
                <a:cubicBezTo>
                  <a:pt x="2428" y="286"/>
                  <a:pt x="2398" y="346"/>
                  <a:pt x="2424" y="383"/>
                </a:cubicBezTo>
                <a:cubicBezTo>
                  <a:pt x="2450" y="420"/>
                  <a:pt x="2541" y="504"/>
                  <a:pt x="2568" y="461"/>
                </a:cubicBezTo>
                <a:cubicBezTo>
                  <a:pt x="2595" y="418"/>
                  <a:pt x="2574" y="164"/>
                  <a:pt x="2586" y="125"/>
                </a:cubicBezTo>
                <a:cubicBezTo>
                  <a:pt x="2598" y="86"/>
                  <a:pt x="2615" y="193"/>
                  <a:pt x="2640" y="227"/>
                </a:cubicBezTo>
                <a:cubicBezTo>
                  <a:pt x="2665" y="261"/>
                  <a:pt x="2704" y="291"/>
                  <a:pt x="2736" y="329"/>
                </a:cubicBezTo>
                <a:cubicBezTo>
                  <a:pt x="2768" y="367"/>
                  <a:pt x="2800" y="411"/>
                  <a:pt x="2832" y="4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" name="AutoShape 44"/>
          <p:cNvSpPr>
            <a:spLocks/>
          </p:cNvSpPr>
          <p:nvPr/>
        </p:nvSpPr>
        <p:spPr bwMode="auto">
          <a:xfrm rot="16200000" flipV="1">
            <a:off x="6244032" y="5116129"/>
            <a:ext cx="289117" cy="219650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102" name="AutoShape 38"/>
          <p:cNvSpPr>
            <a:spLocks/>
          </p:cNvSpPr>
          <p:nvPr/>
        </p:nvSpPr>
        <p:spPr bwMode="auto">
          <a:xfrm rot="16200000">
            <a:off x="6444512" y="5143074"/>
            <a:ext cx="279261" cy="171452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" name="AutoShape 44"/>
          <p:cNvSpPr>
            <a:spLocks/>
          </p:cNvSpPr>
          <p:nvPr/>
        </p:nvSpPr>
        <p:spPr bwMode="auto">
          <a:xfrm rot="16200000" flipV="1">
            <a:off x="6629440" y="5134519"/>
            <a:ext cx="276422" cy="195566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104" name="AutoShape 38"/>
          <p:cNvSpPr>
            <a:spLocks/>
          </p:cNvSpPr>
          <p:nvPr/>
        </p:nvSpPr>
        <p:spPr bwMode="auto">
          <a:xfrm rot="16200000">
            <a:off x="6818204" y="5149097"/>
            <a:ext cx="266565" cy="172102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" name="AutoShape 44"/>
          <p:cNvSpPr>
            <a:spLocks/>
          </p:cNvSpPr>
          <p:nvPr/>
        </p:nvSpPr>
        <p:spPr bwMode="auto">
          <a:xfrm rot="16200000" flipV="1">
            <a:off x="6997142" y="5110471"/>
            <a:ext cx="300433" cy="219650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106" name="AutoShape 38"/>
          <p:cNvSpPr>
            <a:spLocks/>
          </p:cNvSpPr>
          <p:nvPr/>
        </p:nvSpPr>
        <p:spPr bwMode="auto">
          <a:xfrm rot="16200000">
            <a:off x="7197623" y="5137416"/>
            <a:ext cx="290576" cy="171452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AutoShape 44"/>
          <p:cNvSpPr>
            <a:spLocks/>
          </p:cNvSpPr>
          <p:nvPr/>
        </p:nvSpPr>
        <p:spPr bwMode="auto">
          <a:xfrm rot="16200000" flipV="1">
            <a:off x="7283014" y="5126693"/>
            <a:ext cx="298351" cy="185121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FF00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b="1" dirty="0"/>
          </a:p>
        </p:txBody>
      </p:sp>
      <p:sp>
        <p:nvSpPr>
          <p:cNvPr id="108" name="AutoShape 38"/>
          <p:cNvSpPr>
            <a:spLocks/>
          </p:cNvSpPr>
          <p:nvPr/>
        </p:nvSpPr>
        <p:spPr bwMode="auto">
          <a:xfrm rot="16200000">
            <a:off x="7476649" y="5116431"/>
            <a:ext cx="292661" cy="215505"/>
          </a:xfrm>
          <a:prstGeom prst="leftBracket">
            <a:avLst>
              <a:gd name="adj" fmla="val 0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83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9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9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9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9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9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9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12" grpId="0" animBg="1"/>
      <p:bldP spid="1895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98" y="-152400"/>
            <a:ext cx="8229600" cy="1143000"/>
          </a:xfrm>
        </p:spPr>
        <p:txBody>
          <a:bodyPr/>
          <a:lstStyle/>
          <a:p>
            <a:r>
              <a:rPr lang="en-US" dirty="0"/>
              <a:t>Pull Replenishment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52618" y="2266700"/>
            <a:ext cx="76200" cy="457200"/>
            <a:chOff x="6553200" y="914400"/>
            <a:chExt cx="76200" cy="457200"/>
          </a:xfrm>
        </p:grpSpPr>
        <p:sp>
          <p:nvSpPr>
            <p:cNvPr id="6" name="Rectangle 5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 bwMode="auto">
          <a:xfrm>
            <a:off x="3602798" y="3414709"/>
            <a:ext cx="990600" cy="4399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CDC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335498" y="2239453"/>
            <a:ext cx="1525338" cy="433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Suppliers</a:t>
            </a:r>
          </a:p>
        </p:txBody>
      </p:sp>
      <p:cxnSp>
        <p:nvCxnSpPr>
          <p:cNvPr id="21" name="Straight Arrow Connector 20"/>
          <p:cNvCxnSpPr>
            <a:stCxn id="20" idx="3"/>
            <a:endCxn id="18" idx="1"/>
          </p:cNvCxnSpPr>
          <p:nvPr/>
        </p:nvCxnSpPr>
        <p:spPr bwMode="auto">
          <a:xfrm>
            <a:off x="2860836" y="2455973"/>
            <a:ext cx="741962" cy="1178706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2" name="Rounded Rectangle 21"/>
          <p:cNvSpPr/>
          <p:nvPr/>
        </p:nvSpPr>
        <p:spPr bwMode="auto">
          <a:xfrm>
            <a:off x="5474525" y="2353321"/>
            <a:ext cx="708216" cy="4254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DC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5474525" y="3411432"/>
            <a:ext cx="708216" cy="4254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DC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74525" y="4423917"/>
            <a:ext cx="708216" cy="4254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DC</a:t>
            </a:r>
          </a:p>
        </p:txBody>
      </p:sp>
      <p:cxnSp>
        <p:nvCxnSpPr>
          <p:cNvPr id="31" name="Straight Arrow Connector 30"/>
          <p:cNvCxnSpPr>
            <a:stCxn id="18" idx="3"/>
            <a:endCxn id="22" idx="1"/>
          </p:cNvCxnSpPr>
          <p:nvPr/>
        </p:nvCxnSpPr>
        <p:spPr bwMode="auto">
          <a:xfrm flipV="1">
            <a:off x="4593398" y="2566046"/>
            <a:ext cx="881127" cy="1068633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18" idx="3"/>
            <a:endCxn id="23" idx="1"/>
          </p:cNvCxnSpPr>
          <p:nvPr/>
        </p:nvCxnSpPr>
        <p:spPr bwMode="auto">
          <a:xfrm flipV="1">
            <a:off x="4593398" y="3624157"/>
            <a:ext cx="881127" cy="10522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18" idx="3"/>
            <a:endCxn id="24" idx="1"/>
          </p:cNvCxnSpPr>
          <p:nvPr/>
        </p:nvCxnSpPr>
        <p:spPr bwMode="auto">
          <a:xfrm>
            <a:off x="4593398" y="3634679"/>
            <a:ext cx="881127" cy="1001963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35" name="Group 27"/>
          <p:cNvGrpSpPr>
            <a:grpSpLocks/>
          </p:cNvGrpSpPr>
          <p:nvPr/>
        </p:nvGrpSpPr>
        <p:grpSpPr bwMode="auto">
          <a:xfrm>
            <a:off x="4674146" y="3430754"/>
            <a:ext cx="76200" cy="457200"/>
            <a:chOff x="6553200" y="914400"/>
            <a:chExt cx="76200" cy="457200"/>
          </a:xfrm>
        </p:grpSpPr>
        <p:sp>
          <p:nvSpPr>
            <p:cNvPr id="36" name="Rectangle 35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3" name="Group 27"/>
          <p:cNvGrpSpPr>
            <a:grpSpLocks/>
          </p:cNvGrpSpPr>
          <p:nvPr/>
        </p:nvGrpSpPr>
        <p:grpSpPr bwMode="auto">
          <a:xfrm>
            <a:off x="2937035" y="2266700"/>
            <a:ext cx="76200" cy="457200"/>
            <a:chOff x="6553200" y="914400"/>
            <a:chExt cx="76200" cy="457200"/>
          </a:xfrm>
        </p:grpSpPr>
        <p:sp>
          <p:nvSpPr>
            <p:cNvPr id="64" name="Rectangle 63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95418" y="2348355"/>
            <a:ext cx="4572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RM</a:t>
            </a:r>
          </a:p>
        </p:txBody>
      </p:sp>
      <p:cxnSp>
        <p:nvCxnSpPr>
          <p:cNvPr id="86" name="Straight Arrow Connector 85"/>
          <p:cNvCxnSpPr>
            <a:stCxn id="24" idx="3"/>
            <a:endCxn id="120" idx="1"/>
          </p:cNvCxnSpPr>
          <p:nvPr/>
        </p:nvCxnSpPr>
        <p:spPr bwMode="auto">
          <a:xfrm>
            <a:off x="6182741" y="4636642"/>
            <a:ext cx="1265182" cy="12968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55" name="Rounded Rectangle 154"/>
          <p:cNvSpPr/>
          <p:nvPr/>
        </p:nvSpPr>
        <p:spPr bwMode="auto">
          <a:xfrm>
            <a:off x="7447923" y="3247871"/>
            <a:ext cx="718015" cy="4254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Shops</a:t>
            </a:r>
          </a:p>
        </p:txBody>
      </p:sp>
      <p:grpSp>
        <p:nvGrpSpPr>
          <p:cNvPr id="156" name="Group 27"/>
          <p:cNvGrpSpPr>
            <a:grpSpLocks/>
          </p:cNvGrpSpPr>
          <p:nvPr/>
        </p:nvGrpSpPr>
        <p:grpSpPr bwMode="auto">
          <a:xfrm>
            <a:off x="8242138" y="3247871"/>
            <a:ext cx="76200" cy="457200"/>
            <a:chOff x="6553200" y="914400"/>
            <a:chExt cx="76200" cy="457200"/>
          </a:xfrm>
        </p:grpSpPr>
        <p:sp>
          <p:nvSpPr>
            <p:cNvPr id="157" name="Rectangle 156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cxnSp>
        <p:nvCxnSpPr>
          <p:cNvPr id="162" name="Straight Arrow Connector 161"/>
          <p:cNvCxnSpPr>
            <a:stCxn id="24" idx="3"/>
            <a:endCxn id="106" idx="1"/>
          </p:cNvCxnSpPr>
          <p:nvPr/>
        </p:nvCxnSpPr>
        <p:spPr bwMode="auto">
          <a:xfrm>
            <a:off x="6182741" y="4636642"/>
            <a:ext cx="1257591" cy="394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64" name="Straight Arrow Connector 163"/>
          <p:cNvCxnSpPr>
            <a:stCxn id="24" idx="3"/>
            <a:endCxn id="155" idx="1"/>
          </p:cNvCxnSpPr>
          <p:nvPr/>
        </p:nvCxnSpPr>
        <p:spPr bwMode="auto">
          <a:xfrm flipV="1">
            <a:off x="6182741" y="3460596"/>
            <a:ext cx="1265182" cy="117604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175" name="Group 27"/>
          <p:cNvGrpSpPr>
            <a:grpSpLocks/>
          </p:cNvGrpSpPr>
          <p:nvPr/>
        </p:nvGrpSpPr>
        <p:grpSpPr bwMode="auto">
          <a:xfrm>
            <a:off x="6258941" y="4441567"/>
            <a:ext cx="76200" cy="457200"/>
            <a:chOff x="6553200" y="914400"/>
            <a:chExt cx="76200" cy="457200"/>
          </a:xfrm>
        </p:grpSpPr>
        <p:sp>
          <p:nvSpPr>
            <p:cNvPr id="176" name="Rectangle 175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cxnSp>
        <p:nvCxnSpPr>
          <p:cNvPr id="78" name="Straight Arrow Connector 77"/>
          <p:cNvCxnSpPr/>
          <p:nvPr/>
        </p:nvCxnSpPr>
        <p:spPr bwMode="auto">
          <a:xfrm>
            <a:off x="397045" y="2104657"/>
            <a:ext cx="298373" cy="309340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0" name="Straight Arrow Connector 79"/>
          <p:cNvCxnSpPr>
            <a:endCxn id="79" idx="1"/>
          </p:cNvCxnSpPr>
          <p:nvPr/>
        </p:nvCxnSpPr>
        <p:spPr bwMode="auto">
          <a:xfrm>
            <a:off x="397045" y="2485657"/>
            <a:ext cx="298373" cy="1198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 flipV="1">
            <a:off x="397044" y="2575398"/>
            <a:ext cx="298373" cy="243639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182693" y="3445271"/>
            <a:ext cx="76200" cy="457200"/>
            <a:chOff x="6553200" y="914400"/>
            <a:chExt cx="76200" cy="457200"/>
          </a:xfrm>
        </p:grpSpPr>
        <p:sp>
          <p:nvSpPr>
            <p:cNvPr id="83" name="Rectangle 82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7" name="Rounded Rectangle 86"/>
          <p:cNvSpPr/>
          <p:nvPr/>
        </p:nvSpPr>
        <p:spPr bwMode="auto">
          <a:xfrm>
            <a:off x="1365573" y="3418024"/>
            <a:ext cx="1525338" cy="433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Suppliers</a:t>
            </a:r>
          </a:p>
        </p:txBody>
      </p:sp>
      <p:cxnSp>
        <p:nvCxnSpPr>
          <p:cNvPr id="88" name="Straight Arrow Connector 87"/>
          <p:cNvCxnSpPr>
            <a:stCxn id="87" idx="3"/>
            <a:endCxn id="18" idx="1"/>
          </p:cNvCxnSpPr>
          <p:nvPr/>
        </p:nvCxnSpPr>
        <p:spPr bwMode="auto">
          <a:xfrm>
            <a:off x="2890911" y="3634544"/>
            <a:ext cx="711887" cy="135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89" name="Group 27"/>
          <p:cNvGrpSpPr>
            <a:grpSpLocks/>
          </p:cNvGrpSpPr>
          <p:nvPr/>
        </p:nvGrpSpPr>
        <p:grpSpPr bwMode="auto">
          <a:xfrm>
            <a:off x="2967110" y="3445271"/>
            <a:ext cx="76200" cy="457200"/>
            <a:chOff x="6553200" y="914400"/>
            <a:chExt cx="76200" cy="457200"/>
          </a:xfrm>
        </p:grpSpPr>
        <p:sp>
          <p:nvSpPr>
            <p:cNvPr id="94" name="Rectangle 93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25493" y="3526926"/>
            <a:ext cx="4572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RM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427120" y="3283228"/>
            <a:ext cx="298373" cy="309340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99" name="Straight Arrow Connector 98"/>
          <p:cNvCxnSpPr>
            <a:endCxn id="97" idx="1"/>
          </p:cNvCxnSpPr>
          <p:nvPr/>
        </p:nvCxnSpPr>
        <p:spPr bwMode="auto">
          <a:xfrm>
            <a:off x="427120" y="3664228"/>
            <a:ext cx="298373" cy="1198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0" name="Straight Arrow Connector 99"/>
          <p:cNvCxnSpPr/>
          <p:nvPr/>
        </p:nvCxnSpPr>
        <p:spPr bwMode="auto">
          <a:xfrm flipV="1">
            <a:off x="427119" y="3753969"/>
            <a:ext cx="298373" cy="243639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1192044" y="4712529"/>
            <a:ext cx="76200" cy="457200"/>
            <a:chOff x="6553200" y="914400"/>
            <a:chExt cx="76200" cy="457200"/>
          </a:xfrm>
        </p:grpSpPr>
        <p:sp>
          <p:nvSpPr>
            <p:cNvPr id="102" name="Rectangle 101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5" name="Rounded Rectangle 104"/>
          <p:cNvSpPr/>
          <p:nvPr/>
        </p:nvSpPr>
        <p:spPr bwMode="auto">
          <a:xfrm>
            <a:off x="1374924" y="4685282"/>
            <a:ext cx="1525338" cy="433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Suppliers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4844" y="4794184"/>
            <a:ext cx="4572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RM</a:t>
            </a: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436471" y="4550486"/>
            <a:ext cx="298373" cy="309340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endCxn id="110" idx="1"/>
          </p:cNvCxnSpPr>
          <p:nvPr/>
        </p:nvCxnSpPr>
        <p:spPr bwMode="auto">
          <a:xfrm>
            <a:off x="436471" y="4931486"/>
            <a:ext cx="298373" cy="1198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/>
          <p:nvPr/>
        </p:nvCxnSpPr>
        <p:spPr bwMode="auto">
          <a:xfrm flipV="1">
            <a:off x="436470" y="5021227"/>
            <a:ext cx="298373" cy="243639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4" name="Straight Arrow Connector 113"/>
          <p:cNvCxnSpPr>
            <a:stCxn id="105" idx="3"/>
            <a:endCxn id="18" idx="1"/>
          </p:cNvCxnSpPr>
          <p:nvPr/>
        </p:nvCxnSpPr>
        <p:spPr bwMode="auto">
          <a:xfrm flipV="1">
            <a:off x="2900262" y="3634679"/>
            <a:ext cx="702536" cy="1267123"/>
          </a:xfrm>
          <a:prstGeom prst="straightConnector1">
            <a:avLst/>
          </a:prstGeom>
          <a:ln>
            <a:solidFill>
              <a:srgbClr val="2D2D8A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115" name="Group 27"/>
          <p:cNvGrpSpPr>
            <a:grpSpLocks/>
          </p:cNvGrpSpPr>
          <p:nvPr/>
        </p:nvGrpSpPr>
        <p:grpSpPr bwMode="auto">
          <a:xfrm>
            <a:off x="2976461" y="4712529"/>
            <a:ext cx="76200" cy="457200"/>
            <a:chOff x="6553200" y="914400"/>
            <a:chExt cx="76200" cy="457200"/>
          </a:xfrm>
        </p:grpSpPr>
        <p:sp>
          <p:nvSpPr>
            <p:cNvPr id="116" name="Rectangle 115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6" name="Rounded Rectangle 105"/>
          <p:cNvSpPr/>
          <p:nvPr/>
        </p:nvSpPr>
        <p:spPr bwMode="auto">
          <a:xfrm>
            <a:off x="7440332" y="4427858"/>
            <a:ext cx="718015" cy="4254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Shops</a:t>
            </a:r>
          </a:p>
        </p:txBody>
      </p:sp>
      <p:grpSp>
        <p:nvGrpSpPr>
          <p:cNvPr id="107" name="Group 27"/>
          <p:cNvGrpSpPr>
            <a:grpSpLocks/>
          </p:cNvGrpSpPr>
          <p:nvPr/>
        </p:nvGrpSpPr>
        <p:grpSpPr bwMode="auto">
          <a:xfrm>
            <a:off x="8234547" y="4427858"/>
            <a:ext cx="76200" cy="457200"/>
            <a:chOff x="6553200" y="914400"/>
            <a:chExt cx="76200" cy="457200"/>
          </a:xfrm>
        </p:grpSpPr>
        <p:sp>
          <p:nvSpPr>
            <p:cNvPr id="108" name="Rectangle 107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sp>
        <p:nvSpPr>
          <p:cNvPr id="120" name="Rounded Rectangle 119"/>
          <p:cNvSpPr/>
          <p:nvPr/>
        </p:nvSpPr>
        <p:spPr bwMode="auto">
          <a:xfrm>
            <a:off x="7447923" y="5720806"/>
            <a:ext cx="718015" cy="4254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/>
              <a:t>Shops</a:t>
            </a:r>
          </a:p>
        </p:txBody>
      </p:sp>
      <p:grpSp>
        <p:nvGrpSpPr>
          <p:cNvPr id="121" name="Group 27"/>
          <p:cNvGrpSpPr>
            <a:grpSpLocks/>
          </p:cNvGrpSpPr>
          <p:nvPr/>
        </p:nvGrpSpPr>
        <p:grpSpPr bwMode="auto">
          <a:xfrm>
            <a:off x="8242138" y="5720806"/>
            <a:ext cx="76200" cy="457200"/>
            <a:chOff x="6553200" y="914400"/>
            <a:chExt cx="76200" cy="457200"/>
          </a:xfrm>
        </p:grpSpPr>
        <p:sp>
          <p:nvSpPr>
            <p:cNvPr id="122" name="Rectangle 121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cxnSp>
        <p:nvCxnSpPr>
          <p:cNvPr id="125" name="Straight Arrow Connector 124"/>
          <p:cNvCxnSpPr>
            <a:stCxn id="22" idx="3"/>
          </p:cNvCxnSpPr>
          <p:nvPr/>
        </p:nvCxnSpPr>
        <p:spPr bwMode="auto">
          <a:xfrm>
            <a:off x="6182741" y="2566046"/>
            <a:ext cx="362438" cy="2529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26" name="Straight Arrow Connector 125"/>
          <p:cNvCxnSpPr>
            <a:stCxn id="22" idx="3"/>
          </p:cNvCxnSpPr>
          <p:nvPr/>
        </p:nvCxnSpPr>
        <p:spPr bwMode="auto">
          <a:xfrm>
            <a:off x="6182741" y="2566046"/>
            <a:ext cx="362438" cy="935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2" idx="3"/>
          </p:cNvCxnSpPr>
          <p:nvPr/>
        </p:nvCxnSpPr>
        <p:spPr bwMode="auto">
          <a:xfrm flipV="1">
            <a:off x="6182741" y="2342900"/>
            <a:ext cx="362438" cy="22314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128" name="Group 27"/>
          <p:cNvGrpSpPr>
            <a:grpSpLocks/>
          </p:cNvGrpSpPr>
          <p:nvPr/>
        </p:nvGrpSpPr>
        <p:grpSpPr bwMode="auto">
          <a:xfrm>
            <a:off x="6258941" y="2353321"/>
            <a:ext cx="76200" cy="457200"/>
            <a:chOff x="6553200" y="914400"/>
            <a:chExt cx="76200" cy="457200"/>
          </a:xfrm>
        </p:grpSpPr>
        <p:sp>
          <p:nvSpPr>
            <p:cNvPr id="129" name="Rectangle 128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cxnSp>
        <p:nvCxnSpPr>
          <p:cNvPr id="132" name="Straight Arrow Connector 131"/>
          <p:cNvCxnSpPr>
            <a:stCxn id="23" idx="3"/>
          </p:cNvCxnSpPr>
          <p:nvPr/>
        </p:nvCxnSpPr>
        <p:spPr bwMode="auto">
          <a:xfrm>
            <a:off x="6182741" y="3624157"/>
            <a:ext cx="362438" cy="2489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3" name="Straight Arrow Connector 132"/>
          <p:cNvCxnSpPr>
            <a:stCxn id="23" idx="3"/>
          </p:cNvCxnSpPr>
          <p:nvPr/>
        </p:nvCxnSpPr>
        <p:spPr bwMode="auto">
          <a:xfrm>
            <a:off x="6182741" y="3624157"/>
            <a:ext cx="362438" cy="52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4" name="Straight Arrow Connector 133"/>
          <p:cNvCxnSpPr>
            <a:stCxn id="23" idx="3"/>
          </p:cNvCxnSpPr>
          <p:nvPr/>
        </p:nvCxnSpPr>
        <p:spPr bwMode="auto">
          <a:xfrm flipV="1">
            <a:off x="6182741" y="3396920"/>
            <a:ext cx="362438" cy="22723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pSp>
        <p:nvGrpSpPr>
          <p:cNvPr id="135" name="Group 27"/>
          <p:cNvGrpSpPr>
            <a:grpSpLocks/>
          </p:cNvGrpSpPr>
          <p:nvPr/>
        </p:nvGrpSpPr>
        <p:grpSpPr bwMode="auto">
          <a:xfrm>
            <a:off x="6258941" y="3432697"/>
            <a:ext cx="76200" cy="457200"/>
            <a:chOff x="6553200" y="914400"/>
            <a:chExt cx="76200" cy="457200"/>
          </a:xfrm>
        </p:grpSpPr>
        <p:sp>
          <p:nvSpPr>
            <p:cNvPr id="136" name="Rectangle 135"/>
            <p:cNvSpPr/>
            <p:nvPr/>
          </p:nvSpPr>
          <p:spPr>
            <a:xfrm>
              <a:off x="6553200" y="914400"/>
              <a:ext cx="76200" cy="152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553200" y="1066800"/>
              <a:ext cx="76200" cy="15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553200" y="1219200"/>
              <a:ext cx="762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pic>
        <p:nvPicPr>
          <p:cNvPr id="3076" name="Picture 4" descr="http://t3.gstatic.com/images?q=tbn:ANd9GcRw0mrZLx8NecmkjUGToI78rUqHLlQaQgfX3OidCEowF0Ydru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42" y="2723900"/>
            <a:ext cx="493309" cy="5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3.gstatic.com/images?q=tbn:ANd9GcRq6Ddbq4l_zsgaHDqOXCeHG_ibcYzBMxOWnt3fbssYTk4M1qzzhAE8Xe_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42" y="3873057"/>
            <a:ext cx="578176" cy="5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 descr="http://t3.gstatic.com/images?q=tbn:ANd9GcRw0mrZLx8NecmkjUGToI78rUqHLlQaQgfX3OidCEowF0Ydru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46" y="3937110"/>
            <a:ext cx="493309" cy="5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http://t3.gstatic.com/images?q=tbn:ANd9GcRq6Ddbq4l_zsgaHDqOXCeHG_ibcYzBMxOWnt3fbssYTk4M1qzzhAE8Xe_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19" y="3937142"/>
            <a:ext cx="578176" cy="5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http://t3.gstatic.com/images?q=tbn:ANd9GcRw0mrZLx8NecmkjUGToI78rUqHLlQaQgfX3OidCEowF0Ydru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37" y="2877821"/>
            <a:ext cx="493309" cy="5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http://t3.gstatic.com/images?q=tbn:ANd9GcRq6Ddbq4l_zsgaHDqOXCeHG_ibcYzBMxOWnt3fbssYTk4M1qzzhAE8Xe_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922" y="2833644"/>
            <a:ext cx="578176" cy="5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http://t3.gstatic.com/images?q=tbn:ANd9GcRw0mrZLx8NecmkjUGToI78rUqHLlQaQgfX3OidCEowF0Ydru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12" y="1613067"/>
            <a:ext cx="493309" cy="5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http://t3.gstatic.com/images?q=tbn:ANd9GcRq6Ddbq4l_zsgaHDqOXCeHG_ibcYzBMxOWnt3fbssYTk4M1qzzhAE8Xe_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34" y="2854176"/>
            <a:ext cx="578176" cy="5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4" descr="http://t3.gstatic.com/images?q=tbn:ANd9GcRw0mrZLx8NecmkjUGToI78rUqHLlQaQgfX3OidCEowF0YdruR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330"/>
          <a:stretch/>
        </p:blipFill>
        <p:spPr bwMode="auto">
          <a:xfrm>
            <a:off x="306489" y="2868421"/>
            <a:ext cx="479484" cy="1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4" descr="http://t3.gstatic.com/images?q=tbn:ANd9GcRw0mrZLx8NecmkjUGToI78rUqHLlQaQgfX3OidCEowF0YdruR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9017"/>
          <a:stretch/>
        </p:blipFill>
        <p:spPr bwMode="auto">
          <a:xfrm>
            <a:off x="277944" y="1675983"/>
            <a:ext cx="536572" cy="3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6" descr="http://t3.gstatic.com/images?q=tbn:ANd9GcRq6Ddbq4l_zsgaHDqOXCeHG_ibcYzBMxOWnt3fbssYTk4M1qzzhAE8Xe_b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431"/>
          <a:stretch/>
        </p:blipFill>
        <p:spPr bwMode="auto">
          <a:xfrm>
            <a:off x="363067" y="3997608"/>
            <a:ext cx="465019" cy="3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6" descr="http://t3.gstatic.com/images?q=tbn:ANd9GcRq6Ddbq4l_zsgaHDqOXCeHG_ibcYzBMxOWnt3fbssYTk4M1qzzhAE8Xe_b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456"/>
          <a:stretch/>
        </p:blipFill>
        <p:spPr bwMode="auto">
          <a:xfrm>
            <a:off x="306489" y="3193076"/>
            <a:ext cx="578176" cy="1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4" descr="http://t3.gstatic.com/images?q=tbn:ANd9GcRw0mrZLx8NecmkjUGToI78rUqHLlQaQgfX3OidCEowF0Ydru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12" y="1600200"/>
            <a:ext cx="493309" cy="5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6" descr="http://t3.gstatic.com/images?q=tbn:ANd9GcRq6Ddbq4l_zsgaHDqOXCeHG_ibcYzBMxOWnt3fbssYTk4M1qzzhAE8Xe_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34" y="2854176"/>
            <a:ext cx="578176" cy="5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itle 2"/>
          <p:cNvSpPr txBox="1">
            <a:spLocks/>
          </p:cNvSpPr>
          <p:nvPr/>
        </p:nvSpPr>
        <p:spPr bwMode="auto">
          <a:xfrm>
            <a:off x="427119" y="901927"/>
            <a:ext cx="8338039" cy="54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u="sng" dirty="0"/>
              <a:t>Replenish to Real Consumption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1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16893 -0.178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0.24861 -0.005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0.18646 0.15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417 L 0.18716 0.1608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93 L 0.26319 0.1844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17691 -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366 L 0.16927 0.0039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-48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16667 -0.1263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631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18021 0.0138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0" y="69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00185 L 0.17951 -0.152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/>
          <p:cNvSpPr/>
          <p:nvPr/>
        </p:nvSpPr>
        <p:spPr>
          <a:xfrm>
            <a:off x="6781800" y="3926632"/>
            <a:ext cx="2124972" cy="1254968"/>
          </a:xfrm>
          <a:prstGeom prst="flowChartMagneticDisk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16632"/>
            <a:ext cx="8763000" cy="721568"/>
          </a:xfrm>
        </p:spPr>
        <p:txBody>
          <a:bodyPr>
            <a:noAutofit/>
          </a:bodyPr>
          <a:lstStyle/>
          <a:p>
            <a:r>
              <a:rPr lang="en-US" dirty="0"/>
              <a:t>Dynamic Buffer Management</a:t>
            </a:r>
          </a:p>
        </p:txBody>
      </p:sp>
      <p:grpSp>
        <p:nvGrpSpPr>
          <p:cNvPr id="4" name="Group 17"/>
          <p:cNvGrpSpPr/>
          <p:nvPr/>
        </p:nvGrpSpPr>
        <p:grpSpPr>
          <a:xfrm>
            <a:off x="6781800" y="2200135"/>
            <a:ext cx="2132221" cy="2295665"/>
            <a:chOff x="3404349" y="1484784"/>
            <a:chExt cx="3096344" cy="5026912"/>
          </a:xfrm>
        </p:grpSpPr>
        <p:sp>
          <p:nvSpPr>
            <p:cNvPr id="2" name="Flowchart: Magnetic Disk 1"/>
            <p:cNvSpPr/>
            <p:nvPr/>
          </p:nvSpPr>
          <p:spPr>
            <a:xfrm>
              <a:off x="3404349" y="4351456"/>
              <a:ext cx="3096344" cy="216024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3404349" y="2911296"/>
              <a:ext cx="3096344" cy="2160240"/>
            </a:xfrm>
            <a:prstGeom prst="flowChartMagneticDisk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404349" y="1484784"/>
              <a:ext cx="3096344" cy="2160240"/>
            </a:xfrm>
            <a:prstGeom prst="flowChartMagneticDisk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08784" y="1868269"/>
            <a:ext cx="150641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level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61184" y="2477869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4495800"/>
            <a:ext cx="213360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Shortage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Very High Priority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581135"/>
            <a:ext cx="205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Low priority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0400" y="3839804"/>
            <a:ext cx="17541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WARNING!!</a:t>
            </a:r>
          </a:p>
          <a:p>
            <a:pPr algn="ctr"/>
            <a:r>
              <a:rPr lang="en-US" dirty="0"/>
              <a:t>High Priority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6777674" y="1905000"/>
            <a:ext cx="2131984" cy="646430"/>
          </a:xfrm>
          <a:prstGeom prst="flowChartMagneticDisk">
            <a:avLst/>
          </a:prstGeom>
          <a:solidFill>
            <a:srgbClr val="33CC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5194" y="2145268"/>
            <a:ext cx="12654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Excess </a:t>
            </a:r>
          </a:p>
        </p:txBody>
      </p:sp>
      <p:sp>
        <p:nvSpPr>
          <p:cNvPr id="17" name="Marcador de Posição de Conteúdo 2"/>
          <p:cNvSpPr>
            <a:spLocks noGrp="1"/>
          </p:cNvSpPr>
          <p:nvPr>
            <p:ph idx="1"/>
          </p:nvPr>
        </p:nvSpPr>
        <p:spPr>
          <a:xfrm>
            <a:off x="228600" y="990600"/>
            <a:ext cx="5715000" cy="5181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sz="2200" dirty="0"/>
              <a:t>Buffer = SKU level inventory target </a:t>
            </a:r>
          </a:p>
          <a:p>
            <a:pPr lvl="1"/>
            <a:r>
              <a:rPr lang="pt-PT" sz="2000" dirty="0"/>
              <a:t>Initial inventory target equals to the max consumption within a replenishment time</a:t>
            </a:r>
          </a:p>
          <a:p>
            <a:pPr lvl="1"/>
            <a:r>
              <a:rPr lang="pt-PT" sz="2000" dirty="0"/>
              <a:t>Inventory target is dynamic, </a:t>
            </a:r>
            <a:r>
              <a:rPr lang="pt-PT" sz="2000" dirty="0" err="1"/>
              <a:t>re-aligned</a:t>
            </a:r>
            <a:r>
              <a:rPr lang="pt-PT" sz="2000" dirty="0"/>
              <a:t> with actual demand</a:t>
            </a:r>
          </a:p>
          <a:p>
            <a:pPr lvl="1"/>
            <a:r>
              <a:rPr lang="pt-PT" sz="2000" dirty="0"/>
              <a:t>Replenishment is done to fill the buffer target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05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/>
      <p:bldP spid="12" grpId="0"/>
      <p:bldP spid="14" grpId="0"/>
      <p:bldP spid="19" grpId="0"/>
      <p:bldP spid="20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Head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Focus to protect availability</a:t>
            </a:r>
          </a:p>
        </p:txBody>
      </p:sp>
    </p:spTree>
    <p:extLst>
      <p:ext uri="{BB962C8B-B14F-4D97-AF65-F5344CB8AC3E}">
        <p14:creationId xmlns:p14="http://schemas.microsoft.com/office/powerpoint/2010/main" val="188860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Conflict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304800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Grow sales and Profitability faster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7000" y="463674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Grow Sales</a:t>
            </a:r>
            <a:endParaRPr lang="he-IL" sz="14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8" idx="3"/>
          </p:cNvCxnSpPr>
          <p:nvPr/>
        </p:nvCxnSpPr>
        <p:spPr>
          <a:xfrm flipH="1" flipV="1">
            <a:off x="2208600" y="3498000"/>
            <a:ext cx="458400" cy="158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 flipV="1">
            <a:off x="4647000" y="5086740"/>
            <a:ext cx="534600" cy="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667000" y="167640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Protect Healthy Profitability (%)</a:t>
            </a:r>
            <a:endParaRPr lang="he-IL" sz="14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  <a:endCxn id="8" idx="3"/>
          </p:cNvCxnSpPr>
          <p:nvPr/>
        </p:nvCxnSpPr>
        <p:spPr>
          <a:xfrm flipH="1">
            <a:off x="2208600" y="2126400"/>
            <a:ext cx="458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647000" y="2119200"/>
            <a:ext cx="534600" cy="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81600" y="1219200"/>
            <a:ext cx="3733800" cy="4771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“Pull” rep and aggregation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Head strategy: protect availability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Effective NPI process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Range Alignment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Align to the market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protect the assortment:	“Belly” Strategy	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EOLM – liquidate on time</a:t>
            </a:r>
          </a:p>
        </p:txBody>
      </p:sp>
    </p:spTree>
    <p:extLst>
      <p:ext uri="{BB962C8B-B14F-4D97-AF65-F5344CB8AC3E}">
        <p14:creationId xmlns:p14="http://schemas.microsoft.com/office/powerpoint/2010/main" val="177882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181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sz="2200" dirty="0"/>
              <a:t>What is Head?</a:t>
            </a:r>
          </a:p>
          <a:p>
            <a:r>
              <a:rPr lang="pt-PT" sz="2200" dirty="0"/>
              <a:t>Various industries will use different rules of thumb to define Head</a:t>
            </a:r>
          </a:p>
          <a:p>
            <a:r>
              <a:rPr lang="pt-PT" sz="2200" dirty="0"/>
              <a:t>A generic rule that works: </a:t>
            </a:r>
          </a:p>
          <a:p>
            <a:pPr lvl="1"/>
            <a:r>
              <a:rPr lang="pt-PT" sz="2000" dirty="0"/>
              <a:t>SKUs contributing to 30% - 50% sales (usually – the top 10%-20% SKUs)</a:t>
            </a:r>
          </a:p>
          <a:p>
            <a:pPr lvl="1"/>
            <a:r>
              <a:rPr lang="pt-PT" sz="2000" dirty="0"/>
              <a:t>Definition on Category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-76200"/>
            <a:ext cx="8229600" cy="1143000"/>
          </a:xfrm>
        </p:spPr>
        <p:txBody>
          <a:bodyPr/>
          <a:lstStyle/>
          <a:p>
            <a:r>
              <a:rPr lang="en-US" sz="3200" dirty="0"/>
              <a:t>Identify Your Head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562600" y="4114800"/>
            <a:ext cx="2514600" cy="1143000"/>
          </a:xfrm>
          <a:prstGeom prst="wedgeRoundRectCallout">
            <a:avLst>
              <a:gd name="adj1" fmla="val -37779"/>
              <a:gd name="adj2" fmla="val -6329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  <a:p>
            <a:pPr algn="ctr"/>
            <a:r>
              <a:rPr lang="en-US" dirty="0"/>
              <a:t>Short list enables focus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057400" y="4876800"/>
            <a:ext cx="2514600" cy="1219200"/>
          </a:xfrm>
          <a:prstGeom prst="wedgeRoundRectCallout">
            <a:avLst>
              <a:gd name="adj1" fmla="val -23125"/>
              <a:gd name="adj2" fmla="val -5792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  <a:p>
            <a:pPr algn="ctr"/>
            <a:r>
              <a:rPr lang="en-US" dirty="0"/>
              <a:t>We secure sales across categories</a:t>
            </a:r>
          </a:p>
        </p:txBody>
      </p:sp>
      <p:sp>
        <p:nvSpPr>
          <p:cNvPr id="2" name="Oval 1"/>
          <p:cNvSpPr/>
          <p:nvPr/>
        </p:nvSpPr>
        <p:spPr>
          <a:xfrm>
            <a:off x="8323386" y="257907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90793" y="394086"/>
            <a:ext cx="0" cy="25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93721" y="484556"/>
            <a:ext cx="111372" cy="4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93721" y="636505"/>
            <a:ext cx="111372" cy="4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271112" y="641886"/>
            <a:ext cx="111372" cy="4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273607" y="495733"/>
            <a:ext cx="111372" cy="4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7696200" y="277445"/>
            <a:ext cx="533400" cy="103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37563" cy="494347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Management focus: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Best seller are defined twice a month, based on their actual performance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short list enables focusing the discussion with the vendors on getting higher availability of the best sellers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We want to range best sellers to as many relevant stores as possible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We promote the available best sellers in our stores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00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NPI (New Product Introduction)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en-US" dirty="0"/>
              <a:t>How to improve hit ratio and increase the effective range</a:t>
            </a:r>
          </a:p>
        </p:txBody>
      </p:sp>
    </p:spTree>
    <p:extLst>
      <p:ext uri="{BB962C8B-B14F-4D97-AF65-F5344CB8AC3E}">
        <p14:creationId xmlns:p14="http://schemas.microsoft.com/office/powerpoint/2010/main" val="19452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2882372" y="1524000"/>
            <a:ext cx="3702313" cy="4560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Full Eco System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6115" y="1219200"/>
            <a:ext cx="24698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Store / Display Group</a:t>
            </a:r>
            <a:endParaRPr lang="he-IL" sz="1050" dirty="0"/>
          </a:p>
        </p:txBody>
      </p:sp>
      <p:sp>
        <p:nvSpPr>
          <p:cNvPr id="4" name="Rectangle 3"/>
          <p:cNvSpPr/>
          <p:nvPr/>
        </p:nvSpPr>
        <p:spPr>
          <a:xfrm>
            <a:off x="4118745" y="4091464"/>
            <a:ext cx="609600" cy="10139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18745" y="3786664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18745" y="3481864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18745" y="2590800"/>
            <a:ext cx="609600" cy="8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33426" y="4800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33426" y="44958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33426" y="41910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33426" y="38862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33426" y="35814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33426" y="3276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71626" y="4800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71626" y="44958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1427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PB1</a:t>
            </a:r>
            <a:endParaRPr lang="he-IL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009626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>
                <a:solidFill>
                  <a:srgbClr val="7F7F7F"/>
                </a:solidFill>
              </a:rPr>
              <a:t>PB2</a:t>
            </a:r>
            <a:endParaRPr lang="he-IL" sz="1000" dirty="0">
              <a:solidFill>
                <a:srgbClr val="7F7F7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47826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>
                <a:solidFill>
                  <a:srgbClr val="7F7F7F"/>
                </a:solidFill>
              </a:rPr>
              <a:t>PB3</a:t>
            </a:r>
            <a:endParaRPr lang="he-IL" sz="1000" dirty="0">
              <a:solidFill>
                <a:srgbClr val="7F7F7F"/>
              </a:solidFill>
            </a:endParaRPr>
          </a:p>
        </p:txBody>
      </p:sp>
      <p:grpSp>
        <p:nvGrpSpPr>
          <p:cNvPr id="62" name="Group 30"/>
          <p:cNvGrpSpPr/>
          <p:nvPr/>
        </p:nvGrpSpPr>
        <p:grpSpPr>
          <a:xfrm>
            <a:off x="3962400" y="4144148"/>
            <a:ext cx="132827" cy="961252"/>
            <a:chOff x="7700428" y="2592796"/>
            <a:chExt cx="152400" cy="481013"/>
          </a:xfrm>
        </p:grpSpPr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66" name="Picture 8" descr="http://www.heatandplumb.com/images/advantay/main_product_HPADV0051301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9" b="94788" l="0" r="9902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60885" y="4636532"/>
            <a:ext cx="609600" cy="609600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6508485" y="4355338"/>
            <a:ext cx="111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Liquidation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660885" y="3950732"/>
            <a:ext cx="806715" cy="0"/>
          </a:xfrm>
          <a:prstGeom prst="straightConnector1">
            <a:avLst/>
          </a:prstGeom>
          <a:ln w="12700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08485" y="3681206"/>
            <a:ext cx="111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Sales</a:t>
            </a:r>
          </a:p>
        </p:txBody>
      </p:sp>
      <p:sp>
        <p:nvSpPr>
          <p:cNvPr id="81" name="Left Brace 80"/>
          <p:cNvSpPr/>
          <p:nvPr/>
        </p:nvSpPr>
        <p:spPr>
          <a:xfrm rot="10800000" flipH="1" flipV="1">
            <a:off x="3581400" y="4191000"/>
            <a:ext cx="271625" cy="926068"/>
          </a:xfrm>
          <a:prstGeom prst="leftBrace">
            <a:avLst>
              <a:gd name="adj1" fmla="val 8333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905000" y="4642960"/>
            <a:ext cx="1183963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847888" y="4292242"/>
            <a:ext cx="13525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Replenishment 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67312" y="4636532"/>
            <a:ext cx="806715" cy="0"/>
          </a:xfrm>
          <a:prstGeom prst="straightConnector1">
            <a:avLst/>
          </a:prstGeom>
          <a:ln w="12700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1981200" y="2057784"/>
            <a:ext cx="1107763" cy="1388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209800" y="1828800"/>
            <a:ext cx="8953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Ranging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1905000" y="3260810"/>
            <a:ext cx="1117242" cy="1579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362200" y="3048000"/>
            <a:ext cx="5905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NPI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926954" y="3445836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NPI Pilots Control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19400" y="4826913"/>
            <a:ext cx="1022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Depth Control</a:t>
            </a:r>
          </a:p>
        </p:txBody>
      </p:sp>
      <p:pic>
        <p:nvPicPr>
          <p:cNvPr id="131" name="Picture 4" descr="http://i.istockimg.com/file_thumbview_approve/8477804/2/stock-illustration-8477804-pressure-gau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36" b="97455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165076" y="4438409"/>
            <a:ext cx="355329" cy="438391"/>
          </a:xfrm>
          <a:prstGeom prst="rect">
            <a:avLst/>
          </a:prstGeom>
          <a:noFill/>
        </p:spPr>
      </p:pic>
      <p:sp>
        <p:nvSpPr>
          <p:cNvPr id="42" name="Oval 41"/>
          <p:cNvSpPr/>
          <p:nvPr/>
        </p:nvSpPr>
        <p:spPr>
          <a:xfrm>
            <a:off x="1644915" y="2858353"/>
            <a:ext cx="2546085" cy="1332647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http://www.giacomini.co.uk/parts-finder/images/A20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0" y="2971800"/>
            <a:ext cx="408535" cy="49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0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Market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549"/>
            <a:ext cx="8153400" cy="5558051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400" dirty="0"/>
              <a:t>The best data is real-time market data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400" dirty="0"/>
              <a:t>Our size (About 1.4M footfall per month) and geographical spread enable us to get FAST real-time market feedback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§"/>
            </a:pPr>
            <a:r>
              <a:rPr lang="en-US" sz="2400" dirty="0"/>
              <a:t>The best preforming stores at the relevant Cat / PB (Assortment Group) will provide a good feedback in a short time.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1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Solution- Full Eco 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Enable on-going synchronization between all the system needs</a:t>
            </a:r>
          </a:p>
        </p:txBody>
      </p:sp>
    </p:spTree>
    <p:extLst>
      <p:ext uri="{BB962C8B-B14F-4D97-AF65-F5344CB8AC3E}">
        <p14:creationId xmlns:p14="http://schemas.microsoft.com/office/powerpoint/2010/main" val="352121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NPI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Create a representative pilot (duration of 5% - 15% of the products life span) that will deliver a reliable and fast feedback loop regarding the performance of the product</a:t>
            </a:r>
          </a:p>
          <a:p>
            <a:r>
              <a:rPr lang="en-US" dirty="0"/>
              <a:t>Use the pilot results in determining Go / No Go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008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NPI 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Expected Impact:</a:t>
            </a:r>
          </a:p>
          <a:p>
            <a:r>
              <a:rPr lang="en-US" dirty="0"/>
              <a:t>Higher effective range =&gt; Sales ↑</a:t>
            </a:r>
          </a:p>
          <a:p>
            <a:r>
              <a:rPr lang="en-US" dirty="0"/>
              <a:t>Less obsolescence =&gt; ROI↑</a:t>
            </a:r>
          </a:p>
          <a:p>
            <a:r>
              <a:rPr lang="en-US" dirty="0"/>
              <a:t>Introduction of more NP with the same cash investment: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Possibility for having more best sellers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Higher refreshment level and better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21346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Range Alignment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Range Target Definition &amp; Allocation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range to keep at the store?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23120" y="1452880"/>
            <a:ext cx="880" cy="40612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3754" y="5544656"/>
            <a:ext cx="5257886" cy="2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3384" y="5551264"/>
            <a:ext cx="145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Assortment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6315" y="25190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Sales</a:t>
            </a:r>
          </a:p>
        </p:txBody>
      </p:sp>
      <p:sp>
        <p:nvSpPr>
          <p:cNvPr id="16" name="Freeform 15"/>
          <p:cNvSpPr/>
          <p:nvPr/>
        </p:nvSpPr>
        <p:spPr>
          <a:xfrm>
            <a:off x="1530405" y="2458720"/>
            <a:ext cx="5215835" cy="3089827"/>
          </a:xfrm>
          <a:custGeom>
            <a:avLst/>
            <a:gdLst>
              <a:gd name="connsiteX0" fmla="*/ 0 w 4132613"/>
              <a:gd name="connsiteY0" fmla="*/ 2580903 h 2628404"/>
              <a:gd name="connsiteX1" fmla="*/ 855024 w 4132613"/>
              <a:gd name="connsiteY1" fmla="*/ 2260269 h 2628404"/>
              <a:gd name="connsiteX2" fmla="*/ 2291938 w 4132613"/>
              <a:gd name="connsiteY2" fmla="*/ 372093 h 2628404"/>
              <a:gd name="connsiteX3" fmla="*/ 4132613 w 4132613"/>
              <a:gd name="connsiteY3" fmla="*/ 27708 h 262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2613" h="2628404">
                <a:moveTo>
                  <a:pt x="0" y="2580903"/>
                </a:moveTo>
                <a:cubicBezTo>
                  <a:pt x="236517" y="2604653"/>
                  <a:pt x="473034" y="2628404"/>
                  <a:pt x="855024" y="2260269"/>
                </a:cubicBezTo>
                <a:cubicBezTo>
                  <a:pt x="1237014" y="1892134"/>
                  <a:pt x="1745673" y="744186"/>
                  <a:pt x="2291938" y="372093"/>
                </a:cubicBezTo>
                <a:cubicBezTo>
                  <a:pt x="2838203" y="0"/>
                  <a:pt x="3485408" y="13854"/>
                  <a:pt x="4132613" y="27708"/>
                </a:cubicBezTo>
              </a:path>
            </a:pathLst>
          </a:custGeom>
          <a:ln w="254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2641600" y="2773680"/>
            <a:ext cx="1016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33520" y="2804160"/>
            <a:ext cx="0" cy="27432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1281378" y="4059799"/>
            <a:ext cx="1257133" cy="575985"/>
          </a:xfrm>
          <a:prstGeom prst="wedgeRoundRectCallout">
            <a:avLst>
              <a:gd name="adj1" fmla="val 43476"/>
              <a:gd name="adj2" fmla="val 9704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Minimum Presentation point</a:t>
            </a:r>
          </a:p>
        </p:txBody>
      </p:sp>
      <p:sp>
        <p:nvSpPr>
          <p:cNvPr id="39" name="Oval 38"/>
          <p:cNvSpPr/>
          <p:nvPr/>
        </p:nvSpPr>
        <p:spPr>
          <a:xfrm>
            <a:off x="3886200" y="3088640"/>
            <a:ext cx="288032" cy="28803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4000"/>
                </a:schemeClr>
              </a:gs>
              <a:gs pos="80000">
                <a:schemeClr val="accent2">
                  <a:shade val="93000"/>
                  <a:satMod val="130000"/>
                  <a:alpha val="74000"/>
                </a:schemeClr>
              </a:gs>
              <a:gs pos="100000">
                <a:schemeClr val="accent2">
                  <a:shade val="94000"/>
                  <a:satMod val="135000"/>
                  <a:alpha val="74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e-IL" sz="1600" dirty="0"/>
              <a:t>2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024895" y="164147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Cost</a:t>
            </a:r>
          </a:p>
        </p:txBody>
      </p:sp>
      <p:sp>
        <p:nvSpPr>
          <p:cNvPr id="55" name="Freeform 54"/>
          <p:cNvSpPr/>
          <p:nvPr/>
        </p:nvSpPr>
        <p:spPr>
          <a:xfrm>
            <a:off x="1503681" y="1933575"/>
            <a:ext cx="5927932" cy="3410586"/>
          </a:xfrm>
          <a:custGeom>
            <a:avLst/>
            <a:gdLst>
              <a:gd name="connsiteX0" fmla="*/ 0 w 4940490"/>
              <a:gd name="connsiteY0" fmla="*/ 3875964 h 3875964"/>
              <a:gd name="connsiteX1" fmla="*/ 1883391 w 4940490"/>
              <a:gd name="connsiteY1" fmla="*/ 3138985 h 3875964"/>
              <a:gd name="connsiteX2" fmla="*/ 3302758 w 4940490"/>
              <a:gd name="connsiteY2" fmla="*/ 955343 h 3875964"/>
              <a:gd name="connsiteX3" fmla="*/ 4940490 w 4940490"/>
              <a:gd name="connsiteY3" fmla="*/ 0 h 387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0490" h="3875964">
                <a:moveTo>
                  <a:pt x="0" y="3875964"/>
                </a:moveTo>
                <a:cubicBezTo>
                  <a:pt x="666465" y="3750859"/>
                  <a:pt x="1332931" y="3625755"/>
                  <a:pt x="1883391" y="3138985"/>
                </a:cubicBezTo>
                <a:cubicBezTo>
                  <a:pt x="2433851" y="2652215"/>
                  <a:pt x="2793242" y="1478507"/>
                  <a:pt x="3302758" y="955343"/>
                </a:cubicBezTo>
                <a:cubicBezTo>
                  <a:pt x="3812275" y="432179"/>
                  <a:pt x="4376382" y="216089"/>
                  <a:pt x="4940490" y="0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ular Callout 56"/>
          <p:cNvSpPr/>
          <p:nvPr/>
        </p:nvSpPr>
        <p:spPr>
          <a:xfrm>
            <a:off x="5089227" y="3751857"/>
            <a:ext cx="1830633" cy="918703"/>
          </a:xfrm>
          <a:prstGeom prst="wedgeRoundRectCallout">
            <a:avLst>
              <a:gd name="adj1" fmla="val -98459"/>
              <a:gd name="adj2" fmla="val 2125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Cost is expending:</a:t>
            </a:r>
          </a:p>
          <a:p>
            <a:pPr algn="ctr"/>
            <a:r>
              <a:rPr lang="en-US" sz="1200" dirty="0"/>
              <a:t>More obsolesce</a:t>
            </a:r>
          </a:p>
          <a:p>
            <a:pPr algn="ctr"/>
            <a:r>
              <a:rPr lang="en-US" sz="1200" dirty="0"/>
              <a:t>More logistic</a:t>
            </a:r>
          </a:p>
          <a:p>
            <a:pPr algn="ctr"/>
            <a:r>
              <a:rPr lang="en-US" sz="1200" dirty="0"/>
              <a:t>More space</a:t>
            </a:r>
          </a:p>
          <a:p>
            <a:pPr algn="ctr"/>
            <a:r>
              <a:rPr lang="en-US" sz="1200" dirty="0"/>
              <a:t>More people</a:t>
            </a:r>
          </a:p>
        </p:txBody>
      </p:sp>
      <p:sp>
        <p:nvSpPr>
          <p:cNvPr id="21" name="Oval 20"/>
          <p:cNvSpPr/>
          <p:nvPr/>
        </p:nvSpPr>
        <p:spPr>
          <a:xfrm>
            <a:off x="2503288" y="4919632"/>
            <a:ext cx="288032" cy="28803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4000"/>
                </a:schemeClr>
              </a:gs>
              <a:gs pos="80000">
                <a:schemeClr val="accent2">
                  <a:shade val="93000"/>
                  <a:satMod val="130000"/>
                  <a:alpha val="74000"/>
                </a:schemeClr>
              </a:gs>
              <a:gs pos="100000">
                <a:schemeClr val="accent2">
                  <a:shade val="94000"/>
                  <a:satMod val="135000"/>
                  <a:alpha val="74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" y="1578704"/>
            <a:ext cx="88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Sales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2375065" y="1689692"/>
            <a:ext cx="1336874" cy="569341"/>
          </a:xfrm>
          <a:prstGeom prst="wedgeRoundRectCallout">
            <a:avLst>
              <a:gd name="adj1" fmla="val 70842"/>
              <a:gd name="adj2" fmla="val 19201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right Assortment Target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773115" y="1222858"/>
            <a:ext cx="1105334" cy="14345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4411511" y="997527"/>
            <a:ext cx="1644904" cy="1258785"/>
          </a:xfrm>
          <a:prstGeom prst="wedgeRoundRectCallout">
            <a:avLst>
              <a:gd name="adj1" fmla="val 23892"/>
              <a:gd name="adj2" fmla="val 6732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On Saturation point, some of the potential good products can’t get the right attention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7247735" y="1565564"/>
            <a:ext cx="1644904" cy="1917964"/>
          </a:xfrm>
          <a:prstGeom prst="wedgeRoundRectCallout">
            <a:avLst>
              <a:gd name="adj1" fmla="val -85844"/>
              <a:gd name="adj2" fmla="val 711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Adding more assortment will not have any impact, might have negative impact – reduce brand image and costumers delay decision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833646"/>
            <a:ext cx="876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*We consider range everything that the customer can choose from </a:t>
            </a:r>
          </a:p>
        </p:txBody>
      </p:sp>
    </p:spTree>
    <p:extLst>
      <p:ext uri="{BB962C8B-B14F-4D97-AF65-F5344CB8AC3E}">
        <p14:creationId xmlns:p14="http://schemas.microsoft.com/office/powerpoint/2010/main" val="3297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25" grpId="0" animBg="1"/>
      <p:bldP spid="39" grpId="0" animBg="1"/>
      <p:bldP spid="33" grpId="0"/>
      <p:bldP spid="55" grpId="0" animBg="1"/>
      <p:bldP spid="57" grpId="0" animBg="1"/>
      <p:bldP spid="21" grpId="0" animBg="1"/>
      <p:bldP spid="35" grpId="0" animBg="1"/>
      <p:bldP spid="22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4482572" y="1524000"/>
            <a:ext cx="3702313" cy="4560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Full Eco System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5800" y="1219200"/>
            <a:ext cx="24698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Store / Display Group</a:t>
            </a:r>
            <a:endParaRPr lang="he-IL" sz="1050" dirty="0"/>
          </a:p>
        </p:txBody>
      </p:sp>
      <p:sp>
        <p:nvSpPr>
          <p:cNvPr id="4" name="Rectangle 3"/>
          <p:cNvSpPr/>
          <p:nvPr/>
        </p:nvSpPr>
        <p:spPr>
          <a:xfrm>
            <a:off x="5718945" y="4091464"/>
            <a:ext cx="609600" cy="10139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18945" y="3786664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8945" y="3481864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718945" y="2590800"/>
            <a:ext cx="609600" cy="8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33626" y="4800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33626" y="44958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33626" y="41910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33626" y="38862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33626" y="35814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33626" y="3276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71826" y="4800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71826" y="44958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71627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PB1</a:t>
            </a:r>
            <a:endParaRPr lang="he-IL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6609826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>
                <a:solidFill>
                  <a:srgbClr val="7F7F7F"/>
                </a:solidFill>
              </a:rPr>
              <a:t>PB2</a:t>
            </a:r>
            <a:endParaRPr lang="he-IL" sz="1000" dirty="0">
              <a:solidFill>
                <a:srgbClr val="7F7F7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48026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>
                <a:solidFill>
                  <a:srgbClr val="7F7F7F"/>
                </a:solidFill>
              </a:rPr>
              <a:t>PB3</a:t>
            </a:r>
            <a:endParaRPr lang="he-IL" sz="1000" dirty="0">
              <a:solidFill>
                <a:srgbClr val="7F7F7F"/>
              </a:solidFill>
            </a:endParaRPr>
          </a:p>
        </p:txBody>
      </p:sp>
      <p:grpSp>
        <p:nvGrpSpPr>
          <p:cNvPr id="62" name="Group 30"/>
          <p:cNvGrpSpPr/>
          <p:nvPr/>
        </p:nvGrpSpPr>
        <p:grpSpPr>
          <a:xfrm>
            <a:off x="5562600" y="4144148"/>
            <a:ext cx="132827" cy="961252"/>
            <a:chOff x="7700428" y="2592796"/>
            <a:chExt cx="152400" cy="481013"/>
          </a:xfrm>
        </p:grpSpPr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66" name="Picture 8" descr="http://www.heatandplumb.com/images/advantay/main_product_HPADV0051301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9" b="94788" l="0" r="9902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261085" y="4636532"/>
            <a:ext cx="609600" cy="609600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8108685" y="4355338"/>
            <a:ext cx="111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Liquidation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8261085" y="3950732"/>
            <a:ext cx="806715" cy="0"/>
          </a:xfrm>
          <a:prstGeom prst="straightConnector1">
            <a:avLst/>
          </a:prstGeom>
          <a:ln w="12700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108685" y="3681206"/>
            <a:ext cx="111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Sales</a:t>
            </a:r>
          </a:p>
        </p:txBody>
      </p:sp>
      <p:pic>
        <p:nvPicPr>
          <p:cNvPr id="72" name="Picture 4" descr="http://i.istockimg.com/file_thumbview_approve/8477804/2/stock-illustration-8477804-pressure-gau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36" b="97455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28942" y="5696478"/>
            <a:ext cx="320970" cy="396000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>
            <a:off x="5365355" y="5665113"/>
            <a:ext cx="1301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95959"/>
                </a:solidFill>
              </a:rPr>
              <a:t>Display Control</a:t>
            </a:r>
          </a:p>
        </p:txBody>
      </p:sp>
      <p:sp>
        <p:nvSpPr>
          <p:cNvPr id="77" name="Left Brace 76"/>
          <p:cNvSpPr/>
          <p:nvPr/>
        </p:nvSpPr>
        <p:spPr>
          <a:xfrm rot="16200000" flipV="1">
            <a:off x="6704819" y="4368811"/>
            <a:ext cx="216932" cy="2286000"/>
          </a:xfrm>
          <a:prstGeom prst="leftBrace">
            <a:avLst>
              <a:gd name="adj1" fmla="val 8333"/>
              <a:gd name="adj2" fmla="val 49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4" descr="http://i.istockimg.com/file_thumbview_approve/8477804/2/stock-illustration-8477804-pressure-gau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36" b="97455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787371" y="1881664"/>
            <a:ext cx="308004" cy="380004"/>
          </a:xfrm>
          <a:prstGeom prst="rect">
            <a:avLst/>
          </a:prstGeom>
          <a:noFill/>
        </p:spPr>
      </p:pic>
      <p:sp>
        <p:nvSpPr>
          <p:cNvPr id="80" name="TextBox 79"/>
          <p:cNvSpPr txBox="1"/>
          <p:nvPr/>
        </p:nvSpPr>
        <p:spPr>
          <a:xfrm>
            <a:off x="4495800" y="2236113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 Variety Control</a:t>
            </a:r>
          </a:p>
        </p:txBody>
      </p:sp>
      <p:sp>
        <p:nvSpPr>
          <p:cNvPr id="81" name="Left Brace 80"/>
          <p:cNvSpPr/>
          <p:nvPr/>
        </p:nvSpPr>
        <p:spPr>
          <a:xfrm rot="10800000" flipH="1" flipV="1">
            <a:off x="5181600" y="4191000"/>
            <a:ext cx="271625" cy="926068"/>
          </a:xfrm>
          <a:prstGeom prst="leftBrace">
            <a:avLst>
              <a:gd name="adj1" fmla="val 8333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419600" y="4826913"/>
            <a:ext cx="1022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Depth Control</a:t>
            </a:r>
          </a:p>
        </p:txBody>
      </p:sp>
      <p:sp>
        <p:nvSpPr>
          <p:cNvPr id="87" name="Left Brace 86"/>
          <p:cNvSpPr/>
          <p:nvPr/>
        </p:nvSpPr>
        <p:spPr>
          <a:xfrm rot="10800000" flipH="1" flipV="1">
            <a:off x="5244571" y="1969532"/>
            <a:ext cx="165629" cy="545068"/>
          </a:xfrm>
          <a:prstGeom prst="leftBrace">
            <a:avLst>
              <a:gd name="adj1" fmla="val 8333"/>
              <a:gd name="adj2" fmla="val 4790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4" descr="http://i.istockimg.com/file_thumbview_approve/8477804/2/stock-illustration-8477804-pressure-gau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36" b="97455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765276" y="4438409"/>
            <a:ext cx="355329" cy="438391"/>
          </a:xfrm>
          <a:prstGeom prst="rect">
            <a:avLst/>
          </a:prstGeom>
          <a:noFill/>
        </p:spPr>
      </p:pic>
      <p:cxnSp>
        <p:nvCxnSpPr>
          <p:cNvPr id="94" name="Straight Arrow Connector 93"/>
          <p:cNvCxnSpPr/>
          <p:nvPr/>
        </p:nvCxnSpPr>
        <p:spPr>
          <a:xfrm>
            <a:off x="3962400" y="4642960"/>
            <a:ext cx="726763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723861" y="2214895"/>
            <a:ext cx="609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Gap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5565888" y="2148172"/>
            <a:ext cx="990600" cy="0"/>
          </a:xfrm>
          <a:prstGeom prst="line">
            <a:avLst/>
          </a:prstGeom>
          <a:ln w="28575" cmpd="sng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466827" y="1881664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Range Target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038600" y="4413976"/>
            <a:ext cx="5905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Rep. </a:t>
            </a:r>
          </a:p>
        </p:txBody>
      </p:sp>
      <p:pic>
        <p:nvPicPr>
          <p:cNvPr id="166" name="Picture 2" descr="http://www.giacomini.co.uk/parts-finder/images/A20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408535" cy="496263"/>
          </a:xfrm>
          <a:prstGeom prst="rect">
            <a:avLst/>
          </a:prstGeom>
          <a:noFill/>
        </p:spPr>
      </p:pic>
      <p:cxnSp>
        <p:nvCxnSpPr>
          <p:cNvPr id="59" name="Straight Arrow Connector 58"/>
          <p:cNvCxnSpPr/>
          <p:nvPr/>
        </p:nvCxnSpPr>
        <p:spPr>
          <a:xfrm>
            <a:off x="8267512" y="4636532"/>
            <a:ext cx="806715" cy="0"/>
          </a:xfrm>
          <a:prstGeom prst="straightConnector1">
            <a:avLst/>
          </a:prstGeom>
          <a:ln w="12700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24200" y="152400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Market Feedback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3962400" y="2057784"/>
            <a:ext cx="726763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810000" y="1828800"/>
            <a:ext cx="8953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Ranging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3505200" y="3260810"/>
            <a:ext cx="1117242" cy="1579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962400" y="3048000"/>
            <a:ext cx="5905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NPI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276600" y="3276600"/>
            <a:ext cx="1047712" cy="430887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Go / </a:t>
            </a:r>
          </a:p>
          <a:p>
            <a:pPr algn="ctr"/>
            <a:r>
              <a:rPr lang="en-US" sz="1100" dirty="0"/>
              <a:t>No Go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527154" y="3445836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NPI Pilots Control</a:t>
            </a:r>
          </a:p>
        </p:txBody>
      </p:sp>
      <p:sp>
        <p:nvSpPr>
          <p:cNvPr id="128" name="Oval 127"/>
          <p:cNvSpPr/>
          <p:nvPr/>
        </p:nvSpPr>
        <p:spPr>
          <a:xfrm>
            <a:off x="3810001" y="1548571"/>
            <a:ext cx="2873242" cy="1332647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Alignment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Setting a Range Target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Allocating to the Target</a:t>
            </a:r>
          </a:p>
        </p:txBody>
      </p:sp>
    </p:spTree>
    <p:extLst>
      <p:ext uri="{BB962C8B-B14F-4D97-AF65-F5344CB8AC3E}">
        <p14:creationId xmlns:p14="http://schemas.microsoft.com/office/powerpoint/2010/main" val="399120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257"/>
            <a:ext cx="8229600" cy="1033130"/>
          </a:xfrm>
        </p:spPr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How to Set Range Target per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Store / Assortment Group?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618" y="914400"/>
            <a:ext cx="869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By having a systematic method that sets range targets based on store/assortment group performance.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64495" y="3568090"/>
            <a:ext cx="838200" cy="1822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prstClr val="white"/>
                </a:solidFill>
              </a:rPr>
              <a:t>Not Selling products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64495" y="2882290"/>
            <a:ext cx="838200" cy="679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Effective products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64495" y="1510690"/>
            <a:ext cx="838200" cy="13656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prstClr val="white"/>
                </a:solidFill>
              </a:rPr>
              <a:t>New products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3763" y="4787291"/>
            <a:ext cx="838200" cy="6079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prstClr val="white"/>
                </a:solidFill>
              </a:rPr>
              <a:t>Non-Effective Products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33763" y="3236367"/>
            <a:ext cx="838200" cy="15509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Effective products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5535" y="1942234"/>
            <a:ext cx="838200" cy="1295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prstClr val="white"/>
                </a:solidFill>
              </a:rPr>
              <a:t>New products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09800" y="5384830"/>
            <a:ext cx="205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Store 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Assortment Group 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00600" y="54203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Store 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Assortment Group 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1424310"/>
            <a:ext cx="838200" cy="18288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prstClr val="white"/>
                </a:solidFill>
              </a:rPr>
              <a:t>New products</a:t>
            </a:r>
          </a:p>
        </p:txBody>
      </p:sp>
      <p:sp>
        <p:nvSpPr>
          <p:cNvPr id="33" name="Oval Callout 32"/>
          <p:cNvSpPr/>
          <p:nvPr/>
        </p:nvSpPr>
        <p:spPr bwMode="auto">
          <a:xfrm>
            <a:off x="6248400" y="1828800"/>
            <a:ext cx="2133600" cy="1211818"/>
          </a:xfrm>
          <a:prstGeom prst="wedgeEllipseCallout">
            <a:avLst>
              <a:gd name="adj1" fmla="val -48932"/>
              <a:gd name="adj2" fmla="val 388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More range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has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high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chance to improve sales &amp; turns</a:t>
            </a:r>
          </a:p>
        </p:txBody>
      </p:sp>
      <p:sp>
        <p:nvSpPr>
          <p:cNvPr id="34" name="Oval Callout 33"/>
          <p:cNvSpPr/>
          <p:nvPr/>
        </p:nvSpPr>
        <p:spPr bwMode="auto">
          <a:xfrm>
            <a:off x="76200" y="1676400"/>
            <a:ext cx="2133600" cy="1211818"/>
          </a:xfrm>
          <a:prstGeom prst="wedgeEllipseCallout">
            <a:avLst>
              <a:gd name="adj1" fmla="val 75488"/>
              <a:gd name="adj2" fmla="val 4306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Verdana" pitchFamily="34" charset="0"/>
                <a:cs typeface="Arial" charset="0"/>
              </a:rPr>
              <a:t>More range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has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low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chance to improve sales &amp; 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71800" y="4167510"/>
            <a:ext cx="838200" cy="1213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>
                <a:solidFill>
                  <a:prstClr val="white"/>
                </a:solidFill>
              </a:rPr>
              <a:t>Non-Effective Products</a:t>
            </a:r>
          </a:p>
        </p:txBody>
      </p:sp>
      <p:sp>
        <p:nvSpPr>
          <p:cNvPr id="36" name="Oval Callout 35"/>
          <p:cNvSpPr/>
          <p:nvPr/>
        </p:nvSpPr>
        <p:spPr bwMode="auto">
          <a:xfrm>
            <a:off x="6477000" y="3200400"/>
            <a:ext cx="1143000" cy="908864"/>
          </a:xfrm>
          <a:prstGeom prst="wedgeEllipseCallout">
            <a:avLst>
              <a:gd name="adj1" fmla="val -72938"/>
              <a:gd name="adj2" fmla="val -5720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Increase range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target</a:t>
            </a:r>
          </a:p>
        </p:txBody>
      </p:sp>
      <p:sp>
        <p:nvSpPr>
          <p:cNvPr id="37" name="Oval Callout 36"/>
          <p:cNvSpPr/>
          <p:nvPr/>
        </p:nvSpPr>
        <p:spPr bwMode="auto">
          <a:xfrm>
            <a:off x="1066800" y="2895600"/>
            <a:ext cx="1295400" cy="908864"/>
          </a:xfrm>
          <a:prstGeom prst="wedgeEllipseCallout">
            <a:avLst>
              <a:gd name="adj1" fmla="val 88432"/>
              <a:gd name="adj2" fmla="val -361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Decrease range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target</a:t>
            </a:r>
          </a:p>
        </p:txBody>
      </p:sp>
    </p:spTree>
    <p:extLst>
      <p:ext uri="{BB962C8B-B14F-4D97-AF65-F5344CB8AC3E}">
        <p14:creationId xmlns:p14="http://schemas.microsoft.com/office/powerpoint/2010/main" val="1004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6616E-6 -1.85057E-8 L 7.46616E-6 0.08883 " pathEditMode="relative" ptsTypes="AA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6616E-6 -5.32038E-6 L 7.46616E-6 0.08882 " pathEditMode="relative" ptsTypes="AA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Group-Tablets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Step 1- AG5, Store Group G2: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286000"/>
            <a:ext cx="8839201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98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Group-Tablets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Step 2 (final decision) Store A034: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82000" cy="389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57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Alignment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Setting a Range Target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Allocating to the Target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Protect the Range</a:t>
            </a:r>
          </a:p>
        </p:txBody>
      </p:sp>
    </p:spTree>
    <p:extLst>
      <p:ext uri="{BB962C8B-B14F-4D97-AF65-F5344CB8AC3E}">
        <p14:creationId xmlns:p14="http://schemas.microsoft.com/office/powerpoint/2010/main" val="95923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Flow Challenge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3505200" y="2438400"/>
            <a:ext cx="2209800" cy="21336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 / Price Band Range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172200" y="2078665"/>
            <a:ext cx="2748516" cy="2819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/>
              <a:t>End of life</a:t>
            </a:r>
          </a:p>
          <a:p>
            <a:pPr>
              <a:lnSpc>
                <a:spcPct val="150000"/>
              </a:lnSpc>
            </a:pPr>
            <a:r>
              <a:rPr lang="en-US" dirty="0"/>
              <a:t>Not performing</a:t>
            </a:r>
          </a:p>
          <a:p>
            <a:pPr>
              <a:lnSpc>
                <a:spcPct val="150000"/>
              </a:lnSpc>
            </a:pPr>
            <a:r>
              <a:rPr lang="en-US" dirty="0"/>
              <a:t>Not available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14400" y="2107902"/>
            <a:ext cx="2362200" cy="990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NPI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14400" y="4114800"/>
            <a:ext cx="2362200" cy="990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Replenishment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4478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SKU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1524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 SKU 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14400" y="3124200"/>
            <a:ext cx="2362200" cy="990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Ranging</a:t>
            </a:r>
          </a:p>
        </p:txBody>
      </p:sp>
    </p:spTree>
    <p:extLst>
      <p:ext uri="{BB962C8B-B14F-4D97-AF65-F5344CB8AC3E}">
        <p14:creationId xmlns:p14="http://schemas.microsoft.com/office/powerpoint/2010/main" val="1840414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913" y="295701"/>
            <a:ext cx="8763000" cy="587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rgbClr val="333333"/>
                </a:solidFill>
              </a:defRPr>
            </a:lvl1pPr>
            <a:lvl2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ú"/>
              <a:defRPr sz="2600">
                <a:solidFill>
                  <a:srgbClr val="333333"/>
                </a:solidFill>
              </a:defRPr>
            </a:lvl2pPr>
            <a:lvl3pPr marL="11430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buChar char="-"/>
              <a:defRPr sz="2000">
                <a:solidFill>
                  <a:srgbClr val="333333"/>
                </a:solidFill>
              </a:defRPr>
            </a:lvl3pPr>
            <a:lvl4pPr marL="16002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rgbClr val="333333"/>
                </a:solidFill>
              </a:defRPr>
            </a:lvl4pPr>
            <a:lvl5pPr marL="20574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Systematically allocate the available stock to the right stores considering:</a:t>
            </a:r>
          </a:p>
          <a:p>
            <a:pPr lvl="1"/>
            <a:r>
              <a:rPr lang="en-US" sz="2200" dirty="0"/>
              <a:t>Range the best available SKU at the DC to the most needed store</a:t>
            </a:r>
          </a:p>
          <a:p>
            <a:pPr lvl="1"/>
            <a:r>
              <a:rPr lang="en-US" sz="2200" dirty="0"/>
              <a:t>Keep range target and refreshment level  </a:t>
            </a:r>
          </a:p>
          <a:p>
            <a:r>
              <a:rPr lang="en-US" dirty="0"/>
              <a:t>Manual decision will be done by the buyers in order to fine-tune the brands / spec mix</a:t>
            </a:r>
          </a:p>
          <a:p>
            <a:r>
              <a:rPr lang="en-US" dirty="0"/>
              <a:t>Manual decision will be done by the merchandiser in order to protect and improve slow stores </a:t>
            </a:r>
          </a:p>
        </p:txBody>
      </p:sp>
    </p:spTree>
    <p:extLst>
      <p:ext uri="{BB962C8B-B14F-4D97-AF65-F5344CB8AC3E}">
        <p14:creationId xmlns:p14="http://schemas.microsoft.com/office/powerpoint/2010/main" val="157924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the range - Summary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52027" y="2133600"/>
            <a:ext cx="3124201" cy="4038600"/>
            <a:chOff x="5652027" y="2133600"/>
            <a:chExt cx="3124201" cy="4038600"/>
          </a:xfrm>
        </p:grpSpPr>
        <p:sp>
          <p:nvSpPr>
            <p:cNvPr id="13" name="Rectangle 12"/>
            <p:cNvSpPr/>
            <p:nvPr/>
          </p:nvSpPr>
          <p:spPr>
            <a:xfrm>
              <a:off x="6324600" y="2133600"/>
              <a:ext cx="2451628" cy="403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60972" y="4701064"/>
              <a:ext cx="609600" cy="10139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SKU1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60972" y="4396264"/>
              <a:ext cx="609600" cy="304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SKU2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60972" y="4091464"/>
              <a:ext cx="609600" cy="304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SKU3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60972" y="3200400"/>
              <a:ext cx="609600" cy="891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SKU4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3654" y="5742801"/>
              <a:ext cx="6858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200" dirty="0"/>
                <a:t>PB1</a:t>
              </a:r>
              <a:endParaRPr lang="he-IL" sz="1000" dirty="0"/>
            </a:p>
          </p:txBody>
        </p:sp>
        <p:pic>
          <p:nvPicPr>
            <p:cNvPr id="23" name="Picture 4" descr="http://i.istockimg.com/file_thumbview_approve/8477804/2/stock-illustration-8477804-pressure-gaug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36" b="97455" l="0" r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398" y="2491264"/>
              <a:ext cx="308004" cy="380004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6337827" y="2845713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 Variety Control</a:t>
              </a:r>
            </a:p>
          </p:txBody>
        </p:sp>
        <p:sp>
          <p:nvSpPr>
            <p:cNvPr id="28" name="Left Brace 27"/>
            <p:cNvSpPr/>
            <p:nvPr/>
          </p:nvSpPr>
          <p:spPr>
            <a:xfrm rot="10800000" flipH="1" flipV="1">
              <a:off x="7086598" y="2579132"/>
              <a:ext cx="165629" cy="545068"/>
            </a:xfrm>
            <a:prstGeom prst="leftBrace">
              <a:avLst>
                <a:gd name="adj1" fmla="val 8333"/>
                <a:gd name="adj2" fmla="val 47902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65888" y="2824495"/>
              <a:ext cx="609600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Gap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407915" y="2757772"/>
              <a:ext cx="990600" cy="0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308854" y="2491264"/>
              <a:ext cx="1143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Range Target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804427" y="2667384"/>
              <a:ext cx="726763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52027" y="2438400"/>
              <a:ext cx="895312" cy="261610"/>
            </a:xfrm>
            <a:prstGeom prst="rect">
              <a:avLst/>
            </a:prstGeom>
            <a:noFill/>
            <a:ln w="9525" cmpd="sng">
              <a:noFill/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Ranging</a:t>
              </a:r>
            </a:p>
          </p:txBody>
        </p: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152400" y="1219200"/>
            <a:ext cx="55626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ú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</a:rPr>
              <a:t>Process: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Define Store Range Target - Align the target to the store traffic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Comply to the range target – don’t allow to block the flow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</a:rPr>
              <a:t>Expected Impact: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Improve the relevance of the store assortment to the customer needs: sales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↑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Reduce the range where we don’t have the traffic – Turns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↑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-367773" y="419040"/>
            <a:ext cx="5410200" cy="2133600"/>
          </a:xfrm>
          <a:prstGeom prst="wedgeRoundRectCallout">
            <a:avLst>
              <a:gd name="adj1" fmla="val 69105"/>
              <a:gd name="adj2" fmla="val -120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Complying to the range target creates the right motivation: Flow, Flow, Flow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You must liquidate in order to refresh!</a:t>
            </a:r>
          </a:p>
        </p:txBody>
      </p:sp>
    </p:spTree>
    <p:extLst>
      <p:ext uri="{BB962C8B-B14F-4D97-AF65-F5344CB8AC3E}">
        <p14:creationId xmlns:p14="http://schemas.microsoft.com/office/powerpoint/2010/main" val="22884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End of Life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Protecting the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146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Full Automated Eco System</a:t>
            </a:r>
          </a:p>
        </p:txBody>
      </p:sp>
    </p:spTree>
    <p:extLst>
      <p:ext uri="{BB962C8B-B14F-4D97-AF65-F5344CB8AC3E}">
        <p14:creationId xmlns:p14="http://schemas.microsoft.com/office/powerpoint/2010/main" val="8035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igma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5900" y="1743075"/>
            <a:ext cx="6096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Liquidate?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23120" y="2155304"/>
            <a:ext cx="794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23914" y="5251648"/>
            <a:ext cx="6408803" cy="9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74337" y="48567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0328" y="17859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Sales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857367" y="2156953"/>
            <a:ext cx="0" cy="32166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00404" y="3071628"/>
            <a:ext cx="1868905" cy="785750"/>
          </a:xfrm>
          <a:prstGeom prst="wedgeRoundRectCallout">
            <a:avLst>
              <a:gd name="adj1" fmla="val -66783"/>
              <a:gd name="adj2" fmla="val 927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Need deep discount to liquidate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6940014" y="1631002"/>
            <a:ext cx="1981200" cy="685800"/>
          </a:xfrm>
          <a:prstGeom prst="wedgeRoundRectCallout">
            <a:avLst>
              <a:gd name="adj1" fmla="val -92034"/>
              <a:gd name="adj2" fmla="val 19885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High chance to liquidate at discounted price</a:t>
            </a:r>
          </a:p>
        </p:txBody>
      </p:sp>
      <p:sp>
        <p:nvSpPr>
          <p:cNvPr id="30" name="Arc 29"/>
          <p:cNvSpPr/>
          <p:nvPr/>
        </p:nvSpPr>
        <p:spPr bwMode="auto">
          <a:xfrm>
            <a:off x="5260769" y="2671948"/>
            <a:ext cx="2125683" cy="2054431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900">
              <a:solidFill>
                <a:srgbClr val="3366FF"/>
              </a:solidFill>
            </a:endParaRPr>
          </a:p>
        </p:txBody>
      </p:sp>
      <p:sp>
        <p:nvSpPr>
          <p:cNvPr id="33" name="Arc 32"/>
          <p:cNvSpPr/>
          <p:nvPr/>
        </p:nvSpPr>
        <p:spPr bwMode="auto">
          <a:xfrm>
            <a:off x="5379522" y="2695699"/>
            <a:ext cx="1401288" cy="147254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900">
              <a:solidFill>
                <a:srgbClr val="3366FF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7445581" y="4056413"/>
            <a:ext cx="1328058" cy="467097"/>
          </a:xfrm>
          <a:prstGeom prst="wedgeRoundRectCallout">
            <a:avLst>
              <a:gd name="adj1" fmla="val -72268"/>
              <a:gd name="adj2" fmla="val 19849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Low chance to liquidate </a:t>
            </a:r>
          </a:p>
        </p:txBody>
      </p:sp>
      <p:sp>
        <p:nvSpPr>
          <p:cNvPr id="39" name="Arc 38"/>
          <p:cNvSpPr/>
          <p:nvPr/>
        </p:nvSpPr>
        <p:spPr bwMode="auto">
          <a:xfrm>
            <a:off x="5303520" y="2713939"/>
            <a:ext cx="1850746" cy="2092147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900">
              <a:solidFill>
                <a:srgbClr val="3366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1757548" y="4892632"/>
            <a:ext cx="5427023" cy="7125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57400" y="1066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Waiting will not give any advantage!</a:t>
            </a:r>
          </a:p>
        </p:txBody>
      </p:sp>
    </p:spTree>
    <p:extLst>
      <p:ext uri="{BB962C8B-B14F-4D97-AF65-F5344CB8AC3E}">
        <p14:creationId xmlns:p14="http://schemas.microsoft.com/office/powerpoint/2010/main" val="20248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3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EOLM Process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43000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ú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000">
                <a:solidFill>
                  <a:srgbClr val="333333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kern="0" dirty="0"/>
              <a:t>We systematically track and report each SKU/store performance/age</a:t>
            </a:r>
          </a:p>
          <a:p>
            <a:pPr>
              <a:lnSpc>
                <a:spcPct val="150000"/>
              </a:lnSpc>
            </a:pPr>
            <a:r>
              <a:rPr lang="en-US" sz="2400" kern="0" dirty="0"/>
              <a:t>We are trying to improve slow moving SKUs:</a:t>
            </a:r>
          </a:p>
          <a:p>
            <a:pPr lvl="1">
              <a:lnSpc>
                <a:spcPct val="150000"/>
              </a:lnSpc>
            </a:pPr>
            <a:r>
              <a:rPr lang="en-US" sz="2200" kern="0" dirty="0"/>
              <a:t>Price correction</a:t>
            </a:r>
          </a:p>
          <a:p>
            <a:pPr lvl="1">
              <a:lnSpc>
                <a:spcPct val="150000"/>
              </a:lnSpc>
            </a:pPr>
            <a:r>
              <a:rPr lang="en-US" sz="2200" kern="0" dirty="0"/>
              <a:t>Stores knowledge / display</a:t>
            </a:r>
          </a:p>
          <a:p>
            <a:pPr lvl="1">
              <a:lnSpc>
                <a:spcPct val="150000"/>
              </a:lnSpc>
            </a:pPr>
            <a:r>
              <a:rPr lang="en-US" sz="2200" kern="0" dirty="0"/>
              <a:t>Rotation between stores</a:t>
            </a:r>
          </a:p>
          <a:p>
            <a:pPr>
              <a:lnSpc>
                <a:spcPct val="150000"/>
              </a:lnSpc>
            </a:pPr>
            <a:r>
              <a:rPr lang="en-US" sz="2400" kern="0" dirty="0"/>
              <a:t>Where we can’t improve the SKU performance, we should act ASAP to liquidate</a:t>
            </a:r>
          </a:p>
        </p:txBody>
      </p:sp>
    </p:spTree>
    <p:extLst>
      <p:ext uri="{BB962C8B-B14F-4D97-AF65-F5344CB8AC3E}">
        <p14:creationId xmlns:p14="http://schemas.microsoft.com/office/powerpoint/2010/main" val="41366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EOL Management Process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-791570" y="6079732"/>
            <a:ext cx="11204812" cy="1153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6200" y="1066800"/>
            <a:ext cx="9144000" cy="5916307"/>
            <a:chOff x="0" y="941693"/>
            <a:chExt cx="9144000" cy="5916307"/>
          </a:xfrm>
        </p:grpSpPr>
        <p:sp>
          <p:nvSpPr>
            <p:cNvPr id="162" name="Rectangle 161"/>
            <p:cNvSpPr/>
            <p:nvPr/>
          </p:nvSpPr>
          <p:spPr bwMode="auto">
            <a:xfrm>
              <a:off x="0" y="6079732"/>
              <a:ext cx="9144000" cy="7782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rgbClr val="3366FF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3411352" y="5131778"/>
              <a:ext cx="1699741" cy="313598"/>
            </a:xfrm>
            <a:prstGeom prst="flowChartProces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Small Discount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1282712" y="2577078"/>
              <a:ext cx="6014442" cy="730749"/>
            </a:xfrm>
            <a:prstGeom prst="flowChartDecisi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Calibri"/>
                </a:rPr>
                <a:t>Are sales &gt; 1 in the last 28 availability days since SLM1?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3397704" y="5831457"/>
              <a:ext cx="1699741" cy="283032"/>
            </a:xfrm>
            <a:prstGeom prst="flowChartProces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Sharp Discount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35229" y="978410"/>
              <a:ext cx="803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21 </a:t>
              </a:r>
              <a:r>
                <a:rPr lang="en-US" sz="1200" kern="0" dirty="0"/>
                <a:t>days</a:t>
              </a:r>
            </a:p>
          </p:txBody>
        </p:sp>
        <p:cxnSp>
          <p:nvCxnSpPr>
            <p:cNvPr id="12" name="Straight Arrow Connector 11"/>
            <p:cNvCxnSpPr>
              <a:stCxn id="5" idx="2"/>
              <a:endCxn id="10" idx="0"/>
            </p:cNvCxnSpPr>
            <p:nvPr/>
          </p:nvCxnSpPr>
          <p:spPr>
            <a:xfrm flipH="1">
              <a:off x="4247575" y="5445376"/>
              <a:ext cx="13648" cy="386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3" name="Flowchart: Process 12"/>
            <p:cNvSpPr/>
            <p:nvPr/>
          </p:nvSpPr>
          <p:spPr>
            <a:xfrm>
              <a:off x="3374668" y="6451731"/>
              <a:ext cx="1725919" cy="302236"/>
            </a:xfrm>
            <a:prstGeom prst="flowChartProces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Remove from Store</a:t>
              </a:r>
            </a:p>
          </p:txBody>
        </p:sp>
        <p:cxnSp>
          <p:nvCxnSpPr>
            <p:cNvPr id="15" name="Straight Arrow Connector 14"/>
            <p:cNvCxnSpPr>
              <a:stCxn id="10" idx="2"/>
              <a:endCxn id="13" idx="0"/>
            </p:cNvCxnSpPr>
            <p:nvPr/>
          </p:nvCxnSpPr>
          <p:spPr>
            <a:xfrm flipH="1">
              <a:off x="4237628" y="6114489"/>
              <a:ext cx="9947" cy="33724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7317401" y="2658966"/>
              <a:ext cx="632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4336" y="2671919"/>
              <a:ext cx="567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3358351" y="4001791"/>
              <a:ext cx="1798065" cy="278148"/>
            </a:xfrm>
            <a:prstGeom prst="flowChartProces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Stop Replenishment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938809" y="1269055"/>
              <a:ext cx="2702248" cy="429385"/>
            </a:xfrm>
            <a:prstGeom prst="flowChartProcess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 Consumption for 21 days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of regular item (No SLM)</a:t>
              </a:r>
            </a:p>
          </p:txBody>
        </p:sp>
        <p:cxnSp>
          <p:nvCxnSpPr>
            <p:cNvPr id="24" name="Straight Arrow Connector 23"/>
            <p:cNvCxnSpPr>
              <a:endCxn id="23" idx="0"/>
            </p:cNvCxnSpPr>
            <p:nvPr/>
          </p:nvCxnSpPr>
          <p:spPr>
            <a:xfrm>
              <a:off x="4289933" y="941693"/>
              <a:ext cx="0" cy="32736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23" idx="2"/>
              <a:endCxn id="6" idx="0"/>
            </p:cNvCxnSpPr>
            <p:nvPr/>
          </p:nvCxnSpPr>
          <p:spPr>
            <a:xfrm>
              <a:off x="4289933" y="1698440"/>
              <a:ext cx="0" cy="87863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5" name="Flowchart: Process 34"/>
            <p:cNvSpPr/>
            <p:nvPr/>
          </p:nvSpPr>
          <p:spPr>
            <a:xfrm>
              <a:off x="5720873" y="1356615"/>
              <a:ext cx="639262" cy="254264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SLM1</a:t>
              </a:r>
            </a:p>
          </p:txBody>
        </p:sp>
        <p:sp>
          <p:nvSpPr>
            <p:cNvPr id="125" name="Flowchart: Process 124"/>
            <p:cNvSpPr/>
            <p:nvPr/>
          </p:nvSpPr>
          <p:spPr>
            <a:xfrm>
              <a:off x="7779744" y="2659298"/>
              <a:ext cx="1038108" cy="566609"/>
            </a:xfrm>
            <a:prstGeom prst="flowChartProces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Remove “SLM1” from </a:t>
              </a:r>
              <a:r>
                <a:rPr lang="en-US" sz="1200" kern="0" dirty="0">
                  <a:solidFill>
                    <a:sysClr val="window" lastClr="FFFFFF"/>
                  </a:solidFill>
                  <a:latin typeface="Calibri"/>
                  <a:cs typeface="+mn-cs"/>
                </a:rPr>
                <a:t>item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6" name="Straight Arrow Connector 125"/>
            <p:cNvCxnSpPr>
              <a:stCxn id="6" idx="3"/>
              <a:endCxn id="125" idx="1"/>
            </p:cNvCxnSpPr>
            <p:nvPr/>
          </p:nvCxnSpPr>
          <p:spPr>
            <a:xfrm>
              <a:off x="7297154" y="2942453"/>
              <a:ext cx="482590" cy="1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34" name="Elbow Connector 133"/>
            <p:cNvCxnSpPr>
              <a:stCxn id="6" idx="1"/>
              <a:endCxn id="21" idx="1"/>
            </p:cNvCxnSpPr>
            <p:nvPr/>
          </p:nvCxnSpPr>
          <p:spPr>
            <a:xfrm rot="10800000" flipH="1" flipV="1">
              <a:off x="1282711" y="2942453"/>
              <a:ext cx="2075639" cy="1198412"/>
            </a:xfrm>
            <a:prstGeom prst="bentConnector3">
              <a:avLst>
                <a:gd name="adj1" fmla="val -45341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3565421" y="1998697"/>
              <a:ext cx="803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28 </a:t>
              </a:r>
              <a:r>
                <a:rPr lang="en-US" sz="1200" kern="0" dirty="0">
                  <a:solidFill>
                    <a:sysClr val="windowText" lastClr="000000"/>
                  </a:solidFill>
                </a:rPr>
                <a:t>days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379388" y="4300781"/>
              <a:ext cx="3294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/>
                <a:t>Attempt to Save the margin: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200" kern="0" dirty="0">
                  <a:latin typeface="Calibri"/>
                </a:rPr>
                <a:t>Return to Vendor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200" kern="0" dirty="0">
                  <a:latin typeface="Calibri"/>
                </a:rPr>
                <a:t>IST to a store that recently sold this item</a:t>
              </a:r>
            </a:p>
            <a:p>
              <a:pPr marL="228600" indent="-22860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200" kern="0" dirty="0">
                  <a:latin typeface="Calibri"/>
                </a:rPr>
                <a:t>Return to DC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525678" y="5464291"/>
              <a:ext cx="803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21 days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486910" y="6127232"/>
              <a:ext cx="803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21 days</a:t>
              </a:r>
            </a:p>
          </p:txBody>
        </p:sp>
        <p:sp>
          <p:nvSpPr>
            <p:cNvPr id="157" name="Flowchart: Process 156"/>
            <p:cNvSpPr/>
            <p:nvPr/>
          </p:nvSpPr>
          <p:spPr>
            <a:xfrm>
              <a:off x="5264694" y="4013733"/>
              <a:ext cx="639262" cy="254264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SLM2</a:t>
              </a:r>
            </a:p>
          </p:txBody>
        </p:sp>
        <p:sp>
          <p:nvSpPr>
            <p:cNvPr id="158" name="Flowchart: Process 157"/>
            <p:cNvSpPr/>
            <p:nvPr/>
          </p:nvSpPr>
          <p:spPr>
            <a:xfrm>
              <a:off x="5337209" y="5191112"/>
              <a:ext cx="639262" cy="254264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SLM3</a:t>
              </a:r>
            </a:p>
          </p:txBody>
        </p:sp>
        <p:sp>
          <p:nvSpPr>
            <p:cNvPr id="159" name="Flowchart: Process 158"/>
            <p:cNvSpPr/>
            <p:nvPr/>
          </p:nvSpPr>
          <p:spPr>
            <a:xfrm>
              <a:off x="5337205" y="5845841"/>
              <a:ext cx="639262" cy="254264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SLM4</a:t>
              </a:r>
            </a:p>
          </p:txBody>
        </p:sp>
        <p:sp>
          <p:nvSpPr>
            <p:cNvPr id="160" name="Flowchart: Process 159"/>
            <p:cNvSpPr/>
            <p:nvPr/>
          </p:nvSpPr>
          <p:spPr>
            <a:xfrm>
              <a:off x="5337201" y="6475717"/>
              <a:ext cx="639262" cy="254264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SLM5</a:t>
              </a:r>
            </a:p>
          </p:txBody>
        </p:sp>
        <p:pic>
          <p:nvPicPr>
            <p:cNvPr id="1026" name="Picture 2" descr="http://www.c-sharpcorner.com/UploadFile/433c33/priority-queue-in-java/Images/queue_line_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128" y="3177012"/>
              <a:ext cx="1075875" cy="806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/>
            <p:cNvCxnSpPr>
              <a:stCxn id="21" idx="2"/>
              <a:endCxn id="5" idx="0"/>
            </p:cNvCxnSpPr>
            <p:nvPr/>
          </p:nvCxnSpPr>
          <p:spPr>
            <a:xfrm>
              <a:off x="4257384" y="4279939"/>
              <a:ext cx="3839" cy="85183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549659" y="4495917"/>
              <a:ext cx="727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14 days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89933" y="1829906"/>
              <a:ext cx="1964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/>
                <a:t>Attempt to Save the item:</a:t>
              </a:r>
            </a:p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1200" kern="0" dirty="0">
                  <a:latin typeface="Calibri"/>
                </a:rPr>
                <a:t>Price adjustment / Promotion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3008" y="3325807"/>
              <a:ext cx="15269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latin typeface="Calibri"/>
                </a:rPr>
                <a:t>Queue: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latin typeface="Calibri"/>
                </a:rPr>
                <a:t>Class min display for Rep items</a:t>
              </a: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589258" y="3129512"/>
              <a:ext cx="1386904" cy="254264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SLM2 Candidates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4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4482572" y="1524000"/>
            <a:ext cx="3702313" cy="4560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Full Eco System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5800" y="1219200"/>
            <a:ext cx="24698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Store / Display Group</a:t>
            </a:r>
            <a:endParaRPr lang="he-IL" sz="1050" dirty="0"/>
          </a:p>
        </p:txBody>
      </p:sp>
      <p:sp>
        <p:nvSpPr>
          <p:cNvPr id="4" name="Rectangle 3"/>
          <p:cNvSpPr/>
          <p:nvPr/>
        </p:nvSpPr>
        <p:spPr>
          <a:xfrm>
            <a:off x="5718945" y="4091464"/>
            <a:ext cx="609600" cy="10139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18945" y="3786664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8945" y="3481864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718945" y="2590800"/>
            <a:ext cx="609600" cy="8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33626" y="4800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33626" y="44958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33626" y="41910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33626" y="38862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33626" y="35814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33626" y="3276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71826" y="4800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71826" y="44958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71627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PB1</a:t>
            </a:r>
            <a:endParaRPr lang="he-IL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6609826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>
                <a:solidFill>
                  <a:srgbClr val="7F7F7F"/>
                </a:solidFill>
              </a:rPr>
              <a:t>PB2</a:t>
            </a:r>
            <a:endParaRPr lang="he-IL" sz="1000" dirty="0">
              <a:solidFill>
                <a:srgbClr val="7F7F7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48026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>
                <a:solidFill>
                  <a:srgbClr val="7F7F7F"/>
                </a:solidFill>
              </a:rPr>
              <a:t>PB3</a:t>
            </a:r>
            <a:endParaRPr lang="he-IL" sz="1000" dirty="0">
              <a:solidFill>
                <a:srgbClr val="7F7F7F"/>
              </a:solidFill>
            </a:endParaRPr>
          </a:p>
        </p:txBody>
      </p:sp>
      <p:grpSp>
        <p:nvGrpSpPr>
          <p:cNvPr id="62" name="Group 30"/>
          <p:cNvGrpSpPr/>
          <p:nvPr/>
        </p:nvGrpSpPr>
        <p:grpSpPr>
          <a:xfrm>
            <a:off x="5562600" y="4144148"/>
            <a:ext cx="132827" cy="961252"/>
            <a:chOff x="7700428" y="2592796"/>
            <a:chExt cx="152400" cy="481013"/>
          </a:xfrm>
        </p:grpSpPr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66" name="Picture 8" descr="http://www.heatandplumb.com/images/advantay/main_product_HPADV0051301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9" b="94788" l="0" r="9902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261085" y="4636532"/>
            <a:ext cx="609600" cy="609600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8108685" y="4355338"/>
            <a:ext cx="111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Liquidation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8261085" y="3950732"/>
            <a:ext cx="806715" cy="0"/>
          </a:xfrm>
          <a:prstGeom prst="straightConnector1">
            <a:avLst/>
          </a:prstGeom>
          <a:ln w="12700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108685" y="3681206"/>
            <a:ext cx="111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Sales</a:t>
            </a:r>
          </a:p>
        </p:txBody>
      </p:sp>
      <p:pic>
        <p:nvPicPr>
          <p:cNvPr id="72" name="Picture 4" descr="http://i.istockimg.com/file_thumbview_approve/8477804/2/stock-illustration-8477804-pressure-gau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36" b="97455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28942" y="5696478"/>
            <a:ext cx="320970" cy="396000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>
            <a:off x="5771627" y="5665113"/>
            <a:ext cx="895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95959"/>
                </a:solidFill>
              </a:rPr>
              <a:t>Display Control</a:t>
            </a:r>
          </a:p>
        </p:txBody>
      </p:sp>
      <p:sp>
        <p:nvSpPr>
          <p:cNvPr id="77" name="Left Brace 76"/>
          <p:cNvSpPr/>
          <p:nvPr/>
        </p:nvSpPr>
        <p:spPr>
          <a:xfrm rot="16200000" flipV="1">
            <a:off x="6704819" y="4368811"/>
            <a:ext cx="216932" cy="2286000"/>
          </a:xfrm>
          <a:prstGeom prst="leftBrace">
            <a:avLst>
              <a:gd name="adj1" fmla="val 8333"/>
              <a:gd name="adj2" fmla="val 49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4" descr="http://i.istockimg.com/file_thumbview_approve/8477804/2/stock-illustration-8477804-pressure-gau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36" b="97455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787371" y="1881664"/>
            <a:ext cx="308004" cy="380004"/>
          </a:xfrm>
          <a:prstGeom prst="rect">
            <a:avLst/>
          </a:prstGeom>
          <a:noFill/>
        </p:spPr>
      </p:pic>
      <p:sp>
        <p:nvSpPr>
          <p:cNvPr id="80" name="TextBox 79"/>
          <p:cNvSpPr txBox="1"/>
          <p:nvPr/>
        </p:nvSpPr>
        <p:spPr>
          <a:xfrm>
            <a:off x="4495800" y="2236113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 Variety Control</a:t>
            </a:r>
          </a:p>
        </p:txBody>
      </p:sp>
      <p:sp>
        <p:nvSpPr>
          <p:cNvPr id="81" name="Left Brace 80"/>
          <p:cNvSpPr/>
          <p:nvPr/>
        </p:nvSpPr>
        <p:spPr>
          <a:xfrm rot="10800000" flipH="1" flipV="1">
            <a:off x="5181600" y="4191000"/>
            <a:ext cx="271625" cy="926068"/>
          </a:xfrm>
          <a:prstGeom prst="leftBrace">
            <a:avLst>
              <a:gd name="adj1" fmla="val 8333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419600" y="4826913"/>
            <a:ext cx="1022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Depth Control</a:t>
            </a:r>
          </a:p>
        </p:txBody>
      </p:sp>
      <p:sp>
        <p:nvSpPr>
          <p:cNvPr id="87" name="Left Brace 86"/>
          <p:cNvSpPr/>
          <p:nvPr/>
        </p:nvSpPr>
        <p:spPr>
          <a:xfrm rot="10800000" flipH="1" flipV="1">
            <a:off x="5244571" y="1969532"/>
            <a:ext cx="165629" cy="545068"/>
          </a:xfrm>
          <a:prstGeom prst="leftBrace">
            <a:avLst>
              <a:gd name="adj1" fmla="val 8333"/>
              <a:gd name="adj2" fmla="val 4790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" name="Picture 4" descr="http://i.istockimg.com/file_thumbview_approve/8477804/2/stock-illustration-8477804-pressure-gau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36" b="97455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765276" y="4438409"/>
            <a:ext cx="355329" cy="438391"/>
          </a:xfrm>
          <a:prstGeom prst="rect">
            <a:avLst/>
          </a:prstGeom>
          <a:noFill/>
        </p:spPr>
      </p:pic>
      <p:cxnSp>
        <p:nvCxnSpPr>
          <p:cNvPr id="94" name="Straight Arrow Connector 93"/>
          <p:cNvCxnSpPr/>
          <p:nvPr/>
        </p:nvCxnSpPr>
        <p:spPr>
          <a:xfrm>
            <a:off x="3505200" y="4642960"/>
            <a:ext cx="1183963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723861" y="2214895"/>
            <a:ext cx="609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Gap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5565888" y="2148172"/>
            <a:ext cx="990600" cy="0"/>
          </a:xfrm>
          <a:prstGeom prst="line">
            <a:avLst/>
          </a:prstGeom>
          <a:ln w="28575" cmpd="sng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466827" y="1881664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Range Target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66800" y="1524000"/>
            <a:ext cx="1981200" cy="45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90600" y="5257800"/>
            <a:ext cx="1066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Head SKUs:</a:t>
            </a:r>
          </a:p>
          <a:p>
            <a:pPr algn="ctr"/>
            <a:r>
              <a:rPr lang="en-US" sz="1050" dirty="0"/>
              <a:t>Availability Focus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448088" y="4292242"/>
            <a:ext cx="13525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Replenishment 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90600" y="1216223"/>
            <a:ext cx="1981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DC / Display Group</a:t>
            </a:r>
            <a:endParaRPr lang="he-IL" sz="1050" dirty="0"/>
          </a:p>
        </p:txBody>
      </p:sp>
      <p:pic>
        <p:nvPicPr>
          <p:cNvPr id="166" name="Picture 2" descr="http://www.giacomini.co.uk/parts-finder/images/A20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408535" cy="496263"/>
          </a:xfrm>
          <a:prstGeom prst="rect">
            <a:avLst/>
          </a:prstGeom>
          <a:noFill/>
        </p:spPr>
      </p:pic>
      <p:cxnSp>
        <p:nvCxnSpPr>
          <p:cNvPr id="59" name="Straight Arrow Connector 58"/>
          <p:cNvCxnSpPr/>
          <p:nvPr/>
        </p:nvCxnSpPr>
        <p:spPr>
          <a:xfrm>
            <a:off x="8267512" y="4636532"/>
            <a:ext cx="806715" cy="0"/>
          </a:xfrm>
          <a:prstGeom prst="straightConnector1">
            <a:avLst/>
          </a:prstGeom>
          <a:ln w="12700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urved Down Arrow 7"/>
          <p:cNvSpPr/>
          <p:nvPr/>
        </p:nvSpPr>
        <p:spPr>
          <a:xfrm flipH="1">
            <a:off x="2514600" y="1544320"/>
            <a:ext cx="2438400" cy="3048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9" name="Picture 4" descr="http://i.istockimg.com/file_thumbview_approve/8477804/2/stock-illustration-8477804-pressure-gau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36" b="97455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308004" cy="380004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1295400" y="1855113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Buying Priority</a:t>
            </a:r>
          </a:p>
        </p:txBody>
      </p:sp>
      <p:grpSp>
        <p:nvGrpSpPr>
          <p:cNvPr id="75" name="Group 30"/>
          <p:cNvGrpSpPr/>
          <p:nvPr/>
        </p:nvGrpSpPr>
        <p:grpSpPr>
          <a:xfrm>
            <a:off x="1295400" y="3657600"/>
            <a:ext cx="76200" cy="1371600"/>
            <a:chOff x="7700428" y="2592796"/>
            <a:chExt cx="152400" cy="481013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30"/>
          <p:cNvGrpSpPr/>
          <p:nvPr/>
        </p:nvGrpSpPr>
        <p:grpSpPr>
          <a:xfrm>
            <a:off x="1447800" y="3810000"/>
            <a:ext cx="76200" cy="1219200"/>
            <a:chOff x="7700428" y="2592796"/>
            <a:chExt cx="152400" cy="481013"/>
          </a:xfrm>
        </p:grpSpPr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9" name="Group 30"/>
          <p:cNvGrpSpPr/>
          <p:nvPr/>
        </p:nvGrpSpPr>
        <p:grpSpPr>
          <a:xfrm>
            <a:off x="1600200" y="3886200"/>
            <a:ext cx="76200" cy="1143000"/>
            <a:chOff x="7700428" y="2592796"/>
            <a:chExt cx="152400" cy="481013"/>
          </a:xfrm>
        </p:grpSpPr>
        <p:sp>
          <p:nvSpPr>
            <p:cNvPr id="90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5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6" name="Group 30"/>
          <p:cNvGrpSpPr/>
          <p:nvPr/>
        </p:nvGrpSpPr>
        <p:grpSpPr>
          <a:xfrm>
            <a:off x="1752600" y="4495800"/>
            <a:ext cx="76200" cy="533400"/>
            <a:chOff x="7700428" y="2592796"/>
            <a:chExt cx="152400" cy="481013"/>
          </a:xfrm>
        </p:grpSpPr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8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0" name="Group 30"/>
          <p:cNvGrpSpPr/>
          <p:nvPr/>
        </p:nvGrpSpPr>
        <p:grpSpPr>
          <a:xfrm>
            <a:off x="1905000" y="4495800"/>
            <a:ext cx="76200" cy="533400"/>
            <a:chOff x="7700428" y="2592796"/>
            <a:chExt cx="152400" cy="481013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4" name="Group 30"/>
          <p:cNvGrpSpPr/>
          <p:nvPr/>
        </p:nvGrpSpPr>
        <p:grpSpPr>
          <a:xfrm>
            <a:off x="2057400" y="4495800"/>
            <a:ext cx="76200" cy="533400"/>
            <a:chOff x="7700428" y="2592796"/>
            <a:chExt cx="152400" cy="481013"/>
          </a:xfrm>
        </p:grpSpPr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6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0" name="Group 30"/>
          <p:cNvGrpSpPr/>
          <p:nvPr/>
        </p:nvGrpSpPr>
        <p:grpSpPr>
          <a:xfrm>
            <a:off x="2209800" y="4572000"/>
            <a:ext cx="76200" cy="457200"/>
            <a:chOff x="7700428" y="2592796"/>
            <a:chExt cx="152400" cy="481013"/>
          </a:xfrm>
        </p:grpSpPr>
        <p:sp>
          <p:nvSpPr>
            <p:cNvPr id="112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13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14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5" name="Group 30"/>
          <p:cNvGrpSpPr/>
          <p:nvPr/>
        </p:nvGrpSpPr>
        <p:grpSpPr>
          <a:xfrm>
            <a:off x="2362200" y="4648200"/>
            <a:ext cx="76200" cy="381000"/>
            <a:chOff x="7700428" y="2592796"/>
            <a:chExt cx="152400" cy="481013"/>
          </a:xfrm>
        </p:grpSpPr>
        <p:sp>
          <p:nvSpPr>
            <p:cNvPr id="116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1" name="Group 30"/>
          <p:cNvGrpSpPr/>
          <p:nvPr/>
        </p:nvGrpSpPr>
        <p:grpSpPr>
          <a:xfrm>
            <a:off x="2514600" y="4724400"/>
            <a:ext cx="76200" cy="304800"/>
            <a:chOff x="7700428" y="2592796"/>
            <a:chExt cx="152400" cy="481013"/>
          </a:xfrm>
        </p:grpSpPr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25" name="Left Brace 124"/>
          <p:cNvSpPr/>
          <p:nvPr/>
        </p:nvSpPr>
        <p:spPr>
          <a:xfrm rot="5400000" flipH="1" flipV="1">
            <a:off x="1384277" y="4936867"/>
            <a:ext cx="184666" cy="457200"/>
          </a:xfrm>
          <a:prstGeom prst="leftBrace">
            <a:avLst>
              <a:gd name="adj1" fmla="val 8333"/>
              <a:gd name="adj2" fmla="val 4790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Left Brace 125"/>
          <p:cNvSpPr/>
          <p:nvPr/>
        </p:nvSpPr>
        <p:spPr>
          <a:xfrm rot="16200000" flipH="1" flipV="1">
            <a:off x="2057400" y="1676400"/>
            <a:ext cx="228600" cy="1447800"/>
          </a:xfrm>
          <a:prstGeom prst="leftBrace">
            <a:avLst>
              <a:gd name="adj1" fmla="val 8333"/>
              <a:gd name="adj2" fmla="val 4790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124200" y="152400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Market Feedback</a:t>
            </a:r>
          </a:p>
        </p:txBody>
      </p:sp>
      <p:sp>
        <p:nvSpPr>
          <p:cNvPr id="130" name="Rectangle 9"/>
          <p:cNvSpPr>
            <a:spLocks noChangeArrowheads="1"/>
          </p:cNvSpPr>
          <p:nvPr/>
        </p:nvSpPr>
        <p:spPr bwMode="auto">
          <a:xfrm>
            <a:off x="2667000" y="4800600"/>
            <a:ext cx="76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2" name="Rectangle 9"/>
          <p:cNvSpPr>
            <a:spLocks noChangeArrowheads="1"/>
          </p:cNvSpPr>
          <p:nvPr/>
        </p:nvSpPr>
        <p:spPr bwMode="auto">
          <a:xfrm>
            <a:off x="2809922" y="4924185"/>
            <a:ext cx="76200" cy="10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38400" y="5334000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DC SLMs</a:t>
            </a:r>
          </a:p>
        </p:txBody>
      </p:sp>
      <p:sp>
        <p:nvSpPr>
          <p:cNvPr id="134" name="Left Brace 133"/>
          <p:cNvSpPr/>
          <p:nvPr/>
        </p:nvSpPr>
        <p:spPr>
          <a:xfrm rot="5400000" flipH="1" flipV="1">
            <a:off x="2705100" y="5067300"/>
            <a:ext cx="228600" cy="304800"/>
          </a:xfrm>
          <a:prstGeom prst="leftBrace">
            <a:avLst>
              <a:gd name="adj1" fmla="val 8333"/>
              <a:gd name="adj2" fmla="val 4790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3581400" y="2057784"/>
            <a:ext cx="1107763" cy="1388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810000" y="1828800"/>
            <a:ext cx="8953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Ranging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3505200" y="3260810"/>
            <a:ext cx="1117242" cy="1579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962400" y="3048000"/>
            <a:ext cx="5905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NPI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276600" y="3276600"/>
            <a:ext cx="1047712" cy="430887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Go / </a:t>
            </a:r>
          </a:p>
          <a:p>
            <a:pPr algn="ctr"/>
            <a:r>
              <a:rPr lang="en-US" sz="1100" dirty="0"/>
              <a:t>No Go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527154" y="3445836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NPI Pilots Control</a:t>
            </a:r>
          </a:p>
        </p:txBody>
      </p:sp>
      <p:sp>
        <p:nvSpPr>
          <p:cNvPr id="158" name="Rectangle 9"/>
          <p:cNvSpPr>
            <a:spLocks noChangeArrowheads="1"/>
          </p:cNvSpPr>
          <p:nvPr/>
        </p:nvSpPr>
        <p:spPr bwMode="auto">
          <a:xfrm rot="5400000">
            <a:off x="2460600" y="2455080"/>
            <a:ext cx="108000" cy="4572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" name="Rectangle 10"/>
          <p:cNvSpPr>
            <a:spLocks noChangeArrowheads="1"/>
          </p:cNvSpPr>
          <p:nvPr/>
        </p:nvSpPr>
        <p:spPr bwMode="auto">
          <a:xfrm rot="5400000">
            <a:off x="1957312" y="2181915"/>
            <a:ext cx="108000" cy="10065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66800" y="2545553"/>
            <a:ext cx="6096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PB1</a:t>
            </a:r>
            <a:endParaRPr lang="he-IL" sz="1000" dirty="0"/>
          </a:p>
        </p:txBody>
      </p:sp>
      <p:sp>
        <p:nvSpPr>
          <p:cNvPr id="169" name="Rectangle 8"/>
          <p:cNvSpPr>
            <a:spLocks noChangeArrowheads="1"/>
          </p:cNvSpPr>
          <p:nvPr/>
        </p:nvSpPr>
        <p:spPr bwMode="auto">
          <a:xfrm rot="5400000">
            <a:off x="2803500" y="2570876"/>
            <a:ext cx="108000" cy="2286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0" name="Rectangle 9"/>
          <p:cNvSpPr>
            <a:spLocks noChangeArrowheads="1"/>
          </p:cNvSpPr>
          <p:nvPr/>
        </p:nvSpPr>
        <p:spPr bwMode="auto">
          <a:xfrm rot="5400000">
            <a:off x="1774800" y="2683753"/>
            <a:ext cx="108000" cy="4572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1" name="Rectangle 10"/>
          <p:cNvSpPr>
            <a:spLocks noChangeArrowheads="1"/>
          </p:cNvSpPr>
          <p:nvPr/>
        </p:nvSpPr>
        <p:spPr bwMode="auto">
          <a:xfrm rot="5400000">
            <a:off x="1500113" y="2867715"/>
            <a:ext cx="108000" cy="9217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066800" y="2774153"/>
            <a:ext cx="6096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PB2</a:t>
            </a:r>
            <a:endParaRPr lang="he-IL" sz="1000" dirty="0"/>
          </a:p>
        </p:txBody>
      </p:sp>
      <p:sp>
        <p:nvSpPr>
          <p:cNvPr id="173" name="Rectangle 8"/>
          <p:cNvSpPr>
            <a:spLocks noChangeArrowheads="1"/>
          </p:cNvSpPr>
          <p:nvPr/>
        </p:nvSpPr>
        <p:spPr bwMode="auto">
          <a:xfrm rot="5400000">
            <a:off x="2308200" y="2304176"/>
            <a:ext cx="108000" cy="1219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" name="Rectangle 9"/>
          <p:cNvSpPr>
            <a:spLocks noChangeArrowheads="1"/>
          </p:cNvSpPr>
          <p:nvPr/>
        </p:nvSpPr>
        <p:spPr bwMode="auto">
          <a:xfrm rot="5400000">
            <a:off x="2147811" y="2902662"/>
            <a:ext cx="108000" cy="47317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5" name="Rectangle 10"/>
          <p:cNvSpPr>
            <a:spLocks noChangeArrowheads="1"/>
          </p:cNvSpPr>
          <p:nvPr/>
        </p:nvSpPr>
        <p:spPr bwMode="auto">
          <a:xfrm rot="5400000">
            <a:off x="1682626" y="2910649"/>
            <a:ext cx="108000" cy="45720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066800" y="2999601"/>
            <a:ext cx="6096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PB3</a:t>
            </a:r>
            <a:endParaRPr lang="he-IL" sz="1000" dirty="0"/>
          </a:p>
        </p:txBody>
      </p:sp>
      <p:sp>
        <p:nvSpPr>
          <p:cNvPr id="177" name="Rectangle 8"/>
          <p:cNvSpPr>
            <a:spLocks noChangeArrowheads="1"/>
          </p:cNvSpPr>
          <p:nvPr/>
        </p:nvSpPr>
        <p:spPr bwMode="auto">
          <a:xfrm rot="5400000">
            <a:off x="2651100" y="2872524"/>
            <a:ext cx="108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47844" y="3230392"/>
            <a:ext cx="1047712" cy="430887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Range Penetration</a:t>
            </a:r>
          </a:p>
        </p:txBody>
      </p:sp>
    </p:spTree>
    <p:extLst>
      <p:ext uri="{BB962C8B-B14F-4D97-AF65-F5344CB8AC3E}">
        <p14:creationId xmlns:p14="http://schemas.microsoft.com/office/powerpoint/2010/main" val="36186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33" grpId="0"/>
      <p:bldP spid="4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6" grpId="0"/>
      <p:bldP spid="57" grpId="0"/>
      <p:bldP spid="58" grpId="0"/>
      <p:bldP spid="68" grpId="0"/>
      <p:bldP spid="71" grpId="0"/>
      <p:bldP spid="73" grpId="0"/>
      <p:bldP spid="77" grpId="0" animBg="1"/>
      <p:bldP spid="80" grpId="0"/>
      <p:bldP spid="81" grpId="0" animBg="1"/>
      <p:bldP spid="82" grpId="0"/>
      <p:bldP spid="87" grpId="0" animBg="1"/>
      <p:bldP spid="108" grpId="0" animBg="1"/>
      <p:bldP spid="111" grpId="0"/>
      <p:bldP spid="119" grpId="0" animBg="1"/>
      <p:bldP spid="138" grpId="0"/>
      <p:bldP spid="155" grpId="0"/>
      <p:bldP spid="162" grpId="0"/>
      <p:bldP spid="8" grpId="0" animBg="1"/>
      <p:bldP spid="74" grpId="0"/>
      <p:bldP spid="125" grpId="0" animBg="1"/>
      <p:bldP spid="126" grpId="0" animBg="1"/>
      <p:bldP spid="127" grpId="0"/>
      <p:bldP spid="130" grpId="0" animBg="1"/>
      <p:bldP spid="132" grpId="0" animBg="1"/>
      <p:bldP spid="133" grpId="0"/>
      <p:bldP spid="134" grpId="0" animBg="1"/>
      <p:bldP spid="136" grpId="0"/>
      <p:bldP spid="144" grpId="0"/>
      <p:bldP spid="146" grpId="0"/>
      <p:bldP spid="150" grpId="0"/>
      <p:bldP spid="158" grpId="0" animBg="1"/>
      <p:bldP spid="163" grpId="0" animBg="1"/>
      <p:bldP spid="164" grpId="0"/>
      <p:bldP spid="169" grpId="0" animBg="1"/>
      <p:bldP spid="170" grpId="0" animBg="1"/>
      <p:bldP spid="171" grpId="0" animBg="1"/>
      <p:bldP spid="172" grpId="0"/>
      <p:bldP spid="173" grpId="0" animBg="1"/>
      <p:bldP spid="174" grpId="0" animBg="1"/>
      <p:bldP spid="175" grpId="0" animBg="1"/>
      <p:bldP spid="176" grpId="0"/>
      <p:bldP spid="177" grpId="0" animBg="1"/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evaporate the conflict?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304800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Grow sales and Profitability faster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7000" y="463674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Grow Sales</a:t>
            </a:r>
            <a:endParaRPr lang="he-IL" sz="14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8" idx="3"/>
          </p:cNvCxnSpPr>
          <p:nvPr/>
        </p:nvCxnSpPr>
        <p:spPr>
          <a:xfrm flipH="1" flipV="1">
            <a:off x="2208600" y="3498000"/>
            <a:ext cx="458400" cy="158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 flipV="1">
            <a:off x="4647000" y="5086740"/>
            <a:ext cx="534600" cy="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667000" y="167640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Protect Healthy Profitability</a:t>
            </a:r>
            <a:endParaRPr lang="he-IL" sz="14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  <a:endCxn id="8" idx="3"/>
          </p:cNvCxnSpPr>
          <p:nvPr/>
        </p:nvCxnSpPr>
        <p:spPr>
          <a:xfrm flipH="1">
            <a:off x="2208600" y="2126400"/>
            <a:ext cx="458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647000" y="2119200"/>
            <a:ext cx="534600" cy="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81600" y="1219200"/>
            <a:ext cx="3733800" cy="4771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“Pull” rep and aggregation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Head strategy: protect availability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Effective NPI process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Range Alignment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Align to the market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protect the assortment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EOLM – liquidate on time</a:t>
            </a:r>
          </a:p>
        </p:txBody>
      </p:sp>
    </p:spTree>
    <p:extLst>
      <p:ext uri="{BB962C8B-B14F-4D97-AF65-F5344CB8AC3E}">
        <p14:creationId xmlns:p14="http://schemas.microsoft.com/office/powerpoint/2010/main" val="29823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-76200"/>
            <a:ext cx="8229600" cy="1143000"/>
          </a:xfrm>
        </p:spPr>
        <p:txBody>
          <a:bodyPr/>
          <a:lstStyle/>
          <a:p>
            <a:r>
              <a:rPr lang="en-US" sz="3200" dirty="0"/>
              <a:t>Different products behave differently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27099" cy="434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ounded Rectangle 20"/>
          <p:cNvSpPr/>
          <p:nvPr/>
        </p:nvSpPr>
        <p:spPr>
          <a:xfrm>
            <a:off x="1447800" y="5257800"/>
            <a:ext cx="1752600" cy="457200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ounded Rectangle 21"/>
          <p:cNvSpPr/>
          <p:nvPr/>
        </p:nvSpPr>
        <p:spPr>
          <a:xfrm>
            <a:off x="3200400" y="5257800"/>
            <a:ext cx="2514600" cy="457200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ounded Rectangle 22"/>
          <p:cNvSpPr/>
          <p:nvPr/>
        </p:nvSpPr>
        <p:spPr>
          <a:xfrm>
            <a:off x="5715000" y="5257800"/>
            <a:ext cx="2895600" cy="457200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1752600" y="5791200"/>
            <a:ext cx="15240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“Head”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5791200"/>
            <a:ext cx="15240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“Belly”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705600" y="5791200"/>
            <a:ext cx="15240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“Tail”</a:t>
            </a:r>
            <a:endParaRPr lang="he-IL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752600" y="4191000"/>
            <a:ext cx="1905000" cy="76200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Sales Driver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3810000" y="4191000"/>
            <a:ext cx="1828800" cy="76200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Variety Driver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791200" y="4191000"/>
            <a:ext cx="2209800" cy="76200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Cost Driver</a:t>
            </a:r>
          </a:p>
          <a:p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828800" y="2133600"/>
            <a:ext cx="63246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indent="-742950" algn="ctr">
              <a:buNone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increase Sales, Margins and Inventory turns each group of products must be rapidly identified and need to be addressed differently</a:t>
            </a:r>
            <a:endParaRPr lang="he-IL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4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5146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“Pull” rep. and aggregation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11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2882372" y="1524000"/>
            <a:ext cx="3702313" cy="4560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The Full Eco System – Store Level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6115" y="1219200"/>
            <a:ext cx="24698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Store / Display Group</a:t>
            </a:r>
            <a:endParaRPr lang="he-IL" sz="1050" dirty="0"/>
          </a:p>
        </p:txBody>
      </p:sp>
      <p:sp>
        <p:nvSpPr>
          <p:cNvPr id="4" name="Rectangle 3"/>
          <p:cNvSpPr/>
          <p:nvPr/>
        </p:nvSpPr>
        <p:spPr>
          <a:xfrm>
            <a:off x="4118745" y="4091464"/>
            <a:ext cx="609600" cy="10139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18745" y="3786664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18745" y="3481864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18745" y="2590800"/>
            <a:ext cx="609600" cy="8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SKU4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33426" y="4800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33426" y="44958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33426" y="41910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33426" y="38862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33426" y="35814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33426" y="3276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71626" y="48006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71626" y="4495800"/>
            <a:ext cx="609600" cy="3048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SKU2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1427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PB1</a:t>
            </a:r>
            <a:endParaRPr lang="he-IL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009626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>
                <a:solidFill>
                  <a:srgbClr val="7F7F7F"/>
                </a:solidFill>
              </a:rPr>
              <a:t>PB2</a:t>
            </a:r>
            <a:endParaRPr lang="he-IL" sz="1000" dirty="0">
              <a:solidFill>
                <a:srgbClr val="7F7F7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47826" y="5133201"/>
            <a:ext cx="685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>
                <a:solidFill>
                  <a:srgbClr val="7F7F7F"/>
                </a:solidFill>
              </a:rPr>
              <a:t>PB3</a:t>
            </a:r>
            <a:endParaRPr lang="he-IL" sz="1000" dirty="0">
              <a:solidFill>
                <a:srgbClr val="7F7F7F"/>
              </a:solidFill>
            </a:endParaRPr>
          </a:p>
        </p:txBody>
      </p:sp>
      <p:grpSp>
        <p:nvGrpSpPr>
          <p:cNvPr id="62" name="Group 30"/>
          <p:cNvGrpSpPr/>
          <p:nvPr/>
        </p:nvGrpSpPr>
        <p:grpSpPr>
          <a:xfrm>
            <a:off x="3962400" y="4144148"/>
            <a:ext cx="132827" cy="961252"/>
            <a:chOff x="7700428" y="2592796"/>
            <a:chExt cx="152400" cy="481013"/>
          </a:xfrm>
        </p:grpSpPr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7700428" y="2592796"/>
              <a:ext cx="152400" cy="16033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7700428" y="2753134"/>
              <a:ext cx="152400" cy="1603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>
              <a:off x="7700428" y="2913471"/>
              <a:ext cx="152400" cy="16033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66" name="Picture 8" descr="http://www.heatandplumb.com/images/advantay/main_product_HPADV0051301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9" b="94788" l="0" r="9902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60885" y="4636532"/>
            <a:ext cx="609600" cy="609600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6508485" y="4355338"/>
            <a:ext cx="111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Liquidation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660885" y="3950732"/>
            <a:ext cx="806715" cy="0"/>
          </a:xfrm>
          <a:prstGeom prst="straightConnector1">
            <a:avLst/>
          </a:prstGeom>
          <a:ln w="12700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08485" y="3681206"/>
            <a:ext cx="1111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Sales</a:t>
            </a:r>
          </a:p>
        </p:txBody>
      </p:sp>
      <p:sp>
        <p:nvSpPr>
          <p:cNvPr id="81" name="Left Brace 80"/>
          <p:cNvSpPr/>
          <p:nvPr/>
        </p:nvSpPr>
        <p:spPr>
          <a:xfrm rot="10800000" flipH="1" flipV="1">
            <a:off x="3581400" y="4191000"/>
            <a:ext cx="271625" cy="926068"/>
          </a:xfrm>
          <a:prstGeom prst="leftBrace">
            <a:avLst>
              <a:gd name="adj1" fmla="val 8333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905000" y="4642960"/>
            <a:ext cx="1183963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847888" y="4292242"/>
            <a:ext cx="13525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Replenishment 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67312" y="4636532"/>
            <a:ext cx="806715" cy="0"/>
          </a:xfrm>
          <a:prstGeom prst="straightConnector1">
            <a:avLst/>
          </a:prstGeom>
          <a:ln w="12700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1981200" y="2057784"/>
            <a:ext cx="1107763" cy="1388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209800" y="1828800"/>
            <a:ext cx="8953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Ranging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1905000" y="3260810"/>
            <a:ext cx="1117242" cy="1579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362200" y="3048000"/>
            <a:ext cx="590512" cy="261610"/>
          </a:xfrm>
          <a:prstGeom prst="rect">
            <a:avLst/>
          </a:prstGeom>
          <a:noFill/>
          <a:ln w="9525" cmpd="sng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NPI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926954" y="3445836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NPI Pilots Control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19400" y="4826913"/>
            <a:ext cx="1022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</a:rPr>
              <a:t>Depth Control</a:t>
            </a:r>
          </a:p>
        </p:txBody>
      </p:sp>
      <p:pic>
        <p:nvPicPr>
          <p:cNvPr id="131" name="Picture 4" descr="http://i.istockimg.com/file_thumbview_approve/8477804/2/stock-illustration-8477804-pressure-gau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36" b="97455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165076" y="4438409"/>
            <a:ext cx="355329" cy="43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20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Conflict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304800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Grow sales and Profitability faster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7000" y="463674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Grow Sales</a:t>
            </a:r>
            <a:endParaRPr lang="he-IL" sz="14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8" idx="3"/>
          </p:cNvCxnSpPr>
          <p:nvPr/>
        </p:nvCxnSpPr>
        <p:spPr>
          <a:xfrm flipH="1" flipV="1">
            <a:off x="2208600" y="3498000"/>
            <a:ext cx="458400" cy="158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 flipV="1">
            <a:off x="4647000" y="5086740"/>
            <a:ext cx="534600" cy="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667000" y="1676400"/>
            <a:ext cx="198000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ZW" sz="1400" dirty="0">
                <a:solidFill>
                  <a:srgbClr val="000000"/>
                </a:solidFill>
              </a:rPr>
              <a:t>Protect Healthy Profitability (%)</a:t>
            </a:r>
            <a:endParaRPr lang="he-IL" sz="14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  <a:endCxn id="8" idx="3"/>
          </p:cNvCxnSpPr>
          <p:nvPr/>
        </p:nvCxnSpPr>
        <p:spPr>
          <a:xfrm flipH="1">
            <a:off x="2208600" y="2126400"/>
            <a:ext cx="458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647000" y="2119200"/>
            <a:ext cx="534600" cy="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181600" y="1219200"/>
            <a:ext cx="3733800" cy="4771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“Pull” rep and aggregation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Head strategy: protect availability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Effective NPI process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Range Alignment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Align to the market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protect the assortment:	“Belly” Strategy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EOLM – liquidate on time</a:t>
            </a:r>
          </a:p>
        </p:txBody>
      </p:sp>
    </p:spTree>
    <p:extLst>
      <p:ext uri="{BB962C8B-B14F-4D97-AF65-F5344CB8AC3E}">
        <p14:creationId xmlns:p14="http://schemas.microsoft.com/office/powerpoint/2010/main" val="177882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Moving from “Push” to “Pull”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63" y="1493838"/>
            <a:ext cx="8229600" cy="4525962"/>
          </a:xfrm>
        </p:spPr>
        <p:txBody>
          <a:bodyPr/>
          <a:lstStyle/>
          <a:p>
            <a:r>
              <a:rPr lang="pt-PT" sz="2200" dirty="0"/>
              <a:t>We can re-configure our supply chain from forecast driven to demand driven by adopting the three rules below:</a:t>
            </a:r>
          </a:p>
          <a:p>
            <a:pPr lvl="2">
              <a:lnSpc>
                <a:spcPct val="200000"/>
              </a:lnSpc>
            </a:pPr>
            <a:r>
              <a:rPr lang="pt-PT" dirty="0"/>
              <a:t>Frequent Re-Supply to actual demand</a:t>
            </a:r>
          </a:p>
          <a:p>
            <a:pPr lvl="2">
              <a:lnSpc>
                <a:spcPct val="200000"/>
              </a:lnSpc>
            </a:pPr>
            <a:r>
              <a:rPr lang="pt-PT" dirty="0"/>
              <a:t>Aggregarting Inventory up stream</a:t>
            </a:r>
          </a:p>
          <a:p>
            <a:pPr lvl="2">
              <a:lnSpc>
                <a:spcPct val="200000"/>
              </a:lnSpc>
            </a:pPr>
            <a:r>
              <a:rPr lang="pt-PT" dirty="0"/>
              <a:t>(Demand Based) Dynamic buffers mangment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721366" y="2308462"/>
            <a:ext cx="2438400" cy="2324100"/>
          </a:xfrm>
          <a:prstGeom prst="wedgeRoundRectCallout">
            <a:avLst>
              <a:gd name="adj1" fmla="val -69943"/>
              <a:gd name="adj2" fmla="val 2202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By holding most of our inventory in aggregation points rather than downstream we can significantly improve our response to the market demand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4999017"/>
            <a:ext cx="2895600" cy="1600200"/>
          </a:xfrm>
          <a:prstGeom prst="wedgeRoundRectCallout">
            <a:avLst>
              <a:gd name="adj1" fmla="val -97913"/>
              <a:gd name="adj2" fmla="val -3833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Re-aligning our inventory buffers frequently according to actual demand ensures that our inventory is in-line with demand</a:t>
            </a:r>
          </a:p>
        </p:txBody>
      </p:sp>
    </p:spTree>
    <p:extLst>
      <p:ext uri="{BB962C8B-B14F-4D97-AF65-F5344CB8AC3E}">
        <p14:creationId xmlns:p14="http://schemas.microsoft.com/office/powerpoint/2010/main" val="30597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IT2">
  <a:themeElements>
    <a:clrScheme name="GC2">
      <a:dk1>
        <a:srgbClr val="000000"/>
      </a:dk1>
      <a:lt1>
        <a:srgbClr val="FFFFFF"/>
      </a:lt1>
      <a:dk2>
        <a:srgbClr val="2D2D8A"/>
      </a:dk2>
      <a:lt2>
        <a:srgbClr val="F2F2F2"/>
      </a:lt2>
      <a:accent1>
        <a:srgbClr val="BBE0E3"/>
      </a:accent1>
      <a:accent2>
        <a:srgbClr val="333399"/>
      </a:accent2>
      <a:accent3>
        <a:srgbClr val="CC9900"/>
      </a:accent3>
      <a:accent4>
        <a:srgbClr val="000000"/>
      </a:accent4>
      <a:accent5>
        <a:srgbClr val="C00000"/>
      </a:accent5>
      <a:accent6>
        <a:srgbClr val="99CC00"/>
      </a:accent6>
      <a:hlink>
        <a:srgbClr val="009999"/>
      </a:hlink>
      <a:folHlink>
        <a:srgbClr val="B7FFFF"/>
      </a:folHlink>
    </a:clrScheme>
    <a:fontScheme name="GC Powerpoint July 07 v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C Powerpoint July 07 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 Powerpoint July 07 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 Powerpoint July 07 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 Powerpoint July 07 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 Powerpoint July 07 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 Powerpoint July 07 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Powerpoint July 07 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Powerpoint July 07 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Powerpoint July 07 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Powerpoint July 07 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Powerpoint July 07 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 Powerpoint July 07 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C2">
    <a:dk1>
      <a:srgbClr val="000000"/>
    </a:dk1>
    <a:lt1>
      <a:srgbClr val="FFFFFF"/>
    </a:lt1>
    <a:dk2>
      <a:srgbClr val="2D2D8A"/>
    </a:dk2>
    <a:lt2>
      <a:srgbClr val="F2F2F2"/>
    </a:lt2>
    <a:accent1>
      <a:srgbClr val="BBE0E3"/>
    </a:accent1>
    <a:accent2>
      <a:srgbClr val="333399"/>
    </a:accent2>
    <a:accent3>
      <a:srgbClr val="CC9900"/>
    </a:accent3>
    <a:accent4>
      <a:srgbClr val="000000"/>
    </a:accent4>
    <a:accent5>
      <a:srgbClr val="C00000"/>
    </a:accent5>
    <a:accent6>
      <a:srgbClr val="99CC00"/>
    </a:accent6>
    <a:hlink>
      <a:srgbClr val="009999"/>
    </a:hlink>
    <a:folHlink>
      <a:srgbClr val="B7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IT2</Template>
  <TotalTime>79</TotalTime>
  <Words>1688</Words>
  <Application>Microsoft Office PowerPoint</Application>
  <PresentationFormat>On-screen Show (4:3)</PresentationFormat>
  <Paragraphs>422</Paragraphs>
  <Slides>37</Slides>
  <Notes>15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Verdana</vt:lpstr>
      <vt:lpstr>Wingdings</vt:lpstr>
      <vt:lpstr>IT2</vt:lpstr>
      <vt:lpstr>The Core Conflict</vt:lpstr>
      <vt:lpstr>The Solution- Full Eco System</vt:lpstr>
      <vt:lpstr>The Flow Challenge</vt:lpstr>
      <vt:lpstr>How to evaporate the conflict?</vt:lpstr>
      <vt:lpstr>Different products behave differently</vt:lpstr>
      <vt:lpstr>PowerPoint Presentation</vt:lpstr>
      <vt:lpstr>The Full Eco System – Store Level</vt:lpstr>
      <vt:lpstr>The Core Conflict</vt:lpstr>
      <vt:lpstr>Moving from “Push” to “Pull”</vt:lpstr>
      <vt:lpstr>PowerPoint Presentation</vt:lpstr>
      <vt:lpstr>Pull Replenishment</vt:lpstr>
      <vt:lpstr>Dynamic Buffer Management</vt:lpstr>
      <vt:lpstr>Head Strategy</vt:lpstr>
      <vt:lpstr>The Core Conflict</vt:lpstr>
      <vt:lpstr>Identify Your Head</vt:lpstr>
      <vt:lpstr>Head Strategy</vt:lpstr>
      <vt:lpstr>NPI (New Product Introduction) </vt:lpstr>
      <vt:lpstr>The Full Eco System</vt:lpstr>
      <vt:lpstr>Fast Market Feedback</vt:lpstr>
      <vt:lpstr>NPI Processes</vt:lpstr>
      <vt:lpstr>NPI expected result</vt:lpstr>
      <vt:lpstr>Range Alignment</vt:lpstr>
      <vt:lpstr>How much range to keep at the store?</vt:lpstr>
      <vt:lpstr>The Full Eco System</vt:lpstr>
      <vt:lpstr>Range Alignment Steps</vt:lpstr>
      <vt:lpstr>How to Set Range Target per  Store / Assortment Group?</vt:lpstr>
      <vt:lpstr>Display Group-Tablets</vt:lpstr>
      <vt:lpstr>Display Group-Tablets</vt:lpstr>
      <vt:lpstr>Range Alignment Steps</vt:lpstr>
      <vt:lpstr>Allocation process</vt:lpstr>
      <vt:lpstr>Control the range - Summary</vt:lpstr>
      <vt:lpstr>End of Life Management</vt:lpstr>
      <vt:lpstr>PowerPoint Presentation</vt:lpstr>
      <vt:lpstr>When to Liquidate?</vt:lpstr>
      <vt:lpstr>EOLM Process</vt:lpstr>
      <vt:lpstr>EOL Management Process</vt:lpstr>
      <vt:lpstr>The Full Eco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Core Conflict</dc:title>
  <dc:creator>LENOVO</dc:creator>
  <cp:lastModifiedBy>Neelesh Mathur</cp:lastModifiedBy>
  <cp:revision>6</cp:revision>
  <dcterms:created xsi:type="dcterms:W3CDTF">2014-03-16T05:35:07Z</dcterms:created>
  <dcterms:modified xsi:type="dcterms:W3CDTF">2022-06-02T05:37:00Z</dcterms:modified>
</cp:coreProperties>
</file>