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680" r:id="rId2"/>
    <p:sldMasterId id="2147484693" r:id="rId3"/>
  </p:sldMasterIdLst>
  <p:notesMasterIdLst>
    <p:notesMasterId r:id="rId16"/>
  </p:notesMasterIdLst>
  <p:handoutMasterIdLst>
    <p:handoutMasterId r:id="rId17"/>
  </p:handoutMasterIdLst>
  <p:sldIdLst>
    <p:sldId id="710" r:id="rId4"/>
    <p:sldId id="714" r:id="rId5"/>
    <p:sldId id="739" r:id="rId6"/>
    <p:sldId id="718" r:id="rId7"/>
    <p:sldId id="742" r:id="rId8"/>
    <p:sldId id="741" r:id="rId9"/>
    <p:sldId id="734" r:id="rId10"/>
    <p:sldId id="723" r:id="rId11"/>
    <p:sldId id="725" r:id="rId12"/>
    <p:sldId id="743" r:id="rId13"/>
    <p:sldId id="744" r:id="rId14"/>
    <p:sldId id="684" r:id="rId1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AC0000"/>
    <a:srgbClr val="BBE0E3"/>
    <a:srgbClr val="07B9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36" autoAdjust="0"/>
    <p:restoredTop sz="97345" autoAdjust="0"/>
  </p:normalViewPr>
  <p:slideViewPr>
    <p:cSldViewPr>
      <p:cViewPr varScale="1">
        <p:scale>
          <a:sx n="66" d="100"/>
          <a:sy n="66" d="100"/>
        </p:scale>
        <p:origin x="11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4328C-A669-42B8-BCB6-1EFE635E73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7F583-437D-486A-8EBB-50A49DC77CB7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Pull Replenishment</a:t>
          </a:r>
          <a:endParaRPr lang="en-US" dirty="0"/>
        </a:p>
      </dgm:t>
    </dgm:pt>
    <dgm:pt modelId="{074D879F-9694-40B6-B967-97450FA72A7F}" type="parTrans" cxnId="{E464C556-F7BE-4250-B30D-E5D787F374C3}">
      <dgm:prSet/>
      <dgm:spPr/>
      <dgm:t>
        <a:bodyPr/>
        <a:lstStyle/>
        <a:p>
          <a:endParaRPr lang="en-US"/>
        </a:p>
      </dgm:t>
    </dgm:pt>
    <dgm:pt modelId="{6C488DBB-2BEA-4AE9-B84A-7BACCDAE8E4E}" type="sibTrans" cxnId="{E464C556-F7BE-4250-B30D-E5D787F374C3}">
      <dgm:prSet/>
      <dgm:spPr/>
      <dgm:t>
        <a:bodyPr/>
        <a:lstStyle/>
        <a:p>
          <a:endParaRPr lang="en-US"/>
        </a:p>
      </dgm:t>
    </dgm:pt>
    <dgm:pt modelId="{725B2C34-DA09-4348-B24C-2C5FBFD9295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Automatically align stock to actual demand through Symphony software’s DBM algorithm</a:t>
          </a:r>
          <a:endParaRPr lang="en-US" sz="1400" dirty="0"/>
        </a:p>
      </dgm:t>
    </dgm:pt>
    <dgm:pt modelId="{2BB77F7F-9C35-401C-861A-34BD112B24D5}" type="parTrans" cxnId="{3D8132F9-D690-467B-9F37-07E849E71A3F}">
      <dgm:prSet/>
      <dgm:spPr/>
      <dgm:t>
        <a:bodyPr/>
        <a:lstStyle/>
        <a:p>
          <a:endParaRPr lang="en-US"/>
        </a:p>
      </dgm:t>
    </dgm:pt>
    <dgm:pt modelId="{C153E751-5627-49ED-B700-E9542EE7E22E}" type="sibTrans" cxnId="{3D8132F9-D690-467B-9F37-07E849E71A3F}">
      <dgm:prSet/>
      <dgm:spPr/>
      <dgm:t>
        <a:bodyPr/>
        <a:lstStyle/>
        <a:p>
          <a:endParaRPr lang="en-US"/>
        </a:p>
      </dgm:t>
    </dgm:pt>
    <dgm:pt modelId="{E66750B3-5F3B-4E6F-ABBF-2F2CFE801899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Bestsellers Availability</a:t>
          </a:r>
          <a:endParaRPr lang="en-US" dirty="0"/>
        </a:p>
      </dgm:t>
    </dgm:pt>
    <dgm:pt modelId="{236F0862-6DFD-442D-BA76-F6F16DB67E7A}" type="parTrans" cxnId="{7A1A3B62-1D6E-4698-8963-0AADDE15315C}">
      <dgm:prSet/>
      <dgm:spPr/>
      <dgm:t>
        <a:bodyPr/>
        <a:lstStyle/>
        <a:p>
          <a:endParaRPr lang="en-US"/>
        </a:p>
      </dgm:t>
    </dgm:pt>
    <dgm:pt modelId="{2BA94AB7-EADC-4601-892D-771A85DA66E2}" type="sibTrans" cxnId="{7A1A3B62-1D6E-4698-8963-0AADDE15315C}">
      <dgm:prSet/>
      <dgm:spPr/>
      <dgm:t>
        <a:bodyPr/>
        <a:lstStyle/>
        <a:p>
          <a:endParaRPr lang="en-US"/>
        </a:p>
      </dgm:t>
    </dgm:pt>
    <dgm:pt modelId="{579A7575-D76E-4E7A-BD10-EE202FB5322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Focus on availability of bestsellers - 10% of SKUs contributing to 50% of company sales</a:t>
          </a:r>
          <a:endParaRPr lang="en-US" sz="1400" dirty="0"/>
        </a:p>
      </dgm:t>
    </dgm:pt>
    <dgm:pt modelId="{8E9E1B01-0566-4ACC-A61E-5E41B6D35BFB}" type="parTrans" cxnId="{C79C4272-9FB1-466E-9BDD-2733CFB61487}">
      <dgm:prSet/>
      <dgm:spPr/>
      <dgm:t>
        <a:bodyPr/>
        <a:lstStyle/>
        <a:p>
          <a:endParaRPr lang="en-US"/>
        </a:p>
      </dgm:t>
    </dgm:pt>
    <dgm:pt modelId="{48D78450-C641-4D19-97FA-D53F65F9EE8C}" type="sibTrans" cxnId="{C79C4272-9FB1-466E-9BDD-2733CFB61487}">
      <dgm:prSet/>
      <dgm:spPr/>
      <dgm:t>
        <a:bodyPr/>
        <a:lstStyle/>
        <a:p>
          <a:endParaRPr lang="en-US"/>
        </a:p>
      </dgm:t>
    </dgm:pt>
    <dgm:pt modelId="{FFD63F27-59C1-4CFF-B991-E80EC587530C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New Product Introduction</a:t>
          </a:r>
          <a:endParaRPr lang="en-US" dirty="0"/>
        </a:p>
      </dgm:t>
    </dgm:pt>
    <dgm:pt modelId="{2BAF8B6C-2E26-4A86-9DB2-25B8AEC76FD2}" type="parTrans" cxnId="{B648957F-87F2-42A0-A3A4-D42D6539355B}">
      <dgm:prSet/>
      <dgm:spPr/>
      <dgm:t>
        <a:bodyPr/>
        <a:lstStyle/>
        <a:p>
          <a:endParaRPr lang="en-US"/>
        </a:p>
      </dgm:t>
    </dgm:pt>
    <dgm:pt modelId="{F94BB56B-8A08-48FD-8FD3-346582CC8278}" type="sibTrans" cxnId="{B648957F-87F2-42A0-A3A4-D42D6539355B}">
      <dgm:prSet/>
      <dgm:spPr/>
      <dgm:t>
        <a:bodyPr/>
        <a:lstStyle/>
        <a:p>
          <a:endParaRPr lang="en-US"/>
        </a:p>
      </dgm:t>
    </dgm:pt>
    <dgm:pt modelId="{2D99B003-54C4-415B-A195-444056EA1E1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>
              <a:solidFill>
                <a:schemeClr val="tx1"/>
              </a:solidFill>
            </a:rPr>
            <a:t>Guide investment decision in new products (nearly 200  new SKUs introduced per month) by systematic piloting in select stores before bulk purchases for all stores</a:t>
          </a:r>
          <a:endParaRPr lang="en-US" sz="1400" dirty="0">
            <a:solidFill>
              <a:schemeClr val="tx1"/>
            </a:solidFill>
          </a:endParaRPr>
        </a:p>
      </dgm:t>
    </dgm:pt>
    <dgm:pt modelId="{93D1ABB3-7BD8-4CAF-B054-CDFCE8F35E5C}" type="parTrans" cxnId="{89FB1356-1B1A-4AB3-814C-6F86FC6D1919}">
      <dgm:prSet/>
      <dgm:spPr/>
      <dgm:t>
        <a:bodyPr/>
        <a:lstStyle/>
        <a:p>
          <a:endParaRPr lang="en-US"/>
        </a:p>
      </dgm:t>
    </dgm:pt>
    <dgm:pt modelId="{023E9FF4-010E-47BC-A052-21BD7A680943}" type="sibTrans" cxnId="{89FB1356-1B1A-4AB3-814C-6F86FC6D1919}">
      <dgm:prSet/>
      <dgm:spPr/>
      <dgm:t>
        <a:bodyPr/>
        <a:lstStyle/>
        <a:p>
          <a:endParaRPr lang="en-US"/>
        </a:p>
      </dgm:t>
    </dgm:pt>
    <dgm:pt modelId="{9A65149E-7A3A-4F13-B99E-316A5ECAB3C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Aggregation of stock in DCs reduce instances of stock outs &amp; overstocking at stores</a:t>
          </a:r>
          <a:endParaRPr lang="en-US" sz="1400" dirty="0"/>
        </a:p>
      </dgm:t>
    </dgm:pt>
    <dgm:pt modelId="{07521A60-BB22-4577-BC06-8C2039024118}" type="parTrans" cxnId="{B6BBB72B-3D96-4E60-97AA-543D59C3D978}">
      <dgm:prSet/>
      <dgm:spPr/>
      <dgm:t>
        <a:bodyPr/>
        <a:lstStyle/>
        <a:p>
          <a:endParaRPr lang="en-US"/>
        </a:p>
      </dgm:t>
    </dgm:pt>
    <dgm:pt modelId="{99663559-2122-4194-833B-9F020F16CF85}" type="sibTrans" cxnId="{B6BBB72B-3D96-4E60-97AA-543D59C3D978}">
      <dgm:prSet/>
      <dgm:spPr/>
      <dgm:t>
        <a:bodyPr/>
        <a:lstStyle/>
        <a:p>
          <a:endParaRPr lang="en-US"/>
        </a:p>
      </dgm:t>
    </dgm:pt>
    <dgm:pt modelId="{CC88877A-6AAE-42E6-A270-B8032623C119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Minimizing loss of sales by constant focus on availability in vendor interactions</a:t>
          </a:r>
          <a:endParaRPr lang="en-US" sz="1400" dirty="0"/>
        </a:p>
      </dgm:t>
    </dgm:pt>
    <dgm:pt modelId="{9DA7D823-BC24-4E8E-9A26-4C7C1FB5869B}" type="parTrans" cxnId="{A1D72067-3F94-4A35-97CE-2728886061F1}">
      <dgm:prSet/>
      <dgm:spPr/>
      <dgm:t>
        <a:bodyPr/>
        <a:lstStyle/>
        <a:p>
          <a:endParaRPr lang="en-US"/>
        </a:p>
      </dgm:t>
    </dgm:pt>
    <dgm:pt modelId="{86191ACF-3ECE-4650-BE15-23B595B8D452}" type="sibTrans" cxnId="{A1D72067-3F94-4A35-97CE-2728886061F1}">
      <dgm:prSet/>
      <dgm:spPr/>
      <dgm:t>
        <a:bodyPr/>
        <a:lstStyle/>
        <a:p>
          <a:endParaRPr lang="en-US"/>
        </a:p>
      </dgm:t>
    </dgm:pt>
    <dgm:pt modelId="{4A9D3B8F-A2DB-4597-A506-F1EB7FCBD60D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Increase in bestsellers availability to c. 90% has improved same stores sales </a:t>
          </a:r>
          <a:endParaRPr lang="en-US" sz="1400" dirty="0"/>
        </a:p>
      </dgm:t>
    </dgm:pt>
    <dgm:pt modelId="{66A47D09-BEFD-43E5-9781-78D41A1087AE}" type="parTrans" cxnId="{5C0212A5-F66D-455B-904A-5331D57262C9}">
      <dgm:prSet/>
      <dgm:spPr/>
      <dgm:t>
        <a:bodyPr/>
        <a:lstStyle/>
        <a:p>
          <a:endParaRPr lang="en-US"/>
        </a:p>
      </dgm:t>
    </dgm:pt>
    <dgm:pt modelId="{372D03A1-036B-49C5-A840-EA689151A0C2}" type="sibTrans" cxnId="{5C0212A5-F66D-455B-904A-5331D57262C9}">
      <dgm:prSet/>
      <dgm:spPr/>
      <dgm:t>
        <a:bodyPr/>
        <a:lstStyle/>
        <a:p>
          <a:endParaRPr lang="en-US"/>
        </a:p>
      </dgm:t>
    </dgm:pt>
    <dgm:pt modelId="{8F121FC1-6762-4E12-8236-B2899D44263C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NPI process tested in Computers whose turns has improved by 35% in last 12 month</a:t>
          </a:r>
          <a:endParaRPr lang="en-US" sz="1400" dirty="0"/>
        </a:p>
      </dgm:t>
    </dgm:pt>
    <dgm:pt modelId="{AB4BD142-B709-4665-91ED-DD80AB28D50F}" type="parTrans" cxnId="{64372E74-22A1-4247-9C56-BD5095498DE9}">
      <dgm:prSet/>
      <dgm:spPr/>
      <dgm:t>
        <a:bodyPr/>
        <a:lstStyle/>
        <a:p>
          <a:endParaRPr lang="en-US"/>
        </a:p>
      </dgm:t>
    </dgm:pt>
    <dgm:pt modelId="{C0D8A8B1-5DCF-4AE9-9209-6D8C9A085681}" type="sibTrans" cxnId="{64372E74-22A1-4247-9C56-BD5095498DE9}">
      <dgm:prSet/>
      <dgm:spPr/>
      <dgm:t>
        <a:bodyPr/>
        <a:lstStyle/>
        <a:p>
          <a:endParaRPr lang="en-US"/>
        </a:p>
      </dgm:t>
    </dgm:pt>
    <dgm:pt modelId="{92A86C53-A9EF-4B30-9945-88E7690B18A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Improving success ratio of new lines and limiting investment in non-moving SKUs  </a:t>
          </a:r>
          <a:endParaRPr lang="en-US" sz="1400" dirty="0">
            <a:solidFill>
              <a:schemeClr val="tx1"/>
            </a:solidFill>
          </a:endParaRPr>
        </a:p>
      </dgm:t>
    </dgm:pt>
    <dgm:pt modelId="{4076E3EB-E27A-4F19-A6A3-7AB8A39EF908}" type="parTrans" cxnId="{BE5EAFBA-732E-4D76-8DD7-2B90A776288F}">
      <dgm:prSet/>
      <dgm:spPr/>
      <dgm:t>
        <a:bodyPr/>
        <a:lstStyle/>
        <a:p>
          <a:endParaRPr lang="en-US"/>
        </a:p>
      </dgm:t>
    </dgm:pt>
    <dgm:pt modelId="{53040EA0-A453-40CB-ACD2-A033C5DCFC8F}" type="sibTrans" cxnId="{BE5EAFBA-732E-4D76-8DD7-2B90A776288F}">
      <dgm:prSet/>
      <dgm:spPr/>
      <dgm:t>
        <a:bodyPr/>
        <a:lstStyle/>
        <a:p>
          <a:endParaRPr lang="en-US"/>
        </a:p>
      </dgm:t>
    </dgm:pt>
    <dgm:pt modelId="{4705A608-7499-420A-B811-C07B108642FC}" type="pres">
      <dgm:prSet presAssocID="{0F24328C-A669-42B8-BCB6-1EFE635E73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93541D-DF7E-4F84-B1B7-984CA210A793}" type="pres">
      <dgm:prSet presAssocID="{D4F7F583-437D-486A-8EBB-50A49DC77CB7}" presName="composite" presStyleCnt="0"/>
      <dgm:spPr/>
      <dgm:t>
        <a:bodyPr/>
        <a:lstStyle/>
        <a:p>
          <a:endParaRPr lang="en-US"/>
        </a:p>
      </dgm:t>
    </dgm:pt>
    <dgm:pt modelId="{897D669A-5FDF-4784-83A3-E0A2BAD57078}" type="pres">
      <dgm:prSet presAssocID="{D4F7F583-437D-486A-8EBB-50A49DC77CB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FCA49-42EE-435D-AEE6-F4C9CF937990}" type="pres">
      <dgm:prSet presAssocID="{D4F7F583-437D-486A-8EBB-50A49DC77CB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E2F10-AD2A-4242-9FCC-B816B9CD9063}" type="pres">
      <dgm:prSet presAssocID="{6C488DBB-2BEA-4AE9-B84A-7BACCDAE8E4E}" presName="sp" presStyleCnt="0"/>
      <dgm:spPr/>
      <dgm:t>
        <a:bodyPr/>
        <a:lstStyle/>
        <a:p>
          <a:endParaRPr lang="en-US"/>
        </a:p>
      </dgm:t>
    </dgm:pt>
    <dgm:pt modelId="{5BE4D898-865B-4A75-AD11-04E98636EBB5}" type="pres">
      <dgm:prSet presAssocID="{E66750B3-5F3B-4E6F-ABBF-2F2CFE801899}" presName="composite" presStyleCnt="0"/>
      <dgm:spPr/>
      <dgm:t>
        <a:bodyPr/>
        <a:lstStyle/>
        <a:p>
          <a:endParaRPr lang="en-US"/>
        </a:p>
      </dgm:t>
    </dgm:pt>
    <dgm:pt modelId="{78D6AB8F-66AD-4DB8-BC8F-A809CA5CFBC7}" type="pres">
      <dgm:prSet presAssocID="{E66750B3-5F3B-4E6F-ABBF-2F2CFE801899}" presName="parentText" presStyleLbl="alignNode1" presStyleIdx="1" presStyleCnt="3" custScaleY="1058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3B4CA-7BDF-49E6-AE42-22E003D50B9F}" type="pres">
      <dgm:prSet presAssocID="{E66750B3-5F3B-4E6F-ABBF-2F2CFE801899}" presName="descendantText" presStyleLbl="alignAcc1" presStyleIdx="1" presStyleCnt="3" custScaleY="118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99DC5-1C3D-4D83-9868-166A9674C55E}" type="pres">
      <dgm:prSet presAssocID="{2BA94AB7-EADC-4601-892D-771A85DA66E2}" presName="sp" presStyleCnt="0"/>
      <dgm:spPr/>
      <dgm:t>
        <a:bodyPr/>
        <a:lstStyle/>
        <a:p>
          <a:endParaRPr lang="en-US"/>
        </a:p>
      </dgm:t>
    </dgm:pt>
    <dgm:pt modelId="{792C4901-4B0B-446C-9829-701137DCE2CC}" type="pres">
      <dgm:prSet presAssocID="{FFD63F27-59C1-4CFF-B991-E80EC587530C}" presName="composite" presStyleCnt="0"/>
      <dgm:spPr/>
      <dgm:t>
        <a:bodyPr/>
        <a:lstStyle/>
        <a:p>
          <a:endParaRPr lang="en-US"/>
        </a:p>
      </dgm:t>
    </dgm:pt>
    <dgm:pt modelId="{C6C725A8-3683-4D12-941E-96585F948641}" type="pres">
      <dgm:prSet presAssocID="{FFD63F27-59C1-4CFF-B991-E80EC587530C}" presName="parentText" presStyleLbl="alignNode1" presStyleIdx="2" presStyleCnt="3" custLinFactNeighborY="-18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6DD9-4677-4F20-B906-5D2698D8EF24}" type="pres">
      <dgm:prSet presAssocID="{FFD63F27-59C1-4CFF-B991-E80EC587530C}" presName="descendantText" presStyleLbl="alignAcc1" presStyleIdx="2" presStyleCnt="3" custScaleY="18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E9791-7754-4E70-8084-00B20CB29AA3}" type="presOf" srcId="{725B2C34-DA09-4348-B24C-2C5FBFD92956}" destId="{BEBFCA49-42EE-435D-AEE6-F4C9CF937990}" srcOrd="0" destOrd="0" presId="urn:microsoft.com/office/officeart/2005/8/layout/chevron2"/>
    <dgm:cxn modelId="{B6BBB72B-3D96-4E60-97AA-543D59C3D978}" srcId="{D4F7F583-437D-486A-8EBB-50A49DC77CB7}" destId="{9A65149E-7A3A-4F13-B99E-316A5ECAB3C6}" srcOrd="1" destOrd="0" parTransId="{07521A60-BB22-4577-BC06-8C2039024118}" sibTransId="{99663559-2122-4194-833B-9F020F16CF85}"/>
    <dgm:cxn modelId="{31369DBE-9D59-44C0-85D2-EA5141958DA3}" type="presOf" srcId="{E66750B3-5F3B-4E6F-ABBF-2F2CFE801899}" destId="{78D6AB8F-66AD-4DB8-BC8F-A809CA5CFBC7}" srcOrd="0" destOrd="0" presId="urn:microsoft.com/office/officeart/2005/8/layout/chevron2"/>
    <dgm:cxn modelId="{C79C4272-9FB1-466E-9BDD-2733CFB61487}" srcId="{E66750B3-5F3B-4E6F-ABBF-2F2CFE801899}" destId="{579A7575-D76E-4E7A-BD10-EE202FB53224}" srcOrd="0" destOrd="0" parTransId="{8E9E1B01-0566-4ACC-A61E-5E41B6D35BFB}" sibTransId="{48D78450-C641-4D19-97FA-D53F65F9EE8C}"/>
    <dgm:cxn modelId="{5C0212A5-F66D-455B-904A-5331D57262C9}" srcId="{E66750B3-5F3B-4E6F-ABBF-2F2CFE801899}" destId="{4A9D3B8F-A2DB-4597-A506-F1EB7FCBD60D}" srcOrd="2" destOrd="0" parTransId="{66A47D09-BEFD-43E5-9781-78D41A1087AE}" sibTransId="{372D03A1-036B-49C5-A840-EA689151A0C2}"/>
    <dgm:cxn modelId="{64372E74-22A1-4247-9C56-BD5095498DE9}" srcId="{FFD63F27-59C1-4CFF-B991-E80EC587530C}" destId="{8F121FC1-6762-4E12-8236-B2899D44263C}" srcOrd="2" destOrd="0" parTransId="{AB4BD142-B709-4665-91ED-DD80AB28D50F}" sibTransId="{C0D8A8B1-5DCF-4AE9-9209-6D8C9A085681}"/>
    <dgm:cxn modelId="{3D8132F9-D690-467B-9F37-07E849E71A3F}" srcId="{D4F7F583-437D-486A-8EBB-50A49DC77CB7}" destId="{725B2C34-DA09-4348-B24C-2C5FBFD92956}" srcOrd="0" destOrd="0" parTransId="{2BB77F7F-9C35-401C-861A-34BD112B24D5}" sibTransId="{C153E751-5627-49ED-B700-E9542EE7E22E}"/>
    <dgm:cxn modelId="{C9513164-08A3-49BE-8F60-1EA2E659DF71}" type="presOf" srcId="{0F24328C-A669-42B8-BCB6-1EFE635E73D6}" destId="{4705A608-7499-420A-B811-C07B108642FC}" srcOrd="0" destOrd="0" presId="urn:microsoft.com/office/officeart/2005/8/layout/chevron2"/>
    <dgm:cxn modelId="{852984B9-D9DC-4BF7-9541-D22F0B3E5A7D}" type="presOf" srcId="{4A9D3B8F-A2DB-4597-A506-F1EB7FCBD60D}" destId="{2B13B4CA-7BDF-49E6-AE42-22E003D50B9F}" srcOrd="0" destOrd="2" presId="urn:microsoft.com/office/officeart/2005/8/layout/chevron2"/>
    <dgm:cxn modelId="{7A1A3B62-1D6E-4698-8963-0AADDE15315C}" srcId="{0F24328C-A669-42B8-BCB6-1EFE635E73D6}" destId="{E66750B3-5F3B-4E6F-ABBF-2F2CFE801899}" srcOrd="1" destOrd="0" parTransId="{236F0862-6DFD-442D-BA76-F6F16DB67E7A}" sibTransId="{2BA94AB7-EADC-4601-892D-771A85DA66E2}"/>
    <dgm:cxn modelId="{539D0FFA-1C0A-43F9-B8B6-8C69CC21E032}" type="presOf" srcId="{D4F7F583-437D-486A-8EBB-50A49DC77CB7}" destId="{897D669A-5FDF-4784-83A3-E0A2BAD57078}" srcOrd="0" destOrd="0" presId="urn:microsoft.com/office/officeart/2005/8/layout/chevron2"/>
    <dgm:cxn modelId="{8056AE0A-2BCE-4854-A6DC-185993CC04D5}" type="presOf" srcId="{579A7575-D76E-4E7A-BD10-EE202FB53224}" destId="{2B13B4CA-7BDF-49E6-AE42-22E003D50B9F}" srcOrd="0" destOrd="0" presId="urn:microsoft.com/office/officeart/2005/8/layout/chevron2"/>
    <dgm:cxn modelId="{FACE50C2-FC4D-4CDD-BF3E-7DF1BDBAC2F5}" type="presOf" srcId="{CC88877A-6AAE-42E6-A270-B8032623C119}" destId="{2B13B4CA-7BDF-49E6-AE42-22E003D50B9F}" srcOrd="0" destOrd="1" presId="urn:microsoft.com/office/officeart/2005/8/layout/chevron2"/>
    <dgm:cxn modelId="{B22777C1-B00D-43F3-B9FA-EBDA7545C63D}" type="presOf" srcId="{92A86C53-A9EF-4B30-9945-88E7690B18AE}" destId="{65396DD9-4677-4F20-B906-5D2698D8EF24}" srcOrd="0" destOrd="1" presId="urn:microsoft.com/office/officeart/2005/8/layout/chevron2"/>
    <dgm:cxn modelId="{BE5EAFBA-732E-4D76-8DD7-2B90A776288F}" srcId="{FFD63F27-59C1-4CFF-B991-E80EC587530C}" destId="{92A86C53-A9EF-4B30-9945-88E7690B18AE}" srcOrd="1" destOrd="0" parTransId="{4076E3EB-E27A-4F19-A6A3-7AB8A39EF908}" sibTransId="{53040EA0-A453-40CB-ACD2-A033C5DCFC8F}"/>
    <dgm:cxn modelId="{688CFDF5-182E-47C5-A1F8-2FD22A9AAD58}" type="presOf" srcId="{2D99B003-54C4-415B-A195-444056EA1E1C}" destId="{65396DD9-4677-4F20-B906-5D2698D8EF24}" srcOrd="0" destOrd="0" presId="urn:microsoft.com/office/officeart/2005/8/layout/chevron2"/>
    <dgm:cxn modelId="{E464C556-F7BE-4250-B30D-E5D787F374C3}" srcId="{0F24328C-A669-42B8-BCB6-1EFE635E73D6}" destId="{D4F7F583-437D-486A-8EBB-50A49DC77CB7}" srcOrd="0" destOrd="0" parTransId="{074D879F-9694-40B6-B967-97450FA72A7F}" sibTransId="{6C488DBB-2BEA-4AE9-B84A-7BACCDAE8E4E}"/>
    <dgm:cxn modelId="{A525B4BC-2280-43B9-8F7C-6C1F7EF2FDAF}" type="presOf" srcId="{FFD63F27-59C1-4CFF-B991-E80EC587530C}" destId="{C6C725A8-3683-4D12-941E-96585F948641}" srcOrd="0" destOrd="0" presId="urn:microsoft.com/office/officeart/2005/8/layout/chevron2"/>
    <dgm:cxn modelId="{ED1CCA1E-E7B3-4FB6-BD5A-CE57E9E3AE04}" type="presOf" srcId="{8F121FC1-6762-4E12-8236-B2899D44263C}" destId="{65396DD9-4677-4F20-B906-5D2698D8EF24}" srcOrd="0" destOrd="2" presId="urn:microsoft.com/office/officeart/2005/8/layout/chevron2"/>
    <dgm:cxn modelId="{B648957F-87F2-42A0-A3A4-D42D6539355B}" srcId="{0F24328C-A669-42B8-BCB6-1EFE635E73D6}" destId="{FFD63F27-59C1-4CFF-B991-E80EC587530C}" srcOrd="2" destOrd="0" parTransId="{2BAF8B6C-2E26-4A86-9DB2-25B8AEC76FD2}" sibTransId="{F94BB56B-8A08-48FD-8FD3-346582CC8278}"/>
    <dgm:cxn modelId="{DA97CAD0-7673-4D1A-A062-8C80F19C7D50}" type="presOf" srcId="{9A65149E-7A3A-4F13-B99E-316A5ECAB3C6}" destId="{BEBFCA49-42EE-435D-AEE6-F4C9CF937990}" srcOrd="0" destOrd="1" presId="urn:microsoft.com/office/officeart/2005/8/layout/chevron2"/>
    <dgm:cxn modelId="{A1D72067-3F94-4A35-97CE-2728886061F1}" srcId="{E66750B3-5F3B-4E6F-ABBF-2F2CFE801899}" destId="{CC88877A-6AAE-42E6-A270-B8032623C119}" srcOrd="1" destOrd="0" parTransId="{9DA7D823-BC24-4E8E-9A26-4C7C1FB5869B}" sibTransId="{86191ACF-3ECE-4650-BE15-23B595B8D452}"/>
    <dgm:cxn modelId="{89FB1356-1B1A-4AB3-814C-6F86FC6D1919}" srcId="{FFD63F27-59C1-4CFF-B991-E80EC587530C}" destId="{2D99B003-54C4-415B-A195-444056EA1E1C}" srcOrd="0" destOrd="0" parTransId="{93D1ABB3-7BD8-4CAF-B054-CDFCE8F35E5C}" sibTransId="{023E9FF4-010E-47BC-A052-21BD7A680943}"/>
    <dgm:cxn modelId="{8DEAC58A-F60A-4922-BB47-E37B38CC74A3}" type="presParOf" srcId="{4705A608-7499-420A-B811-C07B108642FC}" destId="{BA93541D-DF7E-4F84-B1B7-984CA210A793}" srcOrd="0" destOrd="0" presId="urn:microsoft.com/office/officeart/2005/8/layout/chevron2"/>
    <dgm:cxn modelId="{3018A585-9F33-44E7-BCB1-DBEBAE223B00}" type="presParOf" srcId="{BA93541D-DF7E-4F84-B1B7-984CA210A793}" destId="{897D669A-5FDF-4784-83A3-E0A2BAD57078}" srcOrd="0" destOrd="0" presId="urn:microsoft.com/office/officeart/2005/8/layout/chevron2"/>
    <dgm:cxn modelId="{4B4A260C-840E-4180-B94B-1E12187864F7}" type="presParOf" srcId="{BA93541D-DF7E-4F84-B1B7-984CA210A793}" destId="{BEBFCA49-42EE-435D-AEE6-F4C9CF937990}" srcOrd="1" destOrd="0" presId="urn:microsoft.com/office/officeart/2005/8/layout/chevron2"/>
    <dgm:cxn modelId="{6E362241-F603-43D6-BEB1-766DC48DBE2B}" type="presParOf" srcId="{4705A608-7499-420A-B811-C07B108642FC}" destId="{D49E2F10-AD2A-4242-9FCC-B816B9CD9063}" srcOrd="1" destOrd="0" presId="urn:microsoft.com/office/officeart/2005/8/layout/chevron2"/>
    <dgm:cxn modelId="{3CDB6A40-5BA8-4D9E-A57A-AFE692B8EEAB}" type="presParOf" srcId="{4705A608-7499-420A-B811-C07B108642FC}" destId="{5BE4D898-865B-4A75-AD11-04E98636EBB5}" srcOrd="2" destOrd="0" presId="urn:microsoft.com/office/officeart/2005/8/layout/chevron2"/>
    <dgm:cxn modelId="{B339008B-3398-4597-B70E-29A9BDFF3292}" type="presParOf" srcId="{5BE4D898-865B-4A75-AD11-04E98636EBB5}" destId="{78D6AB8F-66AD-4DB8-BC8F-A809CA5CFBC7}" srcOrd="0" destOrd="0" presId="urn:microsoft.com/office/officeart/2005/8/layout/chevron2"/>
    <dgm:cxn modelId="{C6EEBB42-455B-4740-9E35-1B20F28C9D5E}" type="presParOf" srcId="{5BE4D898-865B-4A75-AD11-04E98636EBB5}" destId="{2B13B4CA-7BDF-49E6-AE42-22E003D50B9F}" srcOrd="1" destOrd="0" presId="urn:microsoft.com/office/officeart/2005/8/layout/chevron2"/>
    <dgm:cxn modelId="{38C064CC-AF91-4CCE-A491-A983071BBEB3}" type="presParOf" srcId="{4705A608-7499-420A-B811-C07B108642FC}" destId="{88499DC5-1C3D-4D83-9868-166A9674C55E}" srcOrd="3" destOrd="0" presId="urn:microsoft.com/office/officeart/2005/8/layout/chevron2"/>
    <dgm:cxn modelId="{957E71A3-7F13-4BB6-A6C4-3B35125BFFBB}" type="presParOf" srcId="{4705A608-7499-420A-B811-C07B108642FC}" destId="{792C4901-4B0B-446C-9829-701137DCE2CC}" srcOrd="4" destOrd="0" presId="urn:microsoft.com/office/officeart/2005/8/layout/chevron2"/>
    <dgm:cxn modelId="{4ABD2ADF-B0D7-4F76-BDE0-6381FFE2993E}" type="presParOf" srcId="{792C4901-4B0B-446C-9829-701137DCE2CC}" destId="{C6C725A8-3683-4D12-941E-96585F948641}" srcOrd="0" destOrd="0" presId="urn:microsoft.com/office/officeart/2005/8/layout/chevron2"/>
    <dgm:cxn modelId="{D2963E45-3FCC-45C3-AD44-29C86D308403}" type="presParOf" srcId="{792C4901-4B0B-446C-9829-701137DCE2CC}" destId="{65396DD9-4677-4F20-B906-5D2698D8EF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4328C-A669-42B8-BCB6-1EFE635E73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7F583-437D-486A-8EBB-50A49DC77CB7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Range Alignment</a:t>
          </a:r>
          <a:endParaRPr lang="en-US" dirty="0"/>
        </a:p>
      </dgm:t>
    </dgm:pt>
    <dgm:pt modelId="{074D879F-9694-40B6-B967-97450FA72A7F}" type="parTrans" cxnId="{E464C556-F7BE-4250-B30D-E5D787F374C3}">
      <dgm:prSet/>
      <dgm:spPr/>
      <dgm:t>
        <a:bodyPr/>
        <a:lstStyle/>
        <a:p>
          <a:endParaRPr lang="en-US"/>
        </a:p>
      </dgm:t>
    </dgm:pt>
    <dgm:pt modelId="{6C488DBB-2BEA-4AE9-B84A-7BACCDAE8E4E}" type="sibTrans" cxnId="{E464C556-F7BE-4250-B30D-E5D787F374C3}">
      <dgm:prSet/>
      <dgm:spPr/>
      <dgm:t>
        <a:bodyPr/>
        <a:lstStyle/>
        <a:p>
          <a:endParaRPr lang="en-US"/>
        </a:p>
      </dgm:t>
    </dgm:pt>
    <dgm:pt modelId="{725B2C34-DA09-4348-B24C-2C5FBFD92956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Customize every store’s range to its customer requirement by using concept of category/price band effectiveness to determine store range </a:t>
          </a:r>
          <a:endParaRPr lang="en-US" sz="1400" dirty="0"/>
        </a:p>
      </dgm:t>
    </dgm:pt>
    <dgm:pt modelId="{2BB77F7F-9C35-401C-861A-34BD112B24D5}" type="parTrans" cxnId="{3D8132F9-D690-467B-9F37-07E849E71A3F}">
      <dgm:prSet/>
      <dgm:spPr/>
      <dgm:t>
        <a:bodyPr/>
        <a:lstStyle/>
        <a:p>
          <a:endParaRPr lang="en-US"/>
        </a:p>
      </dgm:t>
    </dgm:pt>
    <dgm:pt modelId="{C153E751-5627-49ED-B700-E9542EE7E22E}" type="sibTrans" cxnId="{3D8132F9-D690-467B-9F37-07E849E71A3F}">
      <dgm:prSet/>
      <dgm:spPr/>
      <dgm:t>
        <a:bodyPr/>
        <a:lstStyle/>
        <a:p>
          <a:endParaRPr lang="en-US"/>
        </a:p>
      </dgm:t>
    </dgm:pt>
    <dgm:pt modelId="{E66750B3-5F3B-4E6F-ABBF-2F2CFE801899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End-of-Life Management</a:t>
          </a:r>
          <a:endParaRPr lang="en-US" dirty="0"/>
        </a:p>
      </dgm:t>
    </dgm:pt>
    <dgm:pt modelId="{236F0862-6DFD-442D-BA76-F6F16DB67E7A}" type="parTrans" cxnId="{7A1A3B62-1D6E-4698-8963-0AADDE15315C}">
      <dgm:prSet/>
      <dgm:spPr/>
      <dgm:t>
        <a:bodyPr/>
        <a:lstStyle/>
        <a:p>
          <a:endParaRPr lang="en-US"/>
        </a:p>
      </dgm:t>
    </dgm:pt>
    <dgm:pt modelId="{2BA94AB7-EADC-4601-892D-771A85DA66E2}" type="sibTrans" cxnId="{7A1A3B62-1D6E-4698-8963-0AADDE15315C}">
      <dgm:prSet/>
      <dgm:spPr/>
      <dgm:t>
        <a:bodyPr/>
        <a:lstStyle/>
        <a:p>
          <a:endParaRPr lang="en-US"/>
        </a:p>
      </dgm:t>
    </dgm:pt>
    <dgm:pt modelId="{579A7575-D76E-4E7A-BD10-EE202FB5322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Systematic identification of slow-moving stock to initiate timely liquidation</a:t>
          </a:r>
          <a:endParaRPr lang="en-US" sz="1400" dirty="0"/>
        </a:p>
      </dgm:t>
    </dgm:pt>
    <dgm:pt modelId="{8E9E1B01-0566-4ACC-A61E-5E41B6D35BFB}" type="parTrans" cxnId="{C79C4272-9FB1-466E-9BDD-2733CFB61487}">
      <dgm:prSet/>
      <dgm:spPr/>
      <dgm:t>
        <a:bodyPr/>
        <a:lstStyle/>
        <a:p>
          <a:endParaRPr lang="en-US"/>
        </a:p>
      </dgm:t>
    </dgm:pt>
    <dgm:pt modelId="{48D78450-C641-4D19-97FA-D53F65F9EE8C}" type="sibTrans" cxnId="{C79C4272-9FB1-466E-9BDD-2733CFB61487}">
      <dgm:prSet/>
      <dgm:spPr/>
      <dgm:t>
        <a:bodyPr/>
        <a:lstStyle/>
        <a:p>
          <a:endParaRPr lang="en-US"/>
        </a:p>
      </dgm:t>
    </dgm:pt>
    <dgm:pt modelId="{FFD63F27-59C1-4CFF-B991-E80EC587530C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DC Buying</a:t>
          </a:r>
          <a:endParaRPr lang="en-US" dirty="0"/>
        </a:p>
      </dgm:t>
    </dgm:pt>
    <dgm:pt modelId="{2BAF8B6C-2E26-4A86-9DB2-25B8AEC76FD2}" type="parTrans" cxnId="{B648957F-87F2-42A0-A3A4-D42D6539355B}">
      <dgm:prSet/>
      <dgm:spPr/>
      <dgm:t>
        <a:bodyPr/>
        <a:lstStyle/>
        <a:p>
          <a:endParaRPr lang="en-US"/>
        </a:p>
      </dgm:t>
    </dgm:pt>
    <dgm:pt modelId="{F94BB56B-8A08-48FD-8FD3-346582CC8278}" type="sibTrans" cxnId="{B648957F-87F2-42A0-A3A4-D42D6539355B}">
      <dgm:prSet/>
      <dgm:spPr/>
      <dgm:t>
        <a:bodyPr/>
        <a:lstStyle/>
        <a:p>
          <a:endParaRPr lang="en-US"/>
        </a:p>
      </dgm:t>
    </dgm:pt>
    <dgm:pt modelId="{2D99B003-54C4-415B-A195-444056EA1E1C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Aligning buying at DC to store sales using concept of weeks cover</a:t>
          </a:r>
          <a:endParaRPr lang="en-US" sz="1400" dirty="0">
            <a:solidFill>
              <a:schemeClr val="tx1"/>
            </a:solidFill>
          </a:endParaRPr>
        </a:p>
      </dgm:t>
    </dgm:pt>
    <dgm:pt modelId="{93D1ABB3-7BD8-4CAF-B054-CDFCE8F35E5C}" type="parTrans" cxnId="{89FB1356-1B1A-4AB3-814C-6F86FC6D1919}">
      <dgm:prSet/>
      <dgm:spPr/>
      <dgm:t>
        <a:bodyPr/>
        <a:lstStyle/>
        <a:p>
          <a:endParaRPr lang="en-US"/>
        </a:p>
      </dgm:t>
    </dgm:pt>
    <dgm:pt modelId="{023E9FF4-010E-47BC-A052-21BD7A680943}" type="sibTrans" cxnId="{89FB1356-1B1A-4AB3-814C-6F86FC6D1919}">
      <dgm:prSet/>
      <dgm:spPr/>
      <dgm:t>
        <a:bodyPr/>
        <a:lstStyle/>
        <a:p>
          <a:endParaRPr lang="en-US"/>
        </a:p>
      </dgm:t>
    </dgm:pt>
    <dgm:pt modelId="{23CC72A3-D633-4AC8-AD97-7C2A80A7AA2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7A346B11-43CA-43A8-8847-792A6E432848}" type="parTrans" cxnId="{04C79F33-1CDD-4E1B-9C28-1A875D9B6FC1}">
      <dgm:prSet/>
      <dgm:spPr/>
      <dgm:t>
        <a:bodyPr/>
        <a:lstStyle/>
        <a:p>
          <a:endParaRPr lang="en-US"/>
        </a:p>
      </dgm:t>
    </dgm:pt>
    <dgm:pt modelId="{892B12ED-61D0-4CC1-9014-E8C8E60DEA34}" type="sibTrans" cxnId="{04C79F33-1CDD-4E1B-9C28-1A875D9B6FC1}">
      <dgm:prSet/>
      <dgm:spPr/>
      <dgm:t>
        <a:bodyPr/>
        <a:lstStyle/>
        <a:p>
          <a:endParaRPr lang="en-US"/>
        </a:p>
      </dgm:t>
    </dgm:pt>
    <dgm:pt modelId="{AA7FD8E1-826F-4ADC-AFCC-ED9B3820A2B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Semi-automated system to prioritize ranging of best performing available SKU in the category/price band to store</a:t>
          </a:r>
          <a:endParaRPr lang="en-US" sz="1400" dirty="0"/>
        </a:p>
      </dgm:t>
    </dgm:pt>
    <dgm:pt modelId="{C4293ADD-BCF2-4A4D-8C9D-DBF063394F21}" type="parTrans" cxnId="{B2C47F5A-FAB2-4613-A418-C9723D94EE35}">
      <dgm:prSet/>
      <dgm:spPr/>
      <dgm:t>
        <a:bodyPr/>
        <a:lstStyle/>
        <a:p>
          <a:endParaRPr lang="en-US"/>
        </a:p>
      </dgm:t>
    </dgm:pt>
    <dgm:pt modelId="{C10DDC41-5760-4737-8D26-780A4C9938B0}" type="sibTrans" cxnId="{B2C47F5A-FAB2-4613-A418-C9723D94EE35}">
      <dgm:prSet/>
      <dgm:spPr/>
      <dgm:t>
        <a:bodyPr/>
        <a:lstStyle/>
        <a:p>
          <a:endParaRPr lang="en-US"/>
        </a:p>
      </dgm:t>
    </dgm:pt>
    <dgm:pt modelId="{203C60B4-DE3C-4451-9797-E5C1F4D28DB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53BAA15D-408C-4D98-9338-58A34FE1BF27}" type="parTrans" cxnId="{18D61847-DFA0-4C42-87E0-0DC0B9E77C95}">
      <dgm:prSet/>
      <dgm:spPr/>
      <dgm:t>
        <a:bodyPr/>
        <a:lstStyle/>
        <a:p>
          <a:endParaRPr lang="en-US"/>
        </a:p>
      </dgm:t>
    </dgm:pt>
    <dgm:pt modelId="{F23D3000-6526-441C-B27C-811DBD45622D}" type="sibTrans" cxnId="{18D61847-DFA0-4C42-87E0-0DC0B9E77C95}">
      <dgm:prSet/>
      <dgm:spPr/>
      <dgm:t>
        <a:bodyPr/>
        <a:lstStyle/>
        <a:p>
          <a:endParaRPr lang="en-US"/>
        </a:p>
      </dgm:t>
    </dgm:pt>
    <dgm:pt modelId="{955EECAE-CEE9-4975-BCD1-5F7BBCA6F14E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Improve Throughput per Sq. </a:t>
          </a:r>
          <a:r>
            <a:rPr lang="en-US" sz="1400" dirty="0" err="1" smtClean="0"/>
            <a:t>ft</a:t>
          </a:r>
          <a:r>
            <a:rPr lang="en-US" sz="1400" dirty="0" smtClean="0"/>
            <a:t> by improving range performance</a:t>
          </a:r>
          <a:endParaRPr lang="en-US" sz="1400" dirty="0"/>
        </a:p>
      </dgm:t>
    </dgm:pt>
    <dgm:pt modelId="{7C457259-4AF0-4FC7-82F2-0D8FBCC2C44E}" type="parTrans" cxnId="{CFD61C25-03B4-4C2B-B99B-A57202027779}">
      <dgm:prSet/>
      <dgm:spPr/>
      <dgm:t>
        <a:bodyPr/>
        <a:lstStyle/>
        <a:p>
          <a:endParaRPr lang="en-US"/>
        </a:p>
      </dgm:t>
    </dgm:pt>
    <dgm:pt modelId="{DE6D5F32-6F0D-4165-9C1E-C6D774512987}" type="sibTrans" cxnId="{CFD61C25-03B4-4C2B-B99B-A57202027779}">
      <dgm:prSet/>
      <dgm:spPr/>
      <dgm:t>
        <a:bodyPr/>
        <a:lstStyle/>
        <a:p>
          <a:endParaRPr lang="en-US"/>
        </a:p>
      </dgm:t>
    </dgm:pt>
    <dgm:pt modelId="{55223DB8-540D-413A-A77F-0322C45FA34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Decrease liquidation hit on aged stock &amp; free up shelf space for new SKUs</a:t>
          </a:r>
          <a:endParaRPr lang="en-US" sz="1400" dirty="0"/>
        </a:p>
      </dgm:t>
    </dgm:pt>
    <dgm:pt modelId="{BF2104ED-41C5-4BBD-AC89-4D537657497F}" type="parTrans" cxnId="{70270EDE-644A-4620-B815-FFDA16384E77}">
      <dgm:prSet/>
      <dgm:spPr/>
      <dgm:t>
        <a:bodyPr/>
        <a:lstStyle/>
        <a:p>
          <a:endParaRPr lang="en-US"/>
        </a:p>
      </dgm:t>
    </dgm:pt>
    <dgm:pt modelId="{9EF67B5D-F2DE-4542-AD30-CD6BCCBA4F90}" type="sibTrans" cxnId="{70270EDE-644A-4620-B815-FFDA16384E77}">
      <dgm:prSet/>
      <dgm:spPr/>
      <dgm:t>
        <a:bodyPr/>
        <a:lstStyle/>
        <a:p>
          <a:endParaRPr lang="en-US"/>
        </a:p>
      </dgm:t>
    </dgm:pt>
    <dgm:pt modelId="{170B68D1-91A2-4961-BDBF-5D56180BB6B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400" dirty="0">
            <a:solidFill>
              <a:schemeClr val="tx1"/>
            </a:solidFill>
          </a:endParaRPr>
        </a:p>
      </dgm:t>
    </dgm:pt>
    <dgm:pt modelId="{B9E86F31-7B17-4BED-9FA6-E92C5590C307}" type="parTrans" cxnId="{AD959E84-FE3B-4959-865A-B89531FE4D36}">
      <dgm:prSet/>
      <dgm:spPr/>
      <dgm:t>
        <a:bodyPr/>
        <a:lstStyle/>
        <a:p>
          <a:endParaRPr lang="en-US"/>
        </a:p>
      </dgm:t>
    </dgm:pt>
    <dgm:pt modelId="{FBE1BDC7-6625-4391-A790-49CF2F523D8F}" type="sibTrans" cxnId="{AD959E84-FE3B-4959-865A-B89531FE4D36}">
      <dgm:prSet/>
      <dgm:spPr/>
      <dgm:t>
        <a:bodyPr/>
        <a:lstStyle/>
        <a:p>
          <a:endParaRPr lang="en-US"/>
        </a:p>
      </dgm:t>
    </dgm:pt>
    <dgm:pt modelId="{190990DD-C85F-4FE7-8315-E57ECCA9D0A4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Additionally an “Open to Buy” budget for each group to provide purchasing flexibility for promotional/deal based buying, seasonal stock build up and protecting availability </a:t>
          </a:r>
          <a:endParaRPr lang="en-US" sz="1400" dirty="0">
            <a:solidFill>
              <a:schemeClr val="tx1"/>
            </a:solidFill>
          </a:endParaRPr>
        </a:p>
      </dgm:t>
    </dgm:pt>
    <dgm:pt modelId="{8FB686C2-07DB-40D4-A1C1-F9130F480346}" type="parTrans" cxnId="{2FCFA7AA-FF2F-4976-8EB8-89B81E4F336E}">
      <dgm:prSet/>
      <dgm:spPr/>
      <dgm:t>
        <a:bodyPr/>
        <a:lstStyle/>
        <a:p>
          <a:endParaRPr lang="en-US"/>
        </a:p>
      </dgm:t>
    </dgm:pt>
    <dgm:pt modelId="{DD336DBA-09CD-42A0-969F-57D40C6DB403}" type="sibTrans" cxnId="{2FCFA7AA-FF2F-4976-8EB8-89B81E4F336E}">
      <dgm:prSet/>
      <dgm:spPr/>
      <dgm:t>
        <a:bodyPr/>
        <a:lstStyle/>
        <a:p>
          <a:endParaRPr lang="en-US"/>
        </a:p>
      </dgm:t>
    </dgm:pt>
    <dgm:pt modelId="{4705A608-7499-420A-B811-C07B108642FC}" type="pres">
      <dgm:prSet presAssocID="{0F24328C-A669-42B8-BCB6-1EFE635E73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93541D-DF7E-4F84-B1B7-984CA210A793}" type="pres">
      <dgm:prSet presAssocID="{D4F7F583-437D-486A-8EBB-50A49DC77CB7}" presName="composite" presStyleCnt="0"/>
      <dgm:spPr/>
      <dgm:t>
        <a:bodyPr/>
        <a:lstStyle/>
        <a:p>
          <a:endParaRPr lang="en-US"/>
        </a:p>
      </dgm:t>
    </dgm:pt>
    <dgm:pt modelId="{897D669A-5FDF-4784-83A3-E0A2BAD57078}" type="pres">
      <dgm:prSet presAssocID="{D4F7F583-437D-486A-8EBB-50A49DC77CB7}" presName="parentText" presStyleLbl="alignNode1" presStyleIdx="0" presStyleCnt="3" custScaleY="98559" custLinFactNeighborX="-307" custLinFactNeighborY="-250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FCA49-42EE-435D-AEE6-F4C9CF937990}" type="pres">
      <dgm:prSet presAssocID="{D4F7F583-437D-486A-8EBB-50A49DC77CB7}" presName="descendantText" presStyleLbl="alignAcc1" presStyleIdx="0" presStyleCnt="3" custScaleX="99822" custScaleY="1875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E2F10-AD2A-4242-9FCC-B816B9CD9063}" type="pres">
      <dgm:prSet presAssocID="{6C488DBB-2BEA-4AE9-B84A-7BACCDAE8E4E}" presName="sp" presStyleCnt="0"/>
      <dgm:spPr/>
      <dgm:t>
        <a:bodyPr/>
        <a:lstStyle/>
        <a:p>
          <a:endParaRPr lang="en-US"/>
        </a:p>
      </dgm:t>
    </dgm:pt>
    <dgm:pt modelId="{5BE4D898-865B-4A75-AD11-04E98636EBB5}" type="pres">
      <dgm:prSet presAssocID="{E66750B3-5F3B-4E6F-ABBF-2F2CFE801899}" presName="composite" presStyleCnt="0"/>
      <dgm:spPr/>
      <dgm:t>
        <a:bodyPr/>
        <a:lstStyle/>
        <a:p>
          <a:endParaRPr lang="en-US"/>
        </a:p>
      </dgm:t>
    </dgm:pt>
    <dgm:pt modelId="{78D6AB8F-66AD-4DB8-BC8F-A809CA5CFBC7}" type="pres">
      <dgm:prSet presAssocID="{E66750B3-5F3B-4E6F-ABBF-2F2CFE801899}" presName="parentText" presStyleLbl="alignNode1" presStyleIdx="1" presStyleCnt="3" custScaleX="100629" custScaleY="105876" custLinFactNeighborX="-307" custLinFactNeighborY="177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3B4CA-7BDF-49E6-AE42-22E003D50B9F}" type="pres">
      <dgm:prSet presAssocID="{E66750B3-5F3B-4E6F-ABBF-2F2CFE801899}" presName="descendantText" presStyleLbl="alignAcc1" presStyleIdx="1" presStyleCnt="3" custScaleX="98228" custScaleY="105961" custLinFactNeighborX="-287" custLinFactNeighborY="25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99DC5-1C3D-4D83-9868-166A9674C55E}" type="pres">
      <dgm:prSet presAssocID="{2BA94AB7-EADC-4601-892D-771A85DA66E2}" presName="sp" presStyleCnt="0"/>
      <dgm:spPr/>
      <dgm:t>
        <a:bodyPr/>
        <a:lstStyle/>
        <a:p>
          <a:endParaRPr lang="en-US"/>
        </a:p>
      </dgm:t>
    </dgm:pt>
    <dgm:pt modelId="{792C4901-4B0B-446C-9829-701137DCE2CC}" type="pres">
      <dgm:prSet presAssocID="{FFD63F27-59C1-4CFF-B991-E80EC587530C}" presName="composite" presStyleCnt="0"/>
      <dgm:spPr/>
      <dgm:t>
        <a:bodyPr/>
        <a:lstStyle/>
        <a:p>
          <a:endParaRPr lang="en-US"/>
        </a:p>
      </dgm:t>
    </dgm:pt>
    <dgm:pt modelId="{C6C725A8-3683-4D12-941E-96585F948641}" type="pres">
      <dgm:prSet presAssocID="{FFD63F27-59C1-4CFF-B991-E80EC587530C}" presName="parentText" presStyleLbl="alignNode1" presStyleIdx="2" presStyleCnt="3" custLinFactNeighborX="509" custLinFactNeighborY="10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6DD9-4677-4F20-B906-5D2698D8EF24}" type="pres">
      <dgm:prSet presAssocID="{FFD63F27-59C1-4CFF-B991-E80EC587530C}" presName="descendantText" presStyleLbl="alignAcc1" presStyleIdx="2" presStyleCnt="3" custScaleX="97758" custScaleY="117677" custLinFactNeighborX="-127" custLinFactNeighborY="10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C4272-9FB1-466E-9BDD-2733CFB61487}" srcId="{E66750B3-5F3B-4E6F-ABBF-2F2CFE801899}" destId="{579A7575-D76E-4E7A-BD10-EE202FB53224}" srcOrd="0" destOrd="0" parTransId="{8E9E1B01-0566-4ACC-A61E-5E41B6D35BFB}" sibTransId="{48D78450-C641-4D19-97FA-D53F65F9EE8C}"/>
    <dgm:cxn modelId="{CBBF1CE8-4627-4CD5-B9E9-5581635E3236}" type="presOf" srcId="{725B2C34-DA09-4348-B24C-2C5FBFD92956}" destId="{BEBFCA49-42EE-435D-AEE6-F4C9CF937990}" srcOrd="0" destOrd="1" presId="urn:microsoft.com/office/officeart/2005/8/layout/chevron2"/>
    <dgm:cxn modelId="{3D8132F9-D690-467B-9F37-07E849E71A3F}" srcId="{D4F7F583-437D-486A-8EBB-50A49DC77CB7}" destId="{725B2C34-DA09-4348-B24C-2C5FBFD92956}" srcOrd="1" destOrd="0" parTransId="{2BB77F7F-9C35-401C-861A-34BD112B24D5}" sibTransId="{C153E751-5627-49ED-B700-E9542EE7E22E}"/>
    <dgm:cxn modelId="{E8DA8305-DB17-4FED-A2E8-D6C03827F962}" type="presOf" srcId="{FFD63F27-59C1-4CFF-B991-E80EC587530C}" destId="{C6C725A8-3683-4D12-941E-96585F948641}" srcOrd="0" destOrd="0" presId="urn:microsoft.com/office/officeart/2005/8/layout/chevron2"/>
    <dgm:cxn modelId="{40A66942-3E7A-4E43-9851-8F846A5E0598}" type="presOf" srcId="{579A7575-D76E-4E7A-BD10-EE202FB53224}" destId="{2B13B4CA-7BDF-49E6-AE42-22E003D50B9F}" srcOrd="0" destOrd="0" presId="urn:microsoft.com/office/officeart/2005/8/layout/chevron2"/>
    <dgm:cxn modelId="{5BF959DC-7EAE-4DF0-AC05-671C95C64897}" type="presOf" srcId="{170B68D1-91A2-4961-BDBF-5D56180BB6B4}" destId="{65396DD9-4677-4F20-B906-5D2698D8EF24}" srcOrd="0" destOrd="2" presId="urn:microsoft.com/office/officeart/2005/8/layout/chevron2"/>
    <dgm:cxn modelId="{7A1A3B62-1D6E-4698-8963-0AADDE15315C}" srcId="{0F24328C-A669-42B8-BCB6-1EFE635E73D6}" destId="{E66750B3-5F3B-4E6F-ABBF-2F2CFE801899}" srcOrd="1" destOrd="0" parTransId="{236F0862-6DFD-442D-BA76-F6F16DB67E7A}" sibTransId="{2BA94AB7-EADC-4601-892D-771A85DA66E2}"/>
    <dgm:cxn modelId="{70270EDE-644A-4620-B815-FFDA16384E77}" srcId="{E66750B3-5F3B-4E6F-ABBF-2F2CFE801899}" destId="{55223DB8-540D-413A-A77F-0322C45FA348}" srcOrd="1" destOrd="0" parTransId="{BF2104ED-41C5-4BBD-AC89-4D537657497F}" sibTransId="{9EF67B5D-F2DE-4542-AD30-CD6BCCBA4F90}"/>
    <dgm:cxn modelId="{B2C47F5A-FAB2-4613-A418-C9723D94EE35}" srcId="{D4F7F583-437D-486A-8EBB-50A49DC77CB7}" destId="{AA7FD8E1-826F-4ADC-AFCC-ED9B3820A2B9}" srcOrd="2" destOrd="0" parTransId="{C4293ADD-BCF2-4A4D-8C9D-DBF063394F21}" sibTransId="{C10DDC41-5760-4737-8D26-780A4C9938B0}"/>
    <dgm:cxn modelId="{AD959E84-FE3B-4959-865A-B89531FE4D36}" srcId="{FFD63F27-59C1-4CFF-B991-E80EC587530C}" destId="{170B68D1-91A2-4961-BDBF-5D56180BB6B4}" srcOrd="2" destOrd="0" parTransId="{B9E86F31-7B17-4BED-9FA6-E92C5590C307}" sibTransId="{FBE1BDC7-6625-4391-A790-49CF2F523D8F}"/>
    <dgm:cxn modelId="{6FB144A2-EB4F-4134-8974-33B6E465E5AC}" type="presOf" srcId="{AA7FD8E1-826F-4ADC-AFCC-ED9B3820A2B9}" destId="{BEBFCA49-42EE-435D-AEE6-F4C9CF937990}" srcOrd="0" destOrd="2" presId="urn:microsoft.com/office/officeart/2005/8/layout/chevron2"/>
    <dgm:cxn modelId="{4DCDA05C-1352-4251-B422-7022A1A5D0ED}" type="presOf" srcId="{2D99B003-54C4-415B-A195-444056EA1E1C}" destId="{65396DD9-4677-4F20-B906-5D2698D8EF24}" srcOrd="0" destOrd="0" presId="urn:microsoft.com/office/officeart/2005/8/layout/chevron2"/>
    <dgm:cxn modelId="{04C79F33-1CDD-4E1B-9C28-1A875D9B6FC1}" srcId="{D4F7F583-437D-486A-8EBB-50A49DC77CB7}" destId="{23CC72A3-D633-4AC8-AD97-7C2A80A7AA28}" srcOrd="4" destOrd="0" parTransId="{7A346B11-43CA-43A8-8847-792A6E432848}" sibTransId="{892B12ED-61D0-4CC1-9014-E8C8E60DEA34}"/>
    <dgm:cxn modelId="{11808457-EEB4-49F7-A996-5D3063F5D397}" type="presOf" srcId="{955EECAE-CEE9-4975-BCD1-5F7BBCA6F14E}" destId="{BEBFCA49-42EE-435D-AEE6-F4C9CF937990}" srcOrd="0" destOrd="3" presId="urn:microsoft.com/office/officeart/2005/8/layout/chevron2"/>
    <dgm:cxn modelId="{37AF0C8A-157B-4556-9210-14D5F5DFFA3A}" type="presOf" srcId="{23CC72A3-D633-4AC8-AD97-7C2A80A7AA28}" destId="{BEBFCA49-42EE-435D-AEE6-F4C9CF937990}" srcOrd="0" destOrd="4" presId="urn:microsoft.com/office/officeart/2005/8/layout/chevron2"/>
    <dgm:cxn modelId="{2FCFA7AA-FF2F-4976-8EB8-89B81E4F336E}" srcId="{FFD63F27-59C1-4CFF-B991-E80EC587530C}" destId="{190990DD-C85F-4FE7-8315-E57ECCA9D0A4}" srcOrd="1" destOrd="0" parTransId="{8FB686C2-07DB-40D4-A1C1-F9130F480346}" sibTransId="{DD336DBA-09CD-42A0-969F-57D40C6DB403}"/>
    <dgm:cxn modelId="{E464C556-F7BE-4250-B30D-E5D787F374C3}" srcId="{0F24328C-A669-42B8-BCB6-1EFE635E73D6}" destId="{D4F7F583-437D-486A-8EBB-50A49DC77CB7}" srcOrd="0" destOrd="0" parTransId="{074D879F-9694-40B6-B967-97450FA72A7F}" sibTransId="{6C488DBB-2BEA-4AE9-B84A-7BACCDAE8E4E}"/>
    <dgm:cxn modelId="{DD3C843E-C0F9-498E-868C-C043406CBF45}" type="presOf" srcId="{203C60B4-DE3C-4451-9797-E5C1F4D28DB5}" destId="{BEBFCA49-42EE-435D-AEE6-F4C9CF937990}" srcOrd="0" destOrd="0" presId="urn:microsoft.com/office/officeart/2005/8/layout/chevron2"/>
    <dgm:cxn modelId="{17F327E3-A6B4-43ED-AAA9-5AB4E9FF04EA}" type="presOf" srcId="{190990DD-C85F-4FE7-8315-E57ECCA9D0A4}" destId="{65396DD9-4677-4F20-B906-5D2698D8EF24}" srcOrd="0" destOrd="1" presId="urn:microsoft.com/office/officeart/2005/8/layout/chevron2"/>
    <dgm:cxn modelId="{FFAA2F1A-E417-4313-9F75-1EBD8223408F}" type="presOf" srcId="{55223DB8-540D-413A-A77F-0322C45FA348}" destId="{2B13B4CA-7BDF-49E6-AE42-22E003D50B9F}" srcOrd="0" destOrd="1" presId="urn:microsoft.com/office/officeart/2005/8/layout/chevron2"/>
    <dgm:cxn modelId="{54CFE5D0-0354-47AD-9330-4714FD401A63}" type="presOf" srcId="{0F24328C-A669-42B8-BCB6-1EFE635E73D6}" destId="{4705A608-7499-420A-B811-C07B108642FC}" srcOrd="0" destOrd="0" presId="urn:microsoft.com/office/officeart/2005/8/layout/chevron2"/>
    <dgm:cxn modelId="{B648957F-87F2-42A0-A3A4-D42D6539355B}" srcId="{0F24328C-A669-42B8-BCB6-1EFE635E73D6}" destId="{FFD63F27-59C1-4CFF-B991-E80EC587530C}" srcOrd="2" destOrd="0" parTransId="{2BAF8B6C-2E26-4A86-9DB2-25B8AEC76FD2}" sibTransId="{F94BB56B-8A08-48FD-8FD3-346582CC8278}"/>
    <dgm:cxn modelId="{444044CD-98FB-43BD-9907-3F5A4028EA4C}" type="presOf" srcId="{E66750B3-5F3B-4E6F-ABBF-2F2CFE801899}" destId="{78D6AB8F-66AD-4DB8-BC8F-A809CA5CFBC7}" srcOrd="0" destOrd="0" presId="urn:microsoft.com/office/officeart/2005/8/layout/chevron2"/>
    <dgm:cxn modelId="{BB0C1C27-6C01-4867-BE8E-23DFCC910040}" type="presOf" srcId="{D4F7F583-437D-486A-8EBB-50A49DC77CB7}" destId="{897D669A-5FDF-4784-83A3-E0A2BAD57078}" srcOrd="0" destOrd="0" presId="urn:microsoft.com/office/officeart/2005/8/layout/chevron2"/>
    <dgm:cxn modelId="{CFD61C25-03B4-4C2B-B99B-A57202027779}" srcId="{D4F7F583-437D-486A-8EBB-50A49DC77CB7}" destId="{955EECAE-CEE9-4975-BCD1-5F7BBCA6F14E}" srcOrd="3" destOrd="0" parTransId="{7C457259-4AF0-4FC7-82F2-0D8FBCC2C44E}" sibTransId="{DE6D5F32-6F0D-4165-9C1E-C6D774512987}"/>
    <dgm:cxn modelId="{89FB1356-1B1A-4AB3-814C-6F86FC6D1919}" srcId="{FFD63F27-59C1-4CFF-B991-E80EC587530C}" destId="{2D99B003-54C4-415B-A195-444056EA1E1C}" srcOrd="0" destOrd="0" parTransId="{93D1ABB3-7BD8-4CAF-B054-CDFCE8F35E5C}" sibTransId="{023E9FF4-010E-47BC-A052-21BD7A680943}"/>
    <dgm:cxn modelId="{18D61847-DFA0-4C42-87E0-0DC0B9E77C95}" srcId="{D4F7F583-437D-486A-8EBB-50A49DC77CB7}" destId="{203C60B4-DE3C-4451-9797-E5C1F4D28DB5}" srcOrd="0" destOrd="0" parTransId="{53BAA15D-408C-4D98-9338-58A34FE1BF27}" sibTransId="{F23D3000-6526-441C-B27C-811DBD45622D}"/>
    <dgm:cxn modelId="{A0CD1F7F-1897-46A6-B97E-425D49F7972E}" type="presParOf" srcId="{4705A608-7499-420A-B811-C07B108642FC}" destId="{BA93541D-DF7E-4F84-B1B7-984CA210A793}" srcOrd="0" destOrd="0" presId="urn:microsoft.com/office/officeart/2005/8/layout/chevron2"/>
    <dgm:cxn modelId="{292830E1-BD96-4C01-81A7-EABC299FCA96}" type="presParOf" srcId="{BA93541D-DF7E-4F84-B1B7-984CA210A793}" destId="{897D669A-5FDF-4784-83A3-E0A2BAD57078}" srcOrd="0" destOrd="0" presId="urn:microsoft.com/office/officeart/2005/8/layout/chevron2"/>
    <dgm:cxn modelId="{38D23137-5C50-48AC-8618-430B77ED68FA}" type="presParOf" srcId="{BA93541D-DF7E-4F84-B1B7-984CA210A793}" destId="{BEBFCA49-42EE-435D-AEE6-F4C9CF937990}" srcOrd="1" destOrd="0" presId="urn:microsoft.com/office/officeart/2005/8/layout/chevron2"/>
    <dgm:cxn modelId="{DAFC2409-17C8-42E1-93C0-406F322D7239}" type="presParOf" srcId="{4705A608-7499-420A-B811-C07B108642FC}" destId="{D49E2F10-AD2A-4242-9FCC-B816B9CD9063}" srcOrd="1" destOrd="0" presId="urn:microsoft.com/office/officeart/2005/8/layout/chevron2"/>
    <dgm:cxn modelId="{432D5013-092D-4D2A-A794-CDC90DE12C8C}" type="presParOf" srcId="{4705A608-7499-420A-B811-C07B108642FC}" destId="{5BE4D898-865B-4A75-AD11-04E98636EBB5}" srcOrd="2" destOrd="0" presId="urn:microsoft.com/office/officeart/2005/8/layout/chevron2"/>
    <dgm:cxn modelId="{C171A940-9AE1-4BE6-A038-1F135A86D5C7}" type="presParOf" srcId="{5BE4D898-865B-4A75-AD11-04E98636EBB5}" destId="{78D6AB8F-66AD-4DB8-BC8F-A809CA5CFBC7}" srcOrd="0" destOrd="0" presId="urn:microsoft.com/office/officeart/2005/8/layout/chevron2"/>
    <dgm:cxn modelId="{9EE56B19-C843-4FBF-B18A-853E427C9822}" type="presParOf" srcId="{5BE4D898-865B-4A75-AD11-04E98636EBB5}" destId="{2B13B4CA-7BDF-49E6-AE42-22E003D50B9F}" srcOrd="1" destOrd="0" presId="urn:microsoft.com/office/officeart/2005/8/layout/chevron2"/>
    <dgm:cxn modelId="{2247DBAE-3E64-4B58-BC60-9CE58F8A4545}" type="presParOf" srcId="{4705A608-7499-420A-B811-C07B108642FC}" destId="{88499DC5-1C3D-4D83-9868-166A9674C55E}" srcOrd="3" destOrd="0" presId="urn:microsoft.com/office/officeart/2005/8/layout/chevron2"/>
    <dgm:cxn modelId="{22EB7691-4AD9-41EA-B833-17319F912A2A}" type="presParOf" srcId="{4705A608-7499-420A-B811-C07B108642FC}" destId="{792C4901-4B0B-446C-9829-701137DCE2CC}" srcOrd="4" destOrd="0" presId="urn:microsoft.com/office/officeart/2005/8/layout/chevron2"/>
    <dgm:cxn modelId="{217275BA-C628-4ECA-AF8B-CCF1D8EC8B29}" type="presParOf" srcId="{792C4901-4B0B-446C-9829-701137DCE2CC}" destId="{C6C725A8-3683-4D12-941E-96585F948641}" srcOrd="0" destOrd="0" presId="urn:microsoft.com/office/officeart/2005/8/layout/chevron2"/>
    <dgm:cxn modelId="{62D35AD4-6B53-4A3D-8F19-BE9EA4EDBF1C}" type="presParOf" srcId="{792C4901-4B0B-446C-9829-701137DCE2CC}" destId="{65396DD9-4677-4F20-B906-5D2698D8EF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24328C-A669-42B8-BCB6-1EFE635E73D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750B3-5F3B-4E6F-ABBF-2F2CFE801899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Vendor Negotiation &amp; Strategic Alliance</a:t>
          </a:r>
          <a:endParaRPr lang="en-US" sz="1400" dirty="0"/>
        </a:p>
      </dgm:t>
    </dgm:pt>
    <dgm:pt modelId="{236F0862-6DFD-442D-BA76-F6F16DB67E7A}" type="parTrans" cxnId="{7A1A3B62-1D6E-4698-8963-0AADDE15315C}">
      <dgm:prSet/>
      <dgm:spPr/>
      <dgm:t>
        <a:bodyPr/>
        <a:lstStyle/>
        <a:p>
          <a:endParaRPr lang="en-US"/>
        </a:p>
      </dgm:t>
    </dgm:pt>
    <dgm:pt modelId="{2BA94AB7-EADC-4601-892D-771A85DA66E2}" type="sibTrans" cxnId="{7A1A3B62-1D6E-4698-8963-0AADDE15315C}">
      <dgm:prSet/>
      <dgm:spPr/>
      <dgm:t>
        <a:bodyPr/>
        <a:lstStyle/>
        <a:p>
          <a:endParaRPr lang="en-US"/>
        </a:p>
      </dgm:t>
    </dgm:pt>
    <dgm:pt modelId="{FFD63F27-59C1-4CFF-B991-E80EC587530C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Sales Process Management</a:t>
          </a:r>
          <a:endParaRPr lang="en-US" sz="1400" dirty="0"/>
        </a:p>
      </dgm:t>
    </dgm:pt>
    <dgm:pt modelId="{2BAF8B6C-2E26-4A86-9DB2-25B8AEC76FD2}" type="parTrans" cxnId="{B648957F-87F2-42A0-A3A4-D42D6539355B}">
      <dgm:prSet/>
      <dgm:spPr/>
      <dgm:t>
        <a:bodyPr/>
        <a:lstStyle/>
        <a:p>
          <a:endParaRPr lang="en-US"/>
        </a:p>
      </dgm:t>
    </dgm:pt>
    <dgm:pt modelId="{F94BB56B-8A08-48FD-8FD3-346582CC8278}" type="sibTrans" cxnId="{B648957F-87F2-42A0-A3A4-D42D6539355B}">
      <dgm:prSet/>
      <dgm:spPr/>
      <dgm:t>
        <a:bodyPr/>
        <a:lstStyle/>
        <a:p>
          <a:endParaRPr lang="en-US"/>
        </a:p>
      </dgm:t>
    </dgm:pt>
    <dgm:pt modelId="{8F121FC1-6762-4E12-8236-B2899D44263C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Performance measures for this process will be improvement in sales, conversion, ticket size and no. of items/invoice</a:t>
          </a:r>
          <a:endParaRPr lang="en-US" sz="1400" dirty="0"/>
        </a:p>
      </dgm:t>
    </dgm:pt>
    <dgm:pt modelId="{AB4BD142-B709-4665-91ED-DD80AB28D50F}" type="parTrans" cxnId="{64372E74-22A1-4247-9C56-BD5095498DE9}">
      <dgm:prSet/>
      <dgm:spPr/>
      <dgm:t>
        <a:bodyPr/>
        <a:lstStyle/>
        <a:p>
          <a:endParaRPr lang="en-US"/>
        </a:p>
      </dgm:t>
    </dgm:pt>
    <dgm:pt modelId="{C0D8A8B1-5DCF-4AE9-9209-6D8C9A085681}" type="sibTrans" cxnId="{64372E74-22A1-4247-9C56-BD5095498DE9}">
      <dgm:prSet/>
      <dgm:spPr/>
      <dgm:t>
        <a:bodyPr/>
        <a:lstStyle/>
        <a:p>
          <a:endParaRPr lang="en-US"/>
        </a:p>
      </dgm:t>
    </dgm:pt>
    <dgm:pt modelId="{CC88877A-6AAE-42E6-A270-B8032623C119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86191ACF-3ECE-4650-BE15-23B595B8D452}" type="sibTrans" cxnId="{A1D72067-3F94-4A35-97CE-2728886061F1}">
      <dgm:prSet/>
      <dgm:spPr/>
      <dgm:t>
        <a:bodyPr/>
        <a:lstStyle/>
        <a:p>
          <a:endParaRPr lang="en-US"/>
        </a:p>
      </dgm:t>
    </dgm:pt>
    <dgm:pt modelId="{9DA7D823-BC24-4E8E-9A26-4C7C1FB5869B}" type="parTrans" cxnId="{A1D72067-3F94-4A35-97CE-2728886061F1}">
      <dgm:prSet/>
      <dgm:spPr/>
      <dgm:t>
        <a:bodyPr/>
        <a:lstStyle/>
        <a:p>
          <a:endParaRPr lang="en-US"/>
        </a:p>
      </dgm:t>
    </dgm:pt>
    <dgm:pt modelId="{05C723E6-893B-49A8-A321-5065A3D698C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E1677204-EF52-4AF7-B409-9F884D6D1362}" type="parTrans" cxnId="{6092D29B-97FD-4296-A767-4907DBDF7098}">
      <dgm:prSet/>
      <dgm:spPr/>
      <dgm:t>
        <a:bodyPr/>
        <a:lstStyle/>
        <a:p>
          <a:endParaRPr lang="en-US"/>
        </a:p>
      </dgm:t>
    </dgm:pt>
    <dgm:pt modelId="{6D8739F1-46AD-4408-ABCF-1C78DBFA26FB}" type="sibTrans" cxnId="{6092D29B-97FD-4296-A767-4907DBDF7098}">
      <dgm:prSet/>
      <dgm:spPr/>
      <dgm:t>
        <a:bodyPr/>
        <a:lstStyle/>
        <a:p>
          <a:endParaRPr lang="en-US"/>
        </a:p>
      </dgm:t>
    </dgm:pt>
    <dgm:pt modelId="{A6E1A4B3-B6FF-4C5A-B8C1-96A4F0B9E49E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Process to also focus on exploring opportunities for upselling, add-on &amp; cross selling</a:t>
          </a:r>
          <a:endParaRPr lang="en-US" sz="1400" dirty="0"/>
        </a:p>
      </dgm:t>
    </dgm:pt>
    <dgm:pt modelId="{BDE56AA4-3912-4CED-B763-F818EE2AC460}" type="parTrans" cxnId="{FF3DB1B1-1876-4910-8D1D-2ABCE8241CE6}">
      <dgm:prSet/>
      <dgm:spPr/>
      <dgm:t>
        <a:bodyPr/>
        <a:lstStyle/>
        <a:p>
          <a:endParaRPr lang="en-US"/>
        </a:p>
      </dgm:t>
    </dgm:pt>
    <dgm:pt modelId="{22004628-A971-432E-8D92-B1C8F5B46DD9}" type="sibTrans" cxnId="{FF3DB1B1-1876-4910-8D1D-2ABCE8241CE6}">
      <dgm:prSet/>
      <dgm:spPr/>
      <dgm:t>
        <a:bodyPr/>
        <a:lstStyle/>
        <a:p>
          <a:endParaRPr lang="en-US"/>
        </a:p>
      </dgm:t>
    </dgm:pt>
    <dgm:pt modelId="{3030C1DA-3E00-4957-9E46-D8A2F7B6EA9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Evaluate various brands in a category basis performance parameters of turns, margin  &amp; GP earned per display space allocated in stores</a:t>
          </a:r>
          <a:endParaRPr lang="en-US" sz="1400" dirty="0"/>
        </a:p>
      </dgm:t>
    </dgm:pt>
    <dgm:pt modelId="{55601D56-D5BC-4E8F-9855-6C6BBF01C3D2}" type="parTrans" cxnId="{E72699EA-D1B8-43EE-88A9-6EAAABDA3406}">
      <dgm:prSet/>
      <dgm:spPr/>
      <dgm:t>
        <a:bodyPr/>
        <a:lstStyle/>
        <a:p>
          <a:endParaRPr lang="en-US"/>
        </a:p>
      </dgm:t>
    </dgm:pt>
    <dgm:pt modelId="{7B88AAB5-2F35-451F-ACAC-9A599B8C1962}" type="sibTrans" cxnId="{E72699EA-D1B8-43EE-88A9-6EAAABDA3406}">
      <dgm:prSet/>
      <dgm:spPr/>
      <dgm:t>
        <a:bodyPr/>
        <a:lstStyle/>
        <a:p>
          <a:endParaRPr lang="en-US"/>
        </a:p>
      </dgm:t>
    </dgm:pt>
    <dgm:pt modelId="{979B7F6E-A623-499B-9176-72DE73FDE38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Identify potential areas for negotiations with brands and create win-win deals with high GP brands</a:t>
          </a:r>
          <a:endParaRPr lang="en-US" sz="1400" dirty="0"/>
        </a:p>
      </dgm:t>
    </dgm:pt>
    <dgm:pt modelId="{A4F866FD-783C-4EE2-9654-428467C1CF57}" type="parTrans" cxnId="{D32B6D48-AA7C-44E4-BF3B-4E1F51CFE536}">
      <dgm:prSet/>
      <dgm:spPr/>
      <dgm:t>
        <a:bodyPr/>
        <a:lstStyle/>
        <a:p>
          <a:endParaRPr lang="en-US"/>
        </a:p>
      </dgm:t>
    </dgm:pt>
    <dgm:pt modelId="{271F14CD-0B2D-49DA-A5CC-B05829E3F2A8}" type="sibTrans" cxnId="{D32B6D48-AA7C-44E4-BF3B-4E1F51CFE536}">
      <dgm:prSet/>
      <dgm:spPr/>
      <dgm:t>
        <a:bodyPr/>
        <a:lstStyle/>
        <a:p>
          <a:endParaRPr lang="en-US"/>
        </a:p>
      </dgm:t>
    </dgm:pt>
    <dgm:pt modelId="{E6CCBD3D-58EF-434A-A672-5417CF01FC9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Leverage premium display space in Croma stores to create competition amongst brands for negotiating favorable terms of trade</a:t>
          </a:r>
          <a:endParaRPr lang="en-US" sz="1400" dirty="0"/>
        </a:p>
      </dgm:t>
    </dgm:pt>
    <dgm:pt modelId="{07E3AAF1-F15C-41CA-A8FF-4CEFE3CA3564}" type="parTrans" cxnId="{F1936BB1-C2EA-459B-AFEC-D4D2AA9901A5}">
      <dgm:prSet/>
      <dgm:spPr/>
      <dgm:t>
        <a:bodyPr/>
        <a:lstStyle/>
        <a:p>
          <a:endParaRPr lang="en-US"/>
        </a:p>
      </dgm:t>
    </dgm:pt>
    <dgm:pt modelId="{F56E86F5-8A09-4683-AD46-792D9FFD5E90}" type="sibTrans" cxnId="{F1936BB1-C2EA-459B-AFEC-D4D2AA9901A5}">
      <dgm:prSet/>
      <dgm:spPr/>
      <dgm:t>
        <a:bodyPr/>
        <a:lstStyle/>
        <a:p>
          <a:endParaRPr lang="en-US"/>
        </a:p>
      </dgm:t>
    </dgm:pt>
    <dgm:pt modelId="{DE70DEB4-B979-4D8E-9EE8-157D5B73D619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Create a  decision making matrix (based on customer segmentation) to enable sales staff to better understand customer requirement and match with available range to create “Best Value for Customer”</a:t>
          </a:r>
          <a:endParaRPr lang="en-US" sz="1400" dirty="0"/>
        </a:p>
      </dgm:t>
    </dgm:pt>
    <dgm:pt modelId="{86014B50-E63D-47C8-9D43-7B3E25D6D654}" type="parTrans" cxnId="{96B3EAA0-84EE-4FAD-BB8F-ACF591788590}">
      <dgm:prSet/>
      <dgm:spPr/>
      <dgm:t>
        <a:bodyPr/>
        <a:lstStyle/>
        <a:p>
          <a:endParaRPr lang="en-US"/>
        </a:p>
      </dgm:t>
    </dgm:pt>
    <dgm:pt modelId="{7A688E37-0C16-41EE-A704-6465E09F8E25}" type="sibTrans" cxnId="{96B3EAA0-84EE-4FAD-BB8F-ACF591788590}">
      <dgm:prSet/>
      <dgm:spPr/>
      <dgm:t>
        <a:bodyPr/>
        <a:lstStyle/>
        <a:p>
          <a:endParaRPr lang="en-US"/>
        </a:p>
      </dgm:t>
    </dgm:pt>
    <dgm:pt modelId="{9FFF69C8-92D7-4940-A641-AB51C9DEDCB8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Buying team to tailor the available range to ensure availability of customer choice in every segment</a:t>
          </a:r>
          <a:endParaRPr lang="en-US" sz="1400" dirty="0"/>
        </a:p>
      </dgm:t>
    </dgm:pt>
    <dgm:pt modelId="{EA8D6DEE-7030-4DDF-9D45-F2ED6218A64A}" type="parTrans" cxnId="{40CC18F2-5B51-459C-914D-D46A2BB588EB}">
      <dgm:prSet/>
      <dgm:spPr/>
      <dgm:t>
        <a:bodyPr/>
        <a:lstStyle/>
        <a:p>
          <a:endParaRPr lang="en-US"/>
        </a:p>
      </dgm:t>
    </dgm:pt>
    <dgm:pt modelId="{63927AF3-22FE-43EC-AA9F-9DF13820F101}" type="sibTrans" cxnId="{40CC18F2-5B51-459C-914D-D46A2BB588EB}">
      <dgm:prSet/>
      <dgm:spPr/>
      <dgm:t>
        <a:bodyPr/>
        <a:lstStyle/>
        <a:p>
          <a:endParaRPr lang="en-US"/>
        </a:p>
      </dgm:t>
    </dgm:pt>
    <dgm:pt modelId="{4705A608-7499-420A-B811-C07B108642FC}" type="pres">
      <dgm:prSet presAssocID="{0F24328C-A669-42B8-BCB6-1EFE635E73D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E4D898-865B-4A75-AD11-04E98636EBB5}" type="pres">
      <dgm:prSet presAssocID="{E66750B3-5F3B-4E6F-ABBF-2F2CFE801899}" presName="composite" presStyleCnt="0"/>
      <dgm:spPr/>
    </dgm:pt>
    <dgm:pt modelId="{78D6AB8F-66AD-4DB8-BC8F-A809CA5CFBC7}" type="pres">
      <dgm:prSet presAssocID="{E66750B3-5F3B-4E6F-ABBF-2F2CFE801899}" presName="parentText" presStyleLbl="alignNode1" presStyleIdx="0" presStyleCnt="2" custScaleY="1302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3B4CA-7BDF-49E6-AE42-22E003D50B9F}" type="pres">
      <dgm:prSet presAssocID="{E66750B3-5F3B-4E6F-ABBF-2F2CFE801899}" presName="descendantText" presStyleLbl="alignAcc1" presStyleIdx="0" presStyleCnt="2" custScaleY="155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99DC5-1C3D-4D83-9868-166A9674C55E}" type="pres">
      <dgm:prSet presAssocID="{2BA94AB7-EADC-4601-892D-771A85DA66E2}" presName="sp" presStyleCnt="0"/>
      <dgm:spPr/>
    </dgm:pt>
    <dgm:pt modelId="{792C4901-4B0B-446C-9829-701137DCE2CC}" type="pres">
      <dgm:prSet presAssocID="{FFD63F27-59C1-4CFF-B991-E80EC587530C}" presName="composite" presStyleCnt="0"/>
      <dgm:spPr/>
    </dgm:pt>
    <dgm:pt modelId="{C6C725A8-3683-4D12-941E-96585F948641}" type="pres">
      <dgm:prSet presAssocID="{FFD63F27-59C1-4CFF-B991-E80EC587530C}" presName="parentText" presStyleLbl="alignNode1" presStyleIdx="1" presStyleCnt="2" custScaleY="127867" custLinFactNeighborY="-18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6DD9-4677-4F20-B906-5D2698D8EF24}" type="pres">
      <dgm:prSet presAssocID="{FFD63F27-59C1-4CFF-B991-E80EC587530C}" presName="descendantText" presStyleLbl="alignAcc1" presStyleIdx="1" presStyleCnt="2" custScaleY="194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52A2C3-96CA-4F67-9E6D-18244F8BF08A}" type="presOf" srcId="{A6E1A4B3-B6FF-4C5A-B8C1-96A4F0B9E49E}" destId="{65396DD9-4677-4F20-B906-5D2698D8EF24}" srcOrd="0" destOrd="2" presId="urn:microsoft.com/office/officeart/2005/8/layout/chevron2"/>
    <dgm:cxn modelId="{64372E74-22A1-4247-9C56-BD5095498DE9}" srcId="{FFD63F27-59C1-4CFF-B991-E80EC587530C}" destId="{8F121FC1-6762-4E12-8236-B2899D44263C}" srcOrd="3" destOrd="0" parTransId="{AB4BD142-B709-4665-91ED-DD80AB28D50F}" sibTransId="{C0D8A8B1-5DCF-4AE9-9209-6D8C9A085681}"/>
    <dgm:cxn modelId="{D1EC7844-E237-4648-8B48-ED7CF8B2AD15}" type="presOf" srcId="{CC88877A-6AAE-42E6-A270-B8032623C119}" destId="{2B13B4CA-7BDF-49E6-AE42-22E003D50B9F}" srcOrd="0" destOrd="4" presId="urn:microsoft.com/office/officeart/2005/8/layout/chevron2"/>
    <dgm:cxn modelId="{FF3DB1B1-1876-4910-8D1D-2ABCE8241CE6}" srcId="{FFD63F27-59C1-4CFF-B991-E80EC587530C}" destId="{A6E1A4B3-B6FF-4C5A-B8C1-96A4F0B9E49E}" srcOrd="2" destOrd="0" parTransId="{BDE56AA4-3912-4CED-B763-F818EE2AC460}" sibTransId="{22004628-A971-432E-8D92-B1C8F5B46DD9}"/>
    <dgm:cxn modelId="{8746E66C-9A9E-4193-8BBE-187848A42C4C}" type="presOf" srcId="{05C723E6-893B-49A8-A321-5065A3D698C9}" destId="{2B13B4CA-7BDF-49E6-AE42-22E003D50B9F}" srcOrd="0" destOrd="0" presId="urn:microsoft.com/office/officeart/2005/8/layout/chevron2"/>
    <dgm:cxn modelId="{666034F4-B7C6-4EB5-98C5-E47518180ED8}" type="presOf" srcId="{DE70DEB4-B979-4D8E-9EE8-157D5B73D619}" destId="{65396DD9-4677-4F20-B906-5D2698D8EF24}" srcOrd="0" destOrd="0" presId="urn:microsoft.com/office/officeart/2005/8/layout/chevron2"/>
    <dgm:cxn modelId="{345C88CA-A276-41AD-8175-DAA6B20CB497}" type="presOf" srcId="{FFD63F27-59C1-4CFF-B991-E80EC587530C}" destId="{C6C725A8-3683-4D12-941E-96585F948641}" srcOrd="0" destOrd="0" presId="urn:microsoft.com/office/officeart/2005/8/layout/chevron2"/>
    <dgm:cxn modelId="{7A1A3B62-1D6E-4698-8963-0AADDE15315C}" srcId="{0F24328C-A669-42B8-BCB6-1EFE635E73D6}" destId="{E66750B3-5F3B-4E6F-ABBF-2F2CFE801899}" srcOrd="0" destOrd="0" parTransId="{236F0862-6DFD-442D-BA76-F6F16DB67E7A}" sibTransId="{2BA94AB7-EADC-4601-892D-771A85DA66E2}"/>
    <dgm:cxn modelId="{D32B6D48-AA7C-44E4-BF3B-4E1F51CFE536}" srcId="{E66750B3-5F3B-4E6F-ABBF-2F2CFE801899}" destId="{979B7F6E-A623-499B-9176-72DE73FDE38F}" srcOrd="2" destOrd="0" parTransId="{A4F866FD-783C-4EE2-9654-428467C1CF57}" sibTransId="{271F14CD-0B2D-49DA-A5CC-B05829E3F2A8}"/>
    <dgm:cxn modelId="{6092D29B-97FD-4296-A767-4907DBDF7098}" srcId="{E66750B3-5F3B-4E6F-ABBF-2F2CFE801899}" destId="{05C723E6-893B-49A8-A321-5065A3D698C9}" srcOrd="0" destOrd="0" parTransId="{E1677204-EF52-4AF7-B409-9F884D6D1362}" sibTransId="{6D8739F1-46AD-4408-ABCF-1C78DBFA26FB}"/>
    <dgm:cxn modelId="{40CC18F2-5B51-459C-914D-D46A2BB588EB}" srcId="{FFD63F27-59C1-4CFF-B991-E80EC587530C}" destId="{9FFF69C8-92D7-4940-A641-AB51C9DEDCB8}" srcOrd="1" destOrd="0" parTransId="{EA8D6DEE-7030-4DDF-9D45-F2ED6218A64A}" sibTransId="{63927AF3-22FE-43EC-AA9F-9DF13820F101}"/>
    <dgm:cxn modelId="{BBE00DB2-B57C-4CCD-8678-A4BD00E0261C}" type="presOf" srcId="{3030C1DA-3E00-4957-9E46-D8A2F7B6EA9B}" destId="{2B13B4CA-7BDF-49E6-AE42-22E003D50B9F}" srcOrd="0" destOrd="1" presId="urn:microsoft.com/office/officeart/2005/8/layout/chevron2"/>
    <dgm:cxn modelId="{96B3EAA0-84EE-4FAD-BB8F-ACF591788590}" srcId="{FFD63F27-59C1-4CFF-B991-E80EC587530C}" destId="{DE70DEB4-B979-4D8E-9EE8-157D5B73D619}" srcOrd="0" destOrd="0" parTransId="{86014B50-E63D-47C8-9D43-7B3E25D6D654}" sibTransId="{7A688E37-0C16-41EE-A704-6465E09F8E25}"/>
    <dgm:cxn modelId="{FE1689B4-C695-424B-A0A9-E58B1C1DAC7A}" type="presOf" srcId="{0F24328C-A669-42B8-BCB6-1EFE635E73D6}" destId="{4705A608-7499-420A-B811-C07B108642FC}" srcOrd="0" destOrd="0" presId="urn:microsoft.com/office/officeart/2005/8/layout/chevron2"/>
    <dgm:cxn modelId="{5B81B7DC-3E73-42FF-8BA8-6FCE180F7DA1}" type="presOf" srcId="{E66750B3-5F3B-4E6F-ABBF-2F2CFE801899}" destId="{78D6AB8F-66AD-4DB8-BC8F-A809CA5CFBC7}" srcOrd="0" destOrd="0" presId="urn:microsoft.com/office/officeart/2005/8/layout/chevron2"/>
    <dgm:cxn modelId="{7DED83AE-7218-40C1-BD2D-4A08A9676609}" type="presOf" srcId="{8F121FC1-6762-4E12-8236-B2899D44263C}" destId="{65396DD9-4677-4F20-B906-5D2698D8EF24}" srcOrd="0" destOrd="3" presId="urn:microsoft.com/office/officeart/2005/8/layout/chevron2"/>
    <dgm:cxn modelId="{97B05B75-B43A-4650-86FE-8AEAB5ADCF9A}" type="presOf" srcId="{E6CCBD3D-58EF-434A-A672-5417CF01FC98}" destId="{2B13B4CA-7BDF-49E6-AE42-22E003D50B9F}" srcOrd="0" destOrd="3" presId="urn:microsoft.com/office/officeart/2005/8/layout/chevron2"/>
    <dgm:cxn modelId="{48303B6A-980F-4A6B-AF03-FFD4F3822724}" type="presOf" srcId="{9FFF69C8-92D7-4940-A641-AB51C9DEDCB8}" destId="{65396DD9-4677-4F20-B906-5D2698D8EF24}" srcOrd="0" destOrd="1" presId="urn:microsoft.com/office/officeart/2005/8/layout/chevron2"/>
    <dgm:cxn modelId="{B648957F-87F2-42A0-A3A4-D42D6539355B}" srcId="{0F24328C-A669-42B8-BCB6-1EFE635E73D6}" destId="{FFD63F27-59C1-4CFF-B991-E80EC587530C}" srcOrd="1" destOrd="0" parTransId="{2BAF8B6C-2E26-4A86-9DB2-25B8AEC76FD2}" sibTransId="{F94BB56B-8A08-48FD-8FD3-346582CC8278}"/>
    <dgm:cxn modelId="{E72699EA-D1B8-43EE-88A9-6EAAABDA3406}" srcId="{E66750B3-5F3B-4E6F-ABBF-2F2CFE801899}" destId="{3030C1DA-3E00-4957-9E46-D8A2F7B6EA9B}" srcOrd="1" destOrd="0" parTransId="{55601D56-D5BC-4E8F-9855-6C6BBF01C3D2}" sibTransId="{7B88AAB5-2F35-451F-ACAC-9A599B8C1962}"/>
    <dgm:cxn modelId="{A1D72067-3F94-4A35-97CE-2728886061F1}" srcId="{E66750B3-5F3B-4E6F-ABBF-2F2CFE801899}" destId="{CC88877A-6AAE-42E6-A270-B8032623C119}" srcOrd="4" destOrd="0" parTransId="{9DA7D823-BC24-4E8E-9A26-4C7C1FB5869B}" sibTransId="{86191ACF-3ECE-4650-BE15-23B595B8D452}"/>
    <dgm:cxn modelId="{0B49F922-79A4-4799-BFE8-3BF2C48F5776}" type="presOf" srcId="{979B7F6E-A623-499B-9176-72DE73FDE38F}" destId="{2B13B4CA-7BDF-49E6-AE42-22E003D50B9F}" srcOrd="0" destOrd="2" presId="urn:microsoft.com/office/officeart/2005/8/layout/chevron2"/>
    <dgm:cxn modelId="{F1936BB1-C2EA-459B-AFEC-D4D2AA9901A5}" srcId="{E66750B3-5F3B-4E6F-ABBF-2F2CFE801899}" destId="{E6CCBD3D-58EF-434A-A672-5417CF01FC98}" srcOrd="3" destOrd="0" parTransId="{07E3AAF1-F15C-41CA-A8FF-4CEFE3CA3564}" sibTransId="{F56E86F5-8A09-4683-AD46-792D9FFD5E90}"/>
    <dgm:cxn modelId="{6425651D-1029-4E48-BE12-899349013C9B}" type="presParOf" srcId="{4705A608-7499-420A-B811-C07B108642FC}" destId="{5BE4D898-865B-4A75-AD11-04E98636EBB5}" srcOrd="0" destOrd="0" presId="urn:microsoft.com/office/officeart/2005/8/layout/chevron2"/>
    <dgm:cxn modelId="{83A19224-990B-4692-A537-1D1404D248E7}" type="presParOf" srcId="{5BE4D898-865B-4A75-AD11-04E98636EBB5}" destId="{78D6AB8F-66AD-4DB8-BC8F-A809CA5CFBC7}" srcOrd="0" destOrd="0" presId="urn:microsoft.com/office/officeart/2005/8/layout/chevron2"/>
    <dgm:cxn modelId="{9BDC5844-0F82-47EF-AE61-D68FF9C4BBC6}" type="presParOf" srcId="{5BE4D898-865B-4A75-AD11-04E98636EBB5}" destId="{2B13B4CA-7BDF-49E6-AE42-22E003D50B9F}" srcOrd="1" destOrd="0" presId="urn:microsoft.com/office/officeart/2005/8/layout/chevron2"/>
    <dgm:cxn modelId="{82D742F6-309E-438C-AA82-F80E9CEF12F4}" type="presParOf" srcId="{4705A608-7499-420A-B811-C07B108642FC}" destId="{88499DC5-1C3D-4D83-9868-166A9674C55E}" srcOrd="1" destOrd="0" presId="urn:microsoft.com/office/officeart/2005/8/layout/chevron2"/>
    <dgm:cxn modelId="{045EEF85-0FC2-4CE7-A9E4-2A3B3134B482}" type="presParOf" srcId="{4705A608-7499-420A-B811-C07B108642FC}" destId="{792C4901-4B0B-446C-9829-701137DCE2CC}" srcOrd="2" destOrd="0" presId="urn:microsoft.com/office/officeart/2005/8/layout/chevron2"/>
    <dgm:cxn modelId="{081C4F8A-AFDD-4EDA-A633-6600E22C042B}" type="presParOf" srcId="{792C4901-4B0B-446C-9829-701137DCE2CC}" destId="{C6C725A8-3683-4D12-941E-96585F948641}" srcOrd="0" destOrd="0" presId="urn:microsoft.com/office/officeart/2005/8/layout/chevron2"/>
    <dgm:cxn modelId="{E69AA5D9-44A7-4F91-936D-9735703E8EF1}" type="presParOf" srcId="{792C4901-4B0B-446C-9829-701137DCE2CC}" destId="{65396DD9-4677-4F20-B906-5D2698D8EF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D669A-5FDF-4784-83A3-E0A2BAD57078}">
      <dsp:nvSpPr>
        <dsp:cNvPr id="0" name=""/>
        <dsp:cNvSpPr/>
      </dsp:nvSpPr>
      <dsp:spPr>
        <a:xfrm rot="5400000">
          <a:off x="-239193" y="248183"/>
          <a:ext cx="1594622" cy="1116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Pull Replenishment</a:t>
          </a:r>
          <a:endParaRPr lang="en-US" sz="1200" kern="1200" dirty="0"/>
        </a:p>
      </dsp:txBody>
      <dsp:txXfrm rot="-5400000">
        <a:off x="0" y="567108"/>
        <a:ext cx="1116236" cy="478386"/>
      </dsp:txXfrm>
    </dsp:sp>
    <dsp:sp modelId="{BEBFCA49-42EE-435D-AEE6-F4C9CF937990}">
      <dsp:nvSpPr>
        <dsp:cNvPr id="0" name=""/>
        <dsp:cNvSpPr/>
      </dsp:nvSpPr>
      <dsp:spPr>
        <a:xfrm rot="5400000">
          <a:off x="4350674" y="-3225448"/>
          <a:ext cx="1036504" cy="750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Automatically align stock to actual demand through Symphony software’s DBM algorithm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Aggregation of stock in DCs reduce instances of stock outs &amp; overstocking at stores</a:t>
          </a:r>
          <a:endParaRPr lang="en-US" sz="1400" kern="1200" dirty="0"/>
        </a:p>
      </dsp:txBody>
      <dsp:txXfrm rot="-5400000">
        <a:off x="1116236" y="59588"/>
        <a:ext cx="7454782" cy="935308"/>
      </dsp:txXfrm>
    </dsp:sp>
    <dsp:sp modelId="{78D6AB8F-66AD-4DB8-BC8F-A809CA5CFBC7}">
      <dsp:nvSpPr>
        <dsp:cNvPr id="0" name=""/>
        <dsp:cNvSpPr/>
      </dsp:nvSpPr>
      <dsp:spPr>
        <a:xfrm rot="5400000">
          <a:off x="-286043" y="1768542"/>
          <a:ext cx="1688322" cy="1116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Bestsellers Availability</a:t>
          </a:r>
          <a:endParaRPr lang="en-US" sz="1200" kern="1200" dirty="0"/>
        </a:p>
      </dsp:txBody>
      <dsp:txXfrm rot="-5400000">
        <a:off x="0" y="2040617"/>
        <a:ext cx="1116236" cy="572086"/>
      </dsp:txXfrm>
    </dsp:sp>
    <dsp:sp modelId="{2B13B4CA-7BDF-49E6-AE42-22E003D50B9F}">
      <dsp:nvSpPr>
        <dsp:cNvPr id="0" name=""/>
        <dsp:cNvSpPr/>
      </dsp:nvSpPr>
      <dsp:spPr>
        <a:xfrm rot="5400000">
          <a:off x="4255087" y="-1705088"/>
          <a:ext cx="1227677" cy="750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Focus on availability of bestsellers - 10% of SKUs contributing to 50% of company sales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Minimizing loss of sales by constant focus on availability in vendor interactions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Increase in bestsellers availability to c. 90% has improved same stores sales </a:t>
          </a:r>
          <a:endParaRPr lang="en-US" sz="1400" kern="1200" dirty="0"/>
        </a:p>
      </dsp:txBody>
      <dsp:txXfrm rot="-5400000">
        <a:off x="1116236" y="1493693"/>
        <a:ext cx="7445450" cy="1107817"/>
      </dsp:txXfrm>
    </dsp:sp>
    <dsp:sp modelId="{C6C725A8-3683-4D12-941E-96585F948641}">
      <dsp:nvSpPr>
        <dsp:cNvPr id="0" name=""/>
        <dsp:cNvSpPr/>
      </dsp:nvSpPr>
      <dsp:spPr>
        <a:xfrm rot="5400000">
          <a:off x="-239193" y="3369903"/>
          <a:ext cx="1594622" cy="111623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New Product Introduction</a:t>
          </a:r>
          <a:endParaRPr lang="en-US" sz="1200" kern="1200" dirty="0"/>
        </a:p>
      </dsp:txBody>
      <dsp:txXfrm rot="-5400000">
        <a:off x="0" y="3688828"/>
        <a:ext cx="1116236" cy="478386"/>
      </dsp:txXfrm>
    </dsp:sp>
    <dsp:sp modelId="{65396DD9-4677-4F20-B906-5D2698D8EF24}">
      <dsp:nvSpPr>
        <dsp:cNvPr id="0" name=""/>
        <dsp:cNvSpPr/>
      </dsp:nvSpPr>
      <dsp:spPr>
        <a:xfrm rot="5400000">
          <a:off x="3926059" y="191149"/>
          <a:ext cx="1885734" cy="75053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Guide investment decision in new products (nearly 200  new SKUs introduced per month) by systematic piloting in select stores before bulk purchases for all stores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Improving success ratio of new lines and limiting investment in non-moving SKUs  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NPI process tested in Computers whose turns has improved by 35% in last 12 month</a:t>
          </a:r>
          <a:endParaRPr lang="en-US" sz="1400" kern="1200" dirty="0"/>
        </a:p>
      </dsp:txBody>
      <dsp:txXfrm rot="-5400000">
        <a:off x="1116236" y="3093026"/>
        <a:ext cx="7413326" cy="170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D669A-5FDF-4784-83A3-E0A2BAD57078}">
      <dsp:nvSpPr>
        <dsp:cNvPr id="0" name=""/>
        <dsp:cNvSpPr/>
      </dsp:nvSpPr>
      <dsp:spPr>
        <a:xfrm rot="5400000">
          <a:off x="-224736" y="377135"/>
          <a:ext cx="1551159" cy="110168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Range Alignment</a:t>
          </a:r>
          <a:endParaRPr lang="en-US" sz="1400" kern="1200" dirty="0"/>
        </a:p>
      </dsp:txBody>
      <dsp:txXfrm rot="-5400000">
        <a:off x="1" y="703243"/>
        <a:ext cx="1101687" cy="449472"/>
      </dsp:txXfrm>
    </dsp:sp>
    <dsp:sp modelId="{BEBFCA49-42EE-435D-AEE6-F4C9CF937990}">
      <dsp:nvSpPr>
        <dsp:cNvPr id="0" name=""/>
        <dsp:cNvSpPr/>
      </dsp:nvSpPr>
      <dsp:spPr>
        <a:xfrm rot="5400000">
          <a:off x="3943726" y="-2744091"/>
          <a:ext cx="1918811" cy="75826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Customize every store’s range to its customer requirement by using concept of category/price band effectiveness to determine store range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Semi-automated system to prioritize ranging of best performing available SKU in the category/price band to store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Improve Throughput per Sq. </a:t>
          </a:r>
          <a:r>
            <a:rPr lang="en-US" sz="1400" kern="1200" dirty="0" err="1" smtClean="0"/>
            <a:t>ft</a:t>
          </a:r>
          <a:r>
            <a:rPr lang="en-US" sz="1400" kern="1200" dirty="0" smtClean="0"/>
            <a:t> by improving range performance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1111828" y="181476"/>
        <a:ext cx="7488939" cy="1731473"/>
      </dsp:txXfrm>
    </dsp:sp>
    <dsp:sp modelId="{78D6AB8F-66AD-4DB8-BC8F-A809CA5CFBC7}">
      <dsp:nvSpPr>
        <dsp:cNvPr id="0" name=""/>
        <dsp:cNvSpPr/>
      </dsp:nvSpPr>
      <dsp:spPr>
        <a:xfrm rot="5400000">
          <a:off x="-278850" y="2488656"/>
          <a:ext cx="1666317" cy="110861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End-of-Life Management</a:t>
          </a:r>
          <a:endParaRPr lang="en-US" sz="1400" kern="1200" dirty="0"/>
        </a:p>
      </dsp:txBody>
      <dsp:txXfrm rot="-5400000">
        <a:off x="1" y="2764113"/>
        <a:ext cx="1108616" cy="557701"/>
      </dsp:txXfrm>
    </dsp:sp>
    <dsp:sp modelId="{2B13B4CA-7BDF-49E6-AE42-22E003D50B9F}">
      <dsp:nvSpPr>
        <dsp:cNvPr id="0" name=""/>
        <dsp:cNvSpPr/>
      </dsp:nvSpPr>
      <dsp:spPr>
        <a:xfrm rot="5400000">
          <a:off x="4342808" y="-978980"/>
          <a:ext cx="1083975" cy="74615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Systematic identification of slow-moving stock to initiate timely liquidation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Decrease liquidation hit on aged stock &amp; free up shelf space for new SKUs</a:t>
          </a:r>
          <a:endParaRPr lang="en-US" sz="1400" kern="1200" dirty="0"/>
        </a:p>
      </dsp:txBody>
      <dsp:txXfrm rot="-5400000">
        <a:off x="1154033" y="2262710"/>
        <a:ext cx="7408611" cy="978145"/>
      </dsp:txXfrm>
    </dsp:sp>
    <dsp:sp modelId="{C6C725A8-3683-4D12-941E-96585F948641}">
      <dsp:nvSpPr>
        <dsp:cNvPr id="0" name=""/>
        <dsp:cNvSpPr/>
      </dsp:nvSpPr>
      <dsp:spPr>
        <a:xfrm rot="5400000">
          <a:off x="-227087" y="3773153"/>
          <a:ext cx="1573838" cy="110168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DC Buying</a:t>
          </a:r>
          <a:endParaRPr lang="en-US" sz="1400" kern="1200" dirty="0"/>
        </a:p>
      </dsp:txBody>
      <dsp:txXfrm rot="-5400000">
        <a:off x="8989" y="4087922"/>
        <a:ext cx="1101687" cy="472151"/>
      </dsp:txXfrm>
    </dsp:sp>
    <dsp:sp modelId="{65396DD9-4677-4F20-B906-5D2698D8EF24}">
      <dsp:nvSpPr>
        <dsp:cNvPr id="0" name=""/>
        <dsp:cNvSpPr/>
      </dsp:nvSpPr>
      <dsp:spPr>
        <a:xfrm rot="5400000">
          <a:off x="4291570" y="429217"/>
          <a:ext cx="1203829" cy="7425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Aligning buying at DC to store sales using concept of weeks cover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Additionally an “Open to Buy” budget for each group to provide purchasing flexibility for promotional/deal based buying, seasonal stock build up and protecting availability 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chemeClr val="tx1"/>
            </a:solidFill>
          </a:endParaRPr>
        </a:p>
      </dsp:txBody>
      <dsp:txXfrm rot="-5400000">
        <a:off x="1180573" y="3598980"/>
        <a:ext cx="7367058" cy="1086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6AB8F-66AD-4DB8-BC8F-A809CA5CFBC7}">
      <dsp:nvSpPr>
        <dsp:cNvPr id="0" name=""/>
        <dsp:cNvSpPr/>
      </dsp:nvSpPr>
      <dsp:spPr>
        <a:xfrm rot="5400000">
          <a:off x="-604612" y="689857"/>
          <a:ext cx="2614112" cy="140488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Vendor Negotiation &amp; Strategic Alliance</a:t>
          </a:r>
          <a:endParaRPr lang="en-US" sz="1400" kern="1200" dirty="0"/>
        </a:p>
      </dsp:txBody>
      <dsp:txXfrm rot="-5400000">
        <a:off x="1" y="787687"/>
        <a:ext cx="1404886" cy="1209226"/>
      </dsp:txXfrm>
    </dsp:sp>
    <dsp:sp modelId="{2B13B4CA-7BDF-49E6-AE42-22E003D50B9F}">
      <dsp:nvSpPr>
        <dsp:cNvPr id="0" name=""/>
        <dsp:cNvSpPr/>
      </dsp:nvSpPr>
      <dsp:spPr>
        <a:xfrm rot="5400000">
          <a:off x="4001152" y="-2567286"/>
          <a:ext cx="2024198" cy="72167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Evaluate various brands in a category basis performance parameters of turns, margin  &amp; GP earned per display space allocated in stores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potential areas for negotiations with brands and create win-win deals with high GP brands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Leverage premium display space in Croma stores to create competition amongst brands for negotiating favorable terms of trade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1404887" y="127792"/>
        <a:ext cx="7117917" cy="1826572"/>
      </dsp:txXfrm>
    </dsp:sp>
    <dsp:sp modelId="{C6C725A8-3683-4D12-941E-96585F948641}">
      <dsp:nvSpPr>
        <dsp:cNvPr id="0" name=""/>
        <dsp:cNvSpPr/>
      </dsp:nvSpPr>
      <dsp:spPr>
        <a:xfrm rot="5400000">
          <a:off x="-580689" y="3049338"/>
          <a:ext cx="2566265" cy="1404886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Sales Process Management</a:t>
          </a:r>
          <a:endParaRPr lang="en-US" sz="1400" kern="1200" dirty="0"/>
        </a:p>
      </dsp:txBody>
      <dsp:txXfrm rot="-5400000">
        <a:off x="1" y="3171091"/>
        <a:ext cx="1404886" cy="1161379"/>
      </dsp:txXfrm>
    </dsp:sp>
    <dsp:sp modelId="{65396DD9-4677-4F20-B906-5D2698D8EF24}">
      <dsp:nvSpPr>
        <dsp:cNvPr id="0" name=""/>
        <dsp:cNvSpPr/>
      </dsp:nvSpPr>
      <dsp:spPr>
        <a:xfrm rot="5400000">
          <a:off x="3743108" y="163325"/>
          <a:ext cx="2540286" cy="72167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a  decision making matrix (based on customer segmentation) to enable sales staff to better understand customer requirement and match with available range to create “Best Value for Customer”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Buying team to tailor the available range to ensure availability of customer choice in every segment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Process to also focus on exploring opportunities for upselling, add-on &amp; cross selling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measures for this process will be improvement in sales, conversion, ticket size and no. of items/invoice</a:t>
          </a:r>
          <a:endParaRPr lang="en-US" sz="1400" kern="1200" dirty="0"/>
        </a:p>
      </dsp:txBody>
      <dsp:txXfrm rot="-5400000">
        <a:off x="1404887" y="2625554"/>
        <a:ext cx="7092723" cy="229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4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195" y="4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A1344C-7F96-4AAF-85EB-8925B5E09092}" type="datetime1">
              <a:rPr lang="en-US"/>
              <a:pPr>
                <a:defRPr/>
              </a:pPr>
              <a:t>15-Sep-18</a:t>
            </a:fld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818323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195" y="8818323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68D840-0AE1-4F2A-97D2-5B526DB79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4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195" y="4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80F26A-A4C0-462D-B6E6-3D74F2CD17C8}" type="datetime1">
              <a:rPr lang="en-US"/>
              <a:pPr>
                <a:defRPr/>
              </a:pPr>
              <a:t>15-Sep-18</a:t>
            </a:fld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3738"/>
            <a:ext cx="4645025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834" y="4410659"/>
            <a:ext cx="5587341" cy="417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818323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195" y="8818323"/>
            <a:ext cx="3027163" cy="4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3" tIns="45083" rIns="90163" bIns="450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04F61C-9B40-42D2-8B7E-314A13CAF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5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E226C-5EDC-410F-8862-B04950D31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67200" y="6400800"/>
            <a:ext cx="381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DE343BA-F7D0-4B30-88AD-126E011707F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419600" y="6477000"/>
            <a:ext cx="381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31EA476B-7BFE-4BC5-8899-8A62604918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419600" y="6488113"/>
            <a:ext cx="37147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179AF13D-BC32-4AE8-AAA3-7E20F7DEEA60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latin typeface="Garamon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CE6D-2730-4CE1-9213-E9D9A85D1D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297F-1B14-4F94-9044-9A9BA9BEBF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9037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9037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4040188" cy="411163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4572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799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276725" y="6324600"/>
            <a:ext cx="3714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6E2AED3-BB3D-4CF1-A2EA-E1CF82100AE8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 color_1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6248400"/>
            <a:ext cx="1981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InfinitiretailFinal Logo RG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94425"/>
            <a:ext cx="20574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68" r:id="rId3"/>
    <p:sldLayoutId id="2147484669" r:id="rId4"/>
    <p:sldLayoutId id="2147484670" r:id="rId5"/>
    <p:sldLayoutId id="2147484671" r:id="rId6"/>
    <p:sldLayoutId id="2147484677" r:id="rId7"/>
    <p:sldLayoutId id="2147484672" r:id="rId8"/>
    <p:sldLayoutId id="2147484673" r:id="rId9"/>
    <p:sldLayoutId id="2147484678" r:id="rId10"/>
    <p:sldLayoutId id="2147484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459F-C8BD-44A5-B112-532746B09A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  <p:sldLayoutId id="21474846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14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092B2B9-F79A-4385-BA7C-B3245D7FB77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10" descr="logo color_1"/>
          <p:cNvPicPr>
            <a:picLocks noChangeAspect="1" noChangeArrowheads="1"/>
          </p:cNvPicPr>
          <p:nvPr/>
        </p:nvPicPr>
        <p:blipFill>
          <a:blip r:embed="rId12" cstate="email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6254750"/>
            <a:ext cx="1981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InfinitiretailFinal Logo RGB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20574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0" y="60960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 txBox="1">
            <a:spLocks noChangeArrowheads="1"/>
          </p:cNvSpPr>
          <p:nvPr/>
        </p:nvSpPr>
        <p:spPr bwMode="auto">
          <a:xfrm>
            <a:off x="685800" y="2362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3200" noProof="0" dirty="0" err="1" smtClean="0"/>
              <a:t>ToC</a:t>
            </a:r>
            <a:r>
              <a:rPr lang="en-US" sz="3200" noProof="0" dirty="0" smtClean="0"/>
              <a:t> Implementation at Infiniti</a:t>
            </a:r>
            <a:endParaRPr kumimoji="0" lang="en-US" sz="3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09600" y="3200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Project Overview and Business Impact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229600" cy="411162"/>
          </a:xfrm>
        </p:spPr>
        <p:txBody>
          <a:bodyPr>
            <a:no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US" sz="3200" b="0" dirty="0">
                <a:latin typeface="Garamond" pitchFamily="18" charset="0"/>
                <a:ea typeface="+mn-ea"/>
                <a:cs typeface="+mn-cs"/>
              </a:rPr>
              <a:t>Increase in Effective Range 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178" y="4724401"/>
            <a:ext cx="7797421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30% increase in ER % across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main categories indicates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improvement in range performance by aligning to catchment demand and cutting-out non-performing range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360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9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411162"/>
          </a:xfrm>
        </p:spPr>
        <p:txBody>
          <a:bodyPr>
            <a:noAutofit/>
          </a:bodyPr>
          <a:lstStyle/>
          <a:p>
            <a:pPr algn="ctr" eaLnBrk="0" fontAlgn="base" hangingPunct="0">
              <a:spcAft>
                <a:spcPct val="0"/>
              </a:spcAft>
            </a:pPr>
            <a:r>
              <a:rPr lang="en-US" sz="3200" b="0" dirty="0">
                <a:latin typeface="Garamond" pitchFamily="18" charset="0"/>
                <a:ea typeface="+mn-ea"/>
                <a:cs typeface="+mn-cs"/>
              </a:rPr>
              <a:t>Decrease in Non-Effective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9" y="4724400"/>
            <a:ext cx="8389961" cy="1295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Stock above defined weeks cover provides visibility of potential high-risk inventory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34% decrease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Overcover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DC Tail stock in 5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month period ending Aug’14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Residual stock from Diwali buying impacting non-effective stock in Nov’14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3800" cy="36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0" dirty="0" smtClean="0"/>
              <a:t>Thank you</a:t>
            </a:r>
            <a:endParaRPr lang="en-IN" sz="5400" b="0" dirty="0"/>
          </a:p>
        </p:txBody>
      </p:sp>
    </p:spTree>
    <p:extLst>
      <p:ext uri="{BB962C8B-B14F-4D97-AF65-F5344CB8AC3E}">
        <p14:creationId xmlns:p14="http://schemas.microsoft.com/office/powerpoint/2010/main" val="33051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83" y="444787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Garamond" pitchFamily="18" charset="0"/>
              </a:rPr>
              <a:t>Background for Project Implementation</a:t>
            </a:r>
            <a:endParaRPr lang="en-IN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783" y="1219200"/>
            <a:ext cx="85344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Goldratt</a:t>
            </a:r>
            <a:r>
              <a:rPr lang="en-US" dirty="0"/>
              <a:t> Consulting (GC) conducted an initial workshop with senior </a:t>
            </a:r>
            <a:r>
              <a:rPr lang="en-US" dirty="0" smtClean="0"/>
              <a:t>management in Jul’11 </a:t>
            </a:r>
            <a:r>
              <a:rPr lang="en-US" dirty="0"/>
              <a:t>with the objective of finding the right levers to improve Profitability and </a:t>
            </a:r>
            <a:r>
              <a:rPr lang="en-US" dirty="0" err="1"/>
              <a:t>RoI</a:t>
            </a:r>
            <a:r>
              <a:rPr lang="en-US" dirty="0"/>
              <a:t> in a sustainable </a:t>
            </a:r>
            <a:r>
              <a:rPr lang="en-US" dirty="0" smtClean="0"/>
              <a:t>way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 sales and margin were already showing a healthy growth, the focus area identified for  action and improvement was inventory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sample study of the inventory revealed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levels of shortages in active SKUs -</a:t>
            </a:r>
            <a:r>
              <a:rPr lang="en-US" dirty="0"/>
              <a:t> 19% </a:t>
            </a:r>
            <a:r>
              <a:rPr lang="en-US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levels of overstocking – wrong stock in wrong stores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Long tail .i.e. large no. of SKUs contribution to small % of sales - </a:t>
            </a:r>
            <a:r>
              <a:rPr lang="en-US" dirty="0"/>
              <a:t>75% of </a:t>
            </a:r>
            <a:r>
              <a:rPr lang="en-US" dirty="0" smtClean="0"/>
              <a:t>SKUs giving </a:t>
            </a:r>
            <a:r>
              <a:rPr lang="en-US" dirty="0"/>
              <a:t>only 10% of </a:t>
            </a:r>
            <a:r>
              <a:rPr lang="en-US" dirty="0" smtClean="0"/>
              <a:t>sales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levels of obsolete stock – Rs.25 </a:t>
            </a:r>
            <a:r>
              <a:rPr lang="en-US" dirty="0" err="1" smtClean="0"/>
              <a:t>crs</a:t>
            </a:r>
            <a:r>
              <a:rPr lang="en-US" dirty="0" smtClean="0"/>
              <a:t> of DQ stock</a:t>
            </a:r>
          </a:p>
        </p:txBody>
      </p:sp>
    </p:spTree>
    <p:extLst>
      <p:ext uri="{BB962C8B-B14F-4D97-AF65-F5344CB8AC3E}">
        <p14:creationId xmlns:p14="http://schemas.microsoft.com/office/powerpoint/2010/main" val="931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723" y="304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Garamond" pitchFamily="18" charset="0"/>
              </a:rPr>
              <a:t>Scope of Project</a:t>
            </a:r>
            <a:endParaRPr lang="en-IN" sz="32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723" y="889575"/>
            <a:ext cx="8534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Phase </a:t>
            </a:r>
            <a:r>
              <a:rPr lang="en-US" dirty="0"/>
              <a:t>1 of  implementation </a:t>
            </a:r>
            <a:r>
              <a:rPr lang="en-US" dirty="0" smtClean="0"/>
              <a:t>focused on </a:t>
            </a:r>
            <a:r>
              <a:rPr lang="en-US" dirty="0"/>
              <a:t>managing ‘Depth of Inventory’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Maximizing sales by aggregating stocks at DC and balancing stocks between stores as per sales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Moving to pull-based replenishment has dramatically improved inventory turns thereby freeing up cash previously tied up in inventory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2 </a:t>
            </a:r>
            <a:r>
              <a:rPr lang="en-US" dirty="0" smtClean="0"/>
              <a:t>focusing </a:t>
            </a:r>
            <a:r>
              <a:rPr lang="en-US" dirty="0"/>
              <a:t>on managing ‘Width of Inventory’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Maximizing </a:t>
            </a:r>
            <a:r>
              <a:rPr lang="en-US" sz="1600" dirty="0"/>
              <a:t>sales by improving effectiveness of range at stores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Maintaining flow in the store .i.e. </a:t>
            </a:r>
            <a:r>
              <a:rPr lang="en-US" sz="1600" dirty="0">
                <a:ea typeface="Verdana" pitchFamily="34" charset="0"/>
                <a:cs typeface="Verdana" pitchFamily="34" charset="0"/>
              </a:rPr>
              <a:t>continuous refreshment of range with new products &amp; timely liquidation of non-moving </a:t>
            </a:r>
            <a:r>
              <a:rPr lang="en-US" sz="1600" dirty="0" smtClean="0">
                <a:ea typeface="Verdana" pitchFamily="34" charset="0"/>
                <a:cs typeface="Verdana" pitchFamily="34" charset="0"/>
              </a:rPr>
              <a:t>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Verdana" pitchFamily="34" charset="0"/>
                <a:cs typeface="Verdana" pitchFamily="34" charset="0"/>
              </a:rPr>
              <a:t>Managing Own label supply chain</a:t>
            </a:r>
            <a:endParaRPr lang="en-US" sz="1600" dirty="0">
              <a:ea typeface="Verdana" pitchFamily="34" charset="0"/>
              <a:cs typeface="Verdana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</a:t>
            </a:r>
            <a:r>
              <a:rPr lang="en-US" dirty="0" smtClean="0"/>
              <a:t>3 to focus on managing the declining Gross Margin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Sales Management process to align sales channel to company’s strategic objective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Vendor Negotiation to develop strategic alliances with vendors to achieve better GP</a:t>
            </a:r>
          </a:p>
        </p:txBody>
      </p:sp>
    </p:spTree>
    <p:extLst>
      <p:ext uri="{BB962C8B-B14F-4D97-AF65-F5344CB8AC3E}">
        <p14:creationId xmlns:p14="http://schemas.microsoft.com/office/powerpoint/2010/main" val="3828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83" y="76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Garamond" pitchFamily="18" charset="0"/>
              </a:rPr>
              <a:t>Phase 1 Implementation - Highlights</a:t>
            </a:r>
            <a:endParaRPr lang="en-IN" sz="3200" dirty="0">
              <a:latin typeface="Garamond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79523817"/>
              </p:ext>
            </p:extLst>
          </p:nvPr>
        </p:nvGraphicFramePr>
        <p:xfrm>
          <a:off x="293783" y="914400"/>
          <a:ext cx="862161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8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83" y="76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Garamond" pitchFamily="18" charset="0"/>
              </a:rPr>
              <a:t>Phase 2 Implementation - </a:t>
            </a:r>
            <a:r>
              <a:rPr lang="en-IN" sz="3200" dirty="0" smtClean="0">
                <a:latin typeface="Garamond" pitchFamily="18" charset="0"/>
              </a:rPr>
              <a:t>Highlights</a:t>
            </a:r>
            <a:endParaRPr lang="en-IN" sz="3200" dirty="0">
              <a:latin typeface="Garamond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0986052"/>
              </p:ext>
            </p:extLst>
          </p:nvPr>
        </p:nvGraphicFramePr>
        <p:xfrm>
          <a:off x="293783" y="914400"/>
          <a:ext cx="869781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6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83" y="76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Garamond" pitchFamily="18" charset="0"/>
              </a:rPr>
              <a:t>Phase </a:t>
            </a:r>
            <a:r>
              <a:rPr lang="en-IN" sz="3200" dirty="0">
                <a:latin typeface="Garamond" pitchFamily="18" charset="0"/>
              </a:rPr>
              <a:t>3</a:t>
            </a:r>
            <a:r>
              <a:rPr lang="en-IN" sz="3200" dirty="0" smtClean="0">
                <a:latin typeface="Garamond" pitchFamily="18" charset="0"/>
              </a:rPr>
              <a:t> – Under Implementation</a:t>
            </a:r>
            <a:endParaRPr lang="en-IN" sz="3200" dirty="0">
              <a:latin typeface="Garamond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158433"/>
              </p:ext>
            </p:extLst>
          </p:nvPr>
        </p:nvGraphicFramePr>
        <p:xfrm>
          <a:off x="293783" y="660975"/>
          <a:ext cx="8621617" cy="543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-44355"/>
            <a:ext cx="8229600" cy="806355"/>
          </a:xfrm>
        </p:spPr>
        <p:txBody>
          <a:bodyPr>
            <a:normAutofit/>
          </a:bodyPr>
          <a:lstStyle/>
          <a:p>
            <a:r>
              <a:rPr lang="en-US" sz="3200" kern="1200" dirty="0" smtClean="0">
                <a:effectLst/>
                <a:latin typeface="Garamond" pitchFamily="18" charset="0"/>
                <a:ea typeface="+mn-ea"/>
                <a:cs typeface="+mn-cs"/>
              </a:rPr>
              <a:t>Improvement in Store Turns</a:t>
            </a:r>
            <a:endParaRPr lang="en-US" sz="3200" kern="1200" dirty="0">
              <a:effectLst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783539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Trend in store turns prior to commencement of project was flat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Improvement of 58% in store turns from 8.8x in Oct’11 to 13.9x in July’14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Store turns sustained at 13x for YTD </a:t>
            </a:r>
            <a:r>
              <a:rPr lang="en-US" sz="1600" dirty="0" smtClean="0"/>
              <a:t>FY15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05800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7" y="152400"/>
            <a:ext cx="8229600" cy="533400"/>
          </a:xfrm>
        </p:spPr>
        <p:txBody>
          <a:bodyPr/>
          <a:lstStyle/>
          <a:p>
            <a:r>
              <a:rPr lang="en-US" sz="3200" kern="1200" dirty="0">
                <a:effectLst/>
                <a:latin typeface="Garamond" pitchFamily="18" charset="0"/>
                <a:ea typeface="+mn-ea"/>
                <a:cs typeface="+mn-cs"/>
              </a:rPr>
              <a:t>Improvement in Company Turns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614901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Post acquisition of Woolworths Wholesale India, the DC inventory was also managed using </a:t>
            </a:r>
            <a:r>
              <a:rPr lang="en-US" sz="1600" dirty="0" err="1" smtClean="0"/>
              <a:t>ToC</a:t>
            </a:r>
            <a:r>
              <a:rPr lang="en-US" sz="1600" dirty="0" smtClean="0"/>
              <a:t> principles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</a:t>
            </a:r>
            <a:r>
              <a:rPr lang="en-US" sz="1600" dirty="0" smtClean="0"/>
              <a:t>verall company turns has improved by 50% since acquisition of wholesale company in Nov’12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7" y="838200"/>
            <a:ext cx="7543094" cy="362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9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967" y="4587922"/>
            <a:ext cx="7735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ro-active liquidation process has reduced accumulation of aged stock improving the quality of stock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Aged stock to total store stock decreased from 23% in May’13 to 13% in Jul’14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eduction in aged stocks over 120 days  by 60% </a:t>
            </a:r>
            <a:r>
              <a:rPr lang="en-US" sz="1600" dirty="0"/>
              <a:t>in LTL stores </a:t>
            </a:r>
            <a:endParaRPr lang="en-US" sz="1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4772" y="32982"/>
            <a:ext cx="8229600" cy="644624"/>
          </a:xfrm>
        </p:spPr>
        <p:txBody>
          <a:bodyPr>
            <a:normAutofit/>
          </a:bodyPr>
          <a:lstStyle/>
          <a:p>
            <a:r>
              <a:rPr lang="en-US" sz="3200" kern="1200" dirty="0">
                <a:effectLst/>
                <a:latin typeface="Garamond" pitchFamily="18" charset="0"/>
                <a:ea typeface="+mn-ea"/>
                <a:cs typeface="+mn-cs"/>
              </a:rPr>
              <a:t>Decrease in Aged Inventory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658813"/>
            <a:ext cx="7394575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28394</TotalTime>
  <Words>852</Words>
  <Application>Microsoft Office PowerPoint</Application>
  <PresentationFormat>On-screen Show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Garamond</vt:lpstr>
      <vt:lpstr>Tahoma</vt:lpstr>
      <vt:lpstr>Verdana</vt:lpstr>
      <vt:lpstr>Default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 in Store Turns</vt:lpstr>
      <vt:lpstr>Improvement in Company Turns </vt:lpstr>
      <vt:lpstr>Decrease in Aged Inventory</vt:lpstr>
      <vt:lpstr>Increase in Effective Range %</vt:lpstr>
      <vt:lpstr>Decrease in Non-Effective Stock</vt:lpstr>
      <vt:lpstr>Thank you</vt:lpstr>
    </vt:vector>
  </TitlesOfParts>
  <Company>Value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FY15</dc:title>
  <dc:subject>Infiniti Retail (Merged) Budget ppt</dc:subject>
  <dc:creator>Mohit Sampat</dc:creator>
  <cp:lastModifiedBy>Windows User</cp:lastModifiedBy>
  <cp:revision>454</cp:revision>
  <cp:lastPrinted>2013-06-10T14:38:22Z</cp:lastPrinted>
  <dcterms:created xsi:type="dcterms:W3CDTF">2006-09-29T14:19:47Z</dcterms:created>
  <dcterms:modified xsi:type="dcterms:W3CDTF">2018-09-15T16:37:02Z</dcterms:modified>
</cp:coreProperties>
</file>