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4" r:id="rId4"/>
    <p:sldMasterId id="2147484189" r:id="rId5"/>
    <p:sldMasterId id="2147484201" r:id="rId6"/>
    <p:sldMasterId id="2147484216" r:id="rId7"/>
    <p:sldMasterId id="2147485583" r:id="rId8"/>
  </p:sldMasterIdLst>
  <p:notesMasterIdLst>
    <p:notesMasterId r:id="rId23"/>
  </p:notesMasterIdLst>
  <p:handoutMasterIdLst>
    <p:handoutMasterId r:id="rId24"/>
  </p:handoutMasterIdLst>
  <p:sldIdLst>
    <p:sldId id="1462" r:id="rId9"/>
    <p:sldId id="1454" r:id="rId10"/>
    <p:sldId id="1455" r:id="rId11"/>
    <p:sldId id="1456" r:id="rId12"/>
    <p:sldId id="1457" r:id="rId13"/>
    <p:sldId id="1459" r:id="rId14"/>
    <p:sldId id="1460" r:id="rId15"/>
    <p:sldId id="1461" r:id="rId16"/>
    <p:sldId id="1463" r:id="rId17"/>
    <p:sldId id="1452" r:id="rId18"/>
    <p:sldId id="1417" r:id="rId19"/>
    <p:sldId id="1451" r:id="rId20"/>
    <p:sldId id="1449" r:id="rId21"/>
    <p:sldId id="1450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6363CF"/>
    <a:srgbClr val="006DB0"/>
    <a:srgbClr val="5BBF0D"/>
    <a:srgbClr val="00578E"/>
    <a:srgbClr val="EA0000"/>
    <a:srgbClr val="99CC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3" autoAdjust="0"/>
    <p:restoredTop sz="96448" autoAdjust="0"/>
  </p:normalViewPr>
  <p:slideViewPr>
    <p:cSldViewPr snapToGrid="0">
      <p:cViewPr varScale="1">
        <p:scale>
          <a:sx n="81" d="100"/>
          <a:sy n="81" d="100"/>
        </p:scale>
        <p:origin x="1627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-2011" y="-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rtl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rtl="0">
              <a:defRPr sz="1300"/>
            </a:lvl1pPr>
          </a:lstStyle>
          <a:p>
            <a:pPr>
              <a:defRPr/>
            </a:pPr>
            <a:fld id="{DB1C5924-C05F-4F85-A856-A0F226A19F9E}" type="datetimeFigureOut">
              <a:rPr lang="en-US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rtl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rtl="0">
              <a:defRPr sz="1300"/>
            </a:lvl1pPr>
          </a:lstStyle>
          <a:p>
            <a:pPr>
              <a:defRPr/>
            </a:pPr>
            <a:fld id="{65153502-09DB-4B61-ACDE-3832AC8FAF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58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rtl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rtl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rtl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rtl="0">
              <a:defRPr sz="1300"/>
            </a:lvl1pPr>
          </a:lstStyle>
          <a:p>
            <a:pPr>
              <a:defRPr/>
            </a:pPr>
            <a:fld id="{9B401C76-A5E0-4A6E-9AD7-583C0D7DB2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5199" algn="l" defTabSz="9140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37" algn="l" defTabSz="9140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78" algn="l" defTabSz="9140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16" algn="l" defTabSz="9140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current P&amp;L,</a:t>
            </a:r>
            <a:r>
              <a:rPr lang="en-US" baseline="0" dirty="0" smtClean="0"/>
              <a:t> YTD we are growing 35% and we are not happy</a:t>
            </a:r>
          </a:p>
          <a:p>
            <a:r>
              <a:rPr lang="en-US" baseline="0" dirty="0" smtClean="0"/>
              <a:t>1. The growth is not fast enough compare to the OE growth</a:t>
            </a:r>
          </a:p>
          <a:p>
            <a:r>
              <a:rPr lang="en-US" baseline="0" dirty="0" smtClean="0"/>
              <a:t>2. Stock is high – and risk the throughput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risk of every retailer is how much you really sell from what you buy </a:t>
            </a:r>
          </a:p>
          <a:p>
            <a:r>
              <a:rPr lang="en-US" baseline="0" dirty="0" smtClean="0"/>
              <a:t>Our market is the most difficult one since gross margin is very low, we don’t have powerful tools to move the flow</a:t>
            </a:r>
          </a:p>
          <a:p>
            <a:r>
              <a:rPr lang="en-US" baseline="0" dirty="0" smtClean="0"/>
              <a:t>(at fashion market, they can sell everything. They can have 40% discount and still make gross margin)</a:t>
            </a:r>
          </a:p>
          <a:p>
            <a:r>
              <a:rPr lang="en-US" baseline="0" dirty="0" smtClean="0"/>
              <a:t>This is why we must be very sensitive to the buying – to the flow</a:t>
            </a:r>
          </a:p>
          <a:p>
            <a:r>
              <a:rPr lang="en-US" baseline="0" dirty="0" smtClean="0"/>
              <a:t>Because we choose a side in the conflict – grow sales</a:t>
            </a:r>
          </a:p>
          <a:p>
            <a:r>
              <a:rPr lang="en-US" baseline="0" dirty="0" smtClean="0"/>
              <a:t>But now the stock is a the problem, and we are moving to the other side</a:t>
            </a:r>
          </a:p>
          <a:p>
            <a:r>
              <a:rPr lang="en-US" baseline="0" dirty="0" smtClean="0"/>
              <a:t>There is no escape from this conflict!!!</a:t>
            </a:r>
          </a:p>
          <a:p>
            <a:r>
              <a:rPr lang="en-US" baseline="0" dirty="0" smtClean="0"/>
              <a:t>Other than to have the means to improve the flow and the effectiveness of the buying from good to excellent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D07C5-4011-428E-B7A2-68748AF5EA4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3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401C76-A5E0-4A6E-9AD7-583C0D7DB2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6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 flipH="1">
            <a:off x="9525" y="6534150"/>
            <a:ext cx="9134475" cy="227013"/>
            <a:chOff x="601" y="4128"/>
            <a:chExt cx="4713" cy="19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606550" y="141288"/>
            <a:ext cx="7537450" cy="714375"/>
            <a:chOff x="601" y="4128"/>
            <a:chExt cx="4713" cy="19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 flipH="1">
            <a:off x="0" y="6530975"/>
            <a:ext cx="9134475" cy="227013"/>
            <a:chOff x="601" y="4128"/>
            <a:chExt cx="4713" cy="192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 userDrawn="1"/>
        </p:nvGrpSpPr>
        <p:grpSpPr bwMode="auto">
          <a:xfrm>
            <a:off x="1584325" y="144463"/>
            <a:ext cx="7537450" cy="714375"/>
            <a:chOff x="601" y="4128"/>
            <a:chExt cx="4713" cy="19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855663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84138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18" name="Picture 19" descr="Goldrattconsultinginter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6"/>
          <a:stretch>
            <a:fillRect/>
          </a:stretch>
        </p:blipFill>
        <p:spPr bwMode="auto">
          <a:xfrm>
            <a:off x="9525" y="158750"/>
            <a:ext cx="15128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 flipH="1">
            <a:off x="9525" y="676275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 flipH="1">
            <a:off x="9525" y="647700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14325" y="6516688"/>
            <a:ext cx="1966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fld id="{8380DB49-B98B-4628-94D2-49A38B95D5EA}" type="datetime4">
              <a:rPr lang="en-US" sz="1200">
                <a:solidFill>
                  <a:srgbClr val="000000"/>
                </a:solidFill>
              </a:rPr>
              <a:pPr algn="l" rtl="0"/>
              <a:t>September 14, 2021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169150" y="6516688"/>
            <a:ext cx="180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/>
            <a:r>
              <a:rPr lang="en-US" sz="1200">
                <a:solidFill>
                  <a:srgbClr val="000000"/>
                </a:solidFill>
              </a:rPr>
              <a:t>© Goldratt Consulting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5461000"/>
            <a:ext cx="5484813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659188" y="1630363"/>
            <a:ext cx="5484812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538413" y="65039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sz="1400">
                <a:solidFill>
                  <a:srgbClr val="000000"/>
                </a:solidFill>
              </a:rPr>
              <a:t>-</a:t>
            </a:r>
            <a:fld id="{3A8A3E76-C6DC-47AD-BE1D-8552D0E0395A}" type="slidenum">
              <a:rPr lang="en-US" sz="1400">
                <a:solidFill>
                  <a:srgbClr val="000000"/>
                </a:solidFill>
              </a:rPr>
              <a:pPr rtl="0"/>
              <a:t>‹#›</a:t>
            </a:fld>
            <a:r>
              <a:rPr lang="en-US" sz="140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2084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12085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5800" y="2111379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6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E7ACC249-7565-45B3-B12A-C68328FCD060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026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095500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6200"/>
            <a:ext cx="6134100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FB057522-E7BB-45D3-9D40-5AB992F3D46E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4419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9BAFCD-50A4-40CC-BF2B-24E268A383CA}" type="datetime1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0AB997-4FCD-486E-BB1C-43D133F93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7D5F8AB-B3F5-4381-8680-AEDD1BDBC4E6}" type="datetime1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469F40-E8C9-4F2D-811E-39781DC4A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867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 flipH="1">
            <a:off x="9525" y="6534150"/>
            <a:ext cx="9134475" cy="227013"/>
            <a:chOff x="601" y="4128"/>
            <a:chExt cx="4713" cy="19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606550" y="141288"/>
            <a:ext cx="7537450" cy="714375"/>
            <a:chOff x="601" y="4128"/>
            <a:chExt cx="4713" cy="19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 flipH="1">
            <a:off x="0" y="6530975"/>
            <a:ext cx="9134475" cy="227013"/>
            <a:chOff x="601" y="4128"/>
            <a:chExt cx="4713" cy="192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 userDrawn="1"/>
        </p:nvGrpSpPr>
        <p:grpSpPr bwMode="auto">
          <a:xfrm>
            <a:off x="1584325" y="144463"/>
            <a:ext cx="7537450" cy="714375"/>
            <a:chOff x="601" y="4128"/>
            <a:chExt cx="4713" cy="19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855663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84138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" name="Picture 19" descr="Goldrattconsultinginter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6"/>
          <a:stretch>
            <a:fillRect/>
          </a:stretch>
        </p:blipFill>
        <p:spPr bwMode="auto">
          <a:xfrm>
            <a:off x="9525" y="158750"/>
            <a:ext cx="15128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 flipH="1">
            <a:off x="9525" y="676275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 flipH="1">
            <a:off x="9525" y="647700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14325" y="6516688"/>
            <a:ext cx="1966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fld id="{FA2F7CE0-875B-4027-BC13-548C22509B4C}" type="datetime4">
              <a:rPr lang="en-US" sz="1200">
                <a:solidFill>
                  <a:srgbClr val="000000"/>
                </a:solidFill>
              </a:rPr>
              <a:pPr algn="l" rtl="0"/>
              <a:t>September 14, 2021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169150" y="6516688"/>
            <a:ext cx="180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/>
            <a:r>
              <a:rPr lang="en-US" sz="1200">
                <a:solidFill>
                  <a:srgbClr val="000000"/>
                </a:solidFill>
              </a:rPr>
              <a:t>© Goldratt Consulting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5461000"/>
            <a:ext cx="5484813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659188" y="1630363"/>
            <a:ext cx="5484812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538413" y="65039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sz="1400">
                <a:solidFill>
                  <a:srgbClr val="000000"/>
                </a:solidFill>
              </a:rPr>
              <a:t>-</a:t>
            </a:r>
            <a:fld id="{FE751148-1C72-4E9A-9FB2-D5D7A1968EA3}" type="slidenum">
              <a:rPr lang="en-US" sz="1400">
                <a:solidFill>
                  <a:srgbClr val="000000"/>
                </a:solidFill>
              </a:rPr>
              <a:pPr rtl="0"/>
              <a:t>‹#›</a:t>
            </a:fld>
            <a:r>
              <a:rPr lang="en-US" sz="140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2084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12085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6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9629800A-873E-46F2-AFDC-3ABE953942CD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8852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FD294DCD-58E4-4108-97D4-CBA0DF813AD9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33365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CF8DA044-BCB8-44FA-9884-3911EF74179A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54155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942223D7-DDBF-4BC7-BF9B-728E5A2E8E1A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12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8884FAB7-612B-42FE-B549-9D1C27B241A7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25362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15B80F60-72B9-49EE-A6B4-4A70D75C6876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0079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318E9CB3-6C30-473F-9BF9-611355ADF725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11771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E68C5CB5-0224-4E1F-98B0-D1D31CCFA97B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0071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031CF312-3778-4F48-B692-4C35BA246F94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133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40011EBB-D352-4D1B-A9CD-2952F09295D4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72344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095500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6200"/>
            <a:ext cx="6134100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52B53EC4-ECD5-4EBB-A3A8-EF945271A2DB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85002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 flipH="1">
            <a:off x="9525" y="6534150"/>
            <a:ext cx="9134475" cy="227013"/>
            <a:chOff x="601" y="4128"/>
            <a:chExt cx="4713" cy="19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606550" y="141288"/>
            <a:ext cx="7537450" cy="714375"/>
            <a:chOff x="601" y="4128"/>
            <a:chExt cx="4713" cy="19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 flipH="1">
            <a:off x="0" y="6530975"/>
            <a:ext cx="9134475" cy="227013"/>
            <a:chOff x="601" y="4128"/>
            <a:chExt cx="4713" cy="192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 userDrawn="1"/>
        </p:nvGrpSpPr>
        <p:grpSpPr bwMode="auto">
          <a:xfrm>
            <a:off x="1584325" y="144463"/>
            <a:ext cx="7537450" cy="714375"/>
            <a:chOff x="601" y="4128"/>
            <a:chExt cx="4713" cy="19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855663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84138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18" name="Picture 19" descr="Goldrattconsultinginter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6"/>
          <a:stretch>
            <a:fillRect/>
          </a:stretch>
        </p:blipFill>
        <p:spPr bwMode="auto">
          <a:xfrm>
            <a:off x="9525" y="158750"/>
            <a:ext cx="15128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 flipH="1">
            <a:off x="9525" y="676275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 flipH="1">
            <a:off x="9525" y="647700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14325" y="6516688"/>
            <a:ext cx="1966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fld id="{EBD38569-1993-4550-BB6A-B5E7580F5EF2}" type="datetime4">
              <a:rPr lang="en-US" sz="1200">
                <a:solidFill>
                  <a:srgbClr val="000000"/>
                </a:solidFill>
              </a:rPr>
              <a:pPr algn="l" rtl="0"/>
              <a:t>September 14, 2021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169150" y="6516688"/>
            <a:ext cx="180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/>
            <a:r>
              <a:rPr lang="en-US" sz="1200">
                <a:solidFill>
                  <a:srgbClr val="000000"/>
                </a:solidFill>
              </a:rPr>
              <a:t>© Goldratt Consulting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5461000"/>
            <a:ext cx="5484813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659188" y="1630363"/>
            <a:ext cx="5484812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538413" y="65039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sz="1400">
                <a:solidFill>
                  <a:srgbClr val="000000"/>
                </a:solidFill>
              </a:rPr>
              <a:t>-</a:t>
            </a:r>
            <a:fld id="{3B850E9D-EEBC-4FEA-B67C-32E282D1C50F}" type="slidenum">
              <a:rPr lang="en-US" sz="1400">
                <a:solidFill>
                  <a:srgbClr val="000000"/>
                </a:solidFill>
              </a:rPr>
              <a:pPr rtl="0"/>
              <a:t>‹#›</a:t>
            </a:fld>
            <a:r>
              <a:rPr lang="en-US" sz="140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2084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12085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5800" y="2111379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6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27DE2A24-F6B3-4390-8A4A-D20B6E9A9AE3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0024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07C13A98-9003-4656-B9F6-7BF2A68864BB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709399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D991E879-A4FF-4444-A9AB-DF82170E2EAD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325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398851EB-58D8-4BDA-8A90-B5DCDC613ADD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912154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6A22D3CD-DD71-441B-9019-917CE69475A6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47390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E7786697-7F8D-4001-B7DC-6CBF6EC50BAB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12199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AC6375F3-A935-4EA2-9654-56B48605196A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24648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811B94C0-6087-4640-BA7C-47EAB962D156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65841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7FFA71EF-02FF-445F-ADC9-0EEDFB644F63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48108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4195466C-7CC0-4D62-9853-1765B1386158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6831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095500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6200"/>
            <a:ext cx="6134100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89B01B2B-0440-4746-8852-7AF8400B3812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9606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D8331B-6B78-4212-893D-FA963421DB26}" type="datetime1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FFF6F41-2B30-43A1-B089-B0D5111E0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1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FD8075-8B83-4756-AD79-B1A1E126771A}" type="datetime1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0BD0E9-4D3B-4BDD-8A72-2DA1271CF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2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5206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AC9B98CB-3B20-4878-B45E-87289A026241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528717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 flipH="1">
            <a:off x="9525" y="6534150"/>
            <a:ext cx="9134475" cy="227013"/>
            <a:chOff x="601" y="4128"/>
            <a:chExt cx="4713" cy="19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606550" y="141288"/>
            <a:ext cx="7537450" cy="714375"/>
            <a:chOff x="601" y="4128"/>
            <a:chExt cx="4713" cy="19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 flipH="1">
            <a:off x="0" y="6530975"/>
            <a:ext cx="9134475" cy="227013"/>
            <a:chOff x="601" y="4128"/>
            <a:chExt cx="4713" cy="192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 userDrawn="1"/>
        </p:nvGrpSpPr>
        <p:grpSpPr bwMode="auto">
          <a:xfrm>
            <a:off x="1584325" y="144463"/>
            <a:ext cx="7537450" cy="714375"/>
            <a:chOff x="601" y="4128"/>
            <a:chExt cx="4713" cy="19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855663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84138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" name="Picture 19" descr="Goldrattconsultinginter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6"/>
          <a:stretch>
            <a:fillRect/>
          </a:stretch>
        </p:blipFill>
        <p:spPr bwMode="auto">
          <a:xfrm>
            <a:off x="9525" y="158750"/>
            <a:ext cx="15128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 flipH="1">
            <a:off x="9525" y="676275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 flipH="1">
            <a:off x="9525" y="647700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14325" y="6516688"/>
            <a:ext cx="1966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fld id="{589D9B19-3FB1-42E7-A35C-326DB81E3ED3}" type="datetime4">
              <a:rPr lang="en-US" sz="1200">
                <a:solidFill>
                  <a:srgbClr val="000000"/>
                </a:solidFill>
              </a:rPr>
              <a:pPr algn="l" rtl="0"/>
              <a:t>September 14, 2021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169150" y="6516688"/>
            <a:ext cx="180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/>
            <a:r>
              <a:rPr lang="en-US" sz="1200">
                <a:solidFill>
                  <a:srgbClr val="000000"/>
                </a:solidFill>
              </a:rPr>
              <a:t>© Goldratt Consulting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5461000"/>
            <a:ext cx="5484813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659188" y="1630363"/>
            <a:ext cx="5484812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538413" y="65039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sz="1400">
                <a:solidFill>
                  <a:srgbClr val="000000"/>
                </a:solidFill>
              </a:rPr>
              <a:t>-</a:t>
            </a:r>
            <a:fld id="{846E8796-7900-45BA-8E5D-AE4AD0E04DD5}" type="slidenum">
              <a:rPr lang="en-US" sz="1400">
                <a:solidFill>
                  <a:srgbClr val="000000"/>
                </a:solidFill>
              </a:rPr>
              <a:pPr rtl="0"/>
              <a:t>‹#›</a:t>
            </a:fld>
            <a:r>
              <a:rPr lang="en-US" sz="140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2084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12085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5800" y="2111379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6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DFF5138F-B590-4B5F-A2A0-E1E5D35316D2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45286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E40C152E-E8EC-4E4A-BAA9-CF61094F13EA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571671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5E6522E8-37C1-408A-B529-57D58F48856D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869277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62F1737E-6A7F-4F51-9DFD-49C64BA8B58C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28138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687E822A-EB5D-4504-BF02-0EB37EF1C191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44660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646D7C6C-2FCE-4A0D-A851-5F2CE4409E42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64872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00CA7233-FD6E-4E0F-AF93-36EB1EC1719A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012361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BBA312F2-8B8F-431E-9E54-0E005277F92B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135449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29CE9AE6-4D28-4312-8FCC-78502004BB09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2084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FBECF9E8-E1B3-4DA7-A2BA-D954D3C3328B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69144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095500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6200"/>
            <a:ext cx="6134100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3CFBB135-43DA-4DE7-8BDA-22DE9AD17DCC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51861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8A07C9-E2A6-4DD0-BF30-B215BA84A88D}" type="datetime1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E3F575-3AF7-474D-B15E-E6BB4FE7E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78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5D59F0-D35D-4471-8EC6-56C3D44D6011}" type="datetime1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E3F545-1FC0-49B4-A8D5-DB412D82B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9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80324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49EB73-70AC-48FA-8770-A60D45868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34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52BE50-49BD-4323-B7DA-BADBA49D0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88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3333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11AD46-7604-4E57-A993-B2A6D2677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6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1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900">
              <a:solidFill>
                <a:srgbClr val="3366FF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763" y="1408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17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192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0113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192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13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EBFD1E-82F1-431B-AB49-85BC4E738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498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77F850-B322-45C2-9159-5229B73E0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AD6B56BC-8FA8-491E-8889-71EA8C0CC3B2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674492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BA4A21-CB33-4B21-BF00-69E1196CC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44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19200"/>
            <a:ext cx="3008313" cy="781050"/>
          </a:xfrm>
        </p:spPr>
        <p:txBody>
          <a:bodyPr anchor="b"/>
          <a:lstStyle>
            <a:lvl1pPr algn="l">
              <a:defRPr sz="2000" b="1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1"/>
            <a:ext cx="5111751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57401"/>
            <a:ext cx="3008313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525B15-4BD9-4F0F-9312-10D6D8C0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13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0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E7BFED-E95D-4B95-8C3C-17210A1BC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96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B61374-C7BC-4E6F-A957-2A1718ACD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84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1143001"/>
            <a:ext cx="2070100" cy="4791075"/>
          </a:xfrm>
        </p:spPr>
        <p:txBody>
          <a:bodyPr vert="eaVert"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1143001"/>
            <a:ext cx="6062663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 fontAlgn="base"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1ED192-0171-4B47-913B-8D289C511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23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 userDrawn="1"/>
        </p:nvGrpSpPr>
        <p:grpSpPr bwMode="auto">
          <a:xfrm>
            <a:off x="0" y="128588"/>
            <a:ext cx="9155113" cy="714375"/>
            <a:chOff x="0" y="81"/>
            <a:chExt cx="5767" cy="450"/>
          </a:xfrm>
        </p:grpSpPr>
        <p:sp>
          <p:nvSpPr>
            <p:cNvPr id="4" name="Rectangle 6"/>
            <p:cNvSpPr>
              <a:spLocks noChangeArrowheads="1"/>
            </p:cNvSpPr>
            <p:nvPr userDrawn="1"/>
          </p:nvSpPr>
          <p:spPr bwMode="auto">
            <a:xfrm flipH="1">
              <a:off x="3529" y="81"/>
              <a:ext cx="22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0" y="81"/>
              <a:ext cx="35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72485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 userDrawn="1"/>
        </p:nvGrpSpPr>
        <p:grpSpPr bwMode="auto">
          <a:xfrm>
            <a:off x="0" y="128588"/>
            <a:ext cx="9155113" cy="714375"/>
            <a:chOff x="0" y="81"/>
            <a:chExt cx="5767" cy="450"/>
          </a:xfrm>
        </p:grpSpPr>
        <p:sp>
          <p:nvSpPr>
            <p:cNvPr id="4" name="Rectangle 6"/>
            <p:cNvSpPr>
              <a:spLocks noChangeArrowheads="1"/>
            </p:cNvSpPr>
            <p:nvPr userDrawn="1"/>
          </p:nvSpPr>
          <p:spPr bwMode="auto">
            <a:xfrm flipH="1">
              <a:off x="3529" y="81"/>
              <a:ext cx="22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0" y="81"/>
              <a:ext cx="35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8534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 userDrawn="1"/>
        </p:nvGrpSpPr>
        <p:grpSpPr bwMode="auto">
          <a:xfrm>
            <a:off x="0" y="128588"/>
            <a:ext cx="9155113" cy="714375"/>
            <a:chOff x="0" y="81"/>
            <a:chExt cx="5767" cy="450"/>
          </a:xfrm>
        </p:grpSpPr>
        <p:sp>
          <p:nvSpPr>
            <p:cNvPr id="4" name="Rectangle 6"/>
            <p:cNvSpPr>
              <a:spLocks noChangeArrowheads="1"/>
            </p:cNvSpPr>
            <p:nvPr userDrawn="1"/>
          </p:nvSpPr>
          <p:spPr bwMode="auto">
            <a:xfrm flipH="1">
              <a:off x="3529" y="81"/>
              <a:ext cx="22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0" y="81"/>
              <a:ext cx="35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57567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 userDrawn="1"/>
        </p:nvGrpSpPr>
        <p:grpSpPr bwMode="auto">
          <a:xfrm>
            <a:off x="0" y="128588"/>
            <a:ext cx="9155113" cy="714375"/>
            <a:chOff x="0" y="81"/>
            <a:chExt cx="5767" cy="450"/>
          </a:xfrm>
        </p:grpSpPr>
        <p:sp>
          <p:nvSpPr>
            <p:cNvPr id="4" name="Rectangle 6"/>
            <p:cNvSpPr>
              <a:spLocks noChangeArrowheads="1"/>
            </p:cNvSpPr>
            <p:nvPr userDrawn="1"/>
          </p:nvSpPr>
          <p:spPr bwMode="auto">
            <a:xfrm flipH="1">
              <a:off x="3529" y="81"/>
              <a:ext cx="22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0" y="81"/>
              <a:ext cx="35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9384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 userDrawn="1"/>
        </p:nvGrpSpPr>
        <p:grpSpPr bwMode="auto">
          <a:xfrm>
            <a:off x="0" y="128588"/>
            <a:ext cx="9155113" cy="714375"/>
            <a:chOff x="0" y="81"/>
            <a:chExt cx="5767" cy="450"/>
          </a:xfrm>
        </p:grpSpPr>
        <p:sp>
          <p:nvSpPr>
            <p:cNvPr id="4" name="Rectangle 6"/>
            <p:cNvSpPr>
              <a:spLocks noChangeArrowheads="1"/>
            </p:cNvSpPr>
            <p:nvPr userDrawn="1"/>
          </p:nvSpPr>
          <p:spPr bwMode="auto">
            <a:xfrm flipH="1">
              <a:off x="3529" y="81"/>
              <a:ext cx="22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0" y="81"/>
              <a:ext cx="35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7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60347A6C-3711-4FDA-8212-C4F047CDF175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035627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 userDrawn="1"/>
        </p:nvGrpSpPr>
        <p:grpSpPr bwMode="auto">
          <a:xfrm>
            <a:off x="0" y="128588"/>
            <a:ext cx="9155113" cy="714375"/>
            <a:chOff x="0" y="81"/>
            <a:chExt cx="5767" cy="450"/>
          </a:xfrm>
        </p:grpSpPr>
        <p:sp>
          <p:nvSpPr>
            <p:cNvPr id="4" name="Rectangle 6"/>
            <p:cNvSpPr>
              <a:spLocks noChangeArrowheads="1"/>
            </p:cNvSpPr>
            <p:nvPr userDrawn="1"/>
          </p:nvSpPr>
          <p:spPr bwMode="auto">
            <a:xfrm flipH="1">
              <a:off x="3529" y="81"/>
              <a:ext cx="22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0" y="81"/>
              <a:ext cx="35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1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895AA82C-0EF8-4A41-847A-BBFF18E64474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293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D33F51F7-9BF3-4DE9-9C42-CCC15F93FBDD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783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9088" y="134938"/>
            <a:ext cx="7537450" cy="714375"/>
            <a:chOff x="601" y="4128"/>
            <a:chExt cx="4713" cy="192"/>
          </a:xfrm>
        </p:grpSpPr>
        <p:sp>
          <p:nvSpPr>
            <p:cNvPr id="1054" name="Rectangle 3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" name="Rectangle 4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 flipH="1">
            <a:off x="-7938" y="6527800"/>
            <a:ext cx="9134476" cy="227013"/>
            <a:chOff x="601" y="4128"/>
            <a:chExt cx="4713" cy="192"/>
          </a:xfrm>
        </p:grpSpPr>
        <p:sp>
          <p:nvSpPr>
            <p:cNvPr id="1052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8" name="Group 8"/>
          <p:cNvGrpSpPr>
            <a:grpSpLocks/>
          </p:cNvGrpSpPr>
          <p:nvPr/>
        </p:nvGrpSpPr>
        <p:grpSpPr bwMode="auto">
          <a:xfrm flipH="1">
            <a:off x="9525" y="6534150"/>
            <a:ext cx="9134475" cy="227013"/>
            <a:chOff x="601" y="4128"/>
            <a:chExt cx="4713" cy="192"/>
          </a:xfrm>
        </p:grpSpPr>
        <p:sp>
          <p:nvSpPr>
            <p:cNvPr id="1050" name="Rectangle 9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1" name="Rectangle 10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 flipH="1">
            <a:off x="0" y="6530975"/>
            <a:ext cx="9134475" cy="227013"/>
            <a:chOff x="601" y="4128"/>
            <a:chExt cx="4713" cy="192"/>
          </a:xfrm>
        </p:grpSpPr>
        <p:sp>
          <p:nvSpPr>
            <p:cNvPr id="1048" name="Rectangle 12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" name="Rectangle 13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30" name="Group 14"/>
          <p:cNvGrpSpPr>
            <a:grpSpLocks/>
          </p:cNvGrpSpPr>
          <p:nvPr/>
        </p:nvGrpSpPr>
        <p:grpSpPr bwMode="auto">
          <a:xfrm>
            <a:off x="1606550" y="139700"/>
            <a:ext cx="7537450" cy="714375"/>
            <a:chOff x="601" y="4128"/>
            <a:chExt cx="4713" cy="192"/>
          </a:xfrm>
        </p:grpSpPr>
        <p:sp>
          <p:nvSpPr>
            <p:cNvPr id="1046" name="Rectangle 15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" name="Rectangle 16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84325" y="144463"/>
            <a:ext cx="7537450" cy="714375"/>
            <a:chOff x="601" y="4128"/>
            <a:chExt cx="4713" cy="192"/>
          </a:xfrm>
        </p:grpSpPr>
        <p:sp>
          <p:nvSpPr>
            <p:cNvPr id="1044" name="Rectangle 18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5" name="Rectangle 19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32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9829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400">
                <a:solidFill>
                  <a:prstClr val="black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30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prstClr val="black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0" y="855663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0" y="84138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1037" name="Picture 25" descr="Goldrattconsultinginternet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6"/>
          <a:stretch>
            <a:fillRect/>
          </a:stretch>
        </p:blipFill>
        <p:spPr bwMode="auto">
          <a:xfrm>
            <a:off x="9525" y="158750"/>
            <a:ext cx="15128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 flipH="1">
            <a:off x="9525" y="676275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 flipH="1">
            <a:off x="9525" y="647700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41" name="Rectangle 29"/>
          <p:cNvSpPr>
            <a:spLocks noChangeArrowheads="1"/>
          </p:cNvSpPr>
          <p:nvPr/>
        </p:nvSpPr>
        <p:spPr bwMode="auto">
          <a:xfrm>
            <a:off x="314325" y="6516688"/>
            <a:ext cx="1966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fld id="{75128946-A851-4E9B-ACC0-551570D3E1C7}" type="datetime4">
              <a:rPr lang="en-US" sz="1200">
                <a:solidFill>
                  <a:srgbClr val="000000"/>
                </a:solidFill>
              </a:rPr>
              <a:pPr algn="l" rtl="0"/>
              <a:t>September 14, 2021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42" name="Rectangle 30"/>
          <p:cNvSpPr>
            <a:spLocks noChangeArrowheads="1"/>
          </p:cNvSpPr>
          <p:nvPr/>
        </p:nvSpPr>
        <p:spPr bwMode="auto">
          <a:xfrm>
            <a:off x="7169150" y="6516688"/>
            <a:ext cx="180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/>
            <a:r>
              <a:rPr lang="en-US" sz="1200">
                <a:solidFill>
                  <a:srgbClr val="000000"/>
                </a:solidFill>
              </a:rPr>
              <a:t>© Goldratt Consulting</a:t>
            </a:r>
          </a:p>
        </p:txBody>
      </p:sp>
      <p:sp>
        <p:nvSpPr>
          <p:cNvPr id="11983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38413" y="65039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400">
                <a:solidFill>
                  <a:prstClr val="black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2BDFD431-5554-4694-8D0F-D2E8DAFAABCB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2" r:id="rId1"/>
    <p:sldLayoutId id="2147485683" r:id="rId2"/>
    <p:sldLayoutId id="2147485684" r:id="rId3"/>
    <p:sldLayoutId id="2147485685" r:id="rId4"/>
    <p:sldLayoutId id="2147485686" r:id="rId5"/>
    <p:sldLayoutId id="2147485687" r:id="rId6"/>
    <p:sldLayoutId id="2147485688" r:id="rId7"/>
    <p:sldLayoutId id="2147485689" r:id="rId8"/>
    <p:sldLayoutId id="2147485690" r:id="rId9"/>
    <p:sldLayoutId id="2147485691" r:id="rId10"/>
    <p:sldLayoutId id="2147485692" r:id="rId11"/>
    <p:sldLayoutId id="2147485693" r:id="rId12"/>
    <p:sldLayoutId id="2147485694" r:id="rId13"/>
    <p:sldLayoutId id="2147485695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SzPct val="7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589088" y="134938"/>
            <a:ext cx="7537450" cy="714375"/>
            <a:chOff x="601" y="4128"/>
            <a:chExt cx="4713" cy="192"/>
          </a:xfrm>
        </p:grpSpPr>
        <p:sp>
          <p:nvSpPr>
            <p:cNvPr id="2078" name="Rectangle 3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9" name="Rectangle 4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51" name="Group 5"/>
          <p:cNvGrpSpPr>
            <a:grpSpLocks/>
          </p:cNvGrpSpPr>
          <p:nvPr/>
        </p:nvGrpSpPr>
        <p:grpSpPr bwMode="auto">
          <a:xfrm flipH="1">
            <a:off x="-7938" y="6527800"/>
            <a:ext cx="9134476" cy="227013"/>
            <a:chOff x="601" y="4128"/>
            <a:chExt cx="4713" cy="192"/>
          </a:xfrm>
        </p:grpSpPr>
        <p:sp>
          <p:nvSpPr>
            <p:cNvPr id="2076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7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52" name="Group 8"/>
          <p:cNvGrpSpPr>
            <a:grpSpLocks/>
          </p:cNvGrpSpPr>
          <p:nvPr/>
        </p:nvGrpSpPr>
        <p:grpSpPr bwMode="auto">
          <a:xfrm flipH="1">
            <a:off x="9525" y="6534150"/>
            <a:ext cx="9134475" cy="227013"/>
            <a:chOff x="601" y="4128"/>
            <a:chExt cx="4713" cy="192"/>
          </a:xfrm>
        </p:grpSpPr>
        <p:sp>
          <p:nvSpPr>
            <p:cNvPr id="2074" name="Rectangle 9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5" name="Rectangle 10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 flipH="1">
            <a:off x="0" y="6530975"/>
            <a:ext cx="9134475" cy="227013"/>
            <a:chOff x="601" y="4128"/>
            <a:chExt cx="4713" cy="192"/>
          </a:xfrm>
        </p:grpSpPr>
        <p:sp>
          <p:nvSpPr>
            <p:cNvPr id="2072" name="Rectangle 12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3" name="Rectangle 13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54" name="Group 14"/>
          <p:cNvGrpSpPr>
            <a:grpSpLocks/>
          </p:cNvGrpSpPr>
          <p:nvPr/>
        </p:nvGrpSpPr>
        <p:grpSpPr bwMode="auto">
          <a:xfrm>
            <a:off x="1606550" y="139700"/>
            <a:ext cx="7537450" cy="714375"/>
            <a:chOff x="601" y="4128"/>
            <a:chExt cx="4713" cy="192"/>
          </a:xfrm>
        </p:grpSpPr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84325" y="144463"/>
            <a:ext cx="7537450" cy="714375"/>
            <a:chOff x="601" y="4128"/>
            <a:chExt cx="4713" cy="192"/>
          </a:xfrm>
        </p:grpSpPr>
        <p:sp>
          <p:nvSpPr>
            <p:cNvPr id="2068" name="Rectangle 18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9" name="Rectangle 19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5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9829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30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0" y="855663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0" y="84138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2061" name="Picture 25" descr="Goldrattconsultinginternet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6"/>
          <a:stretch>
            <a:fillRect/>
          </a:stretch>
        </p:blipFill>
        <p:spPr bwMode="auto">
          <a:xfrm>
            <a:off x="9525" y="158750"/>
            <a:ext cx="15128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 flipH="1">
            <a:off x="9525" y="676275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 flipH="1">
            <a:off x="9525" y="647700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65" name="Rectangle 29"/>
          <p:cNvSpPr>
            <a:spLocks noChangeArrowheads="1"/>
          </p:cNvSpPr>
          <p:nvPr/>
        </p:nvSpPr>
        <p:spPr bwMode="auto">
          <a:xfrm>
            <a:off x="314325" y="6516688"/>
            <a:ext cx="1966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fld id="{CAECBD43-B18E-42DE-B3F2-D0D4B4AFCFF4}" type="datetime4">
              <a:rPr lang="en-US" sz="1200">
                <a:solidFill>
                  <a:srgbClr val="000000"/>
                </a:solidFill>
              </a:rPr>
              <a:pPr algn="l" rtl="0"/>
              <a:t>September 14, 2021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066" name="Rectangle 30"/>
          <p:cNvSpPr>
            <a:spLocks noChangeArrowheads="1"/>
          </p:cNvSpPr>
          <p:nvPr/>
        </p:nvSpPr>
        <p:spPr bwMode="auto">
          <a:xfrm>
            <a:off x="7169150" y="6516688"/>
            <a:ext cx="180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/>
            <a:r>
              <a:rPr lang="en-US" sz="1200">
                <a:solidFill>
                  <a:srgbClr val="000000"/>
                </a:solidFill>
              </a:rPr>
              <a:t>© Goldratt Consulting</a:t>
            </a:r>
          </a:p>
        </p:txBody>
      </p:sp>
      <p:sp>
        <p:nvSpPr>
          <p:cNvPr id="11983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38413" y="65039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28E4AD8E-98EC-4042-905B-5DBC1BD10559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96" r:id="rId1"/>
    <p:sldLayoutId id="2147485697" r:id="rId2"/>
    <p:sldLayoutId id="2147485698" r:id="rId3"/>
    <p:sldLayoutId id="2147485699" r:id="rId4"/>
    <p:sldLayoutId id="2147485700" r:id="rId5"/>
    <p:sldLayoutId id="2147485701" r:id="rId6"/>
    <p:sldLayoutId id="2147485702" r:id="rId7"/>
    <p:sldLayoutId id="2147485703" r:id="rId8"/>
    <p:sldLayoutId id="2147485704" r:id="rId9"/>
    <p:sldLayoutId id="2147485705" r:id="rId10"/>
    <p:sldLayoutId id="21474857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SzPct val="7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589088" y="134938"/>
            <a:ext cx="7537450" cy="714375"/>
            <a:chOff x="601" y="4128"/>
            <a:chExt cx="4713" cy="192"/>
          </a:xfrm>
        </p:grpSpPr>
        <p:sp>
          <p:nvSpPr>
            <p:cNvPr id="3102" name="Rectangle 3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3" name="Rectangle 4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5" name="Group 5"/>
          <p:cNvGrpSpPr>
            <a:grpSpLocks/>
          </p:cNvGrpSpPr>
          <p:nvPr/>
        </p:nvGrpSpPr>
        <p:grpSpPr bwMode="auto">
          <a:xfrm flipH="1">
            <a:off x="-7938" y="6527800"/>
            <a:ext cx="9134476" cy="227013"/>
            <a:chOff x="601" y="4128"/>
            <a:chExt cx="4713" cy="192"/>
          </a:xfrm>
        </p:grpSpPr>
        <p:sp>
          <p:nvSpPr>
            <p:cNvPr id="3100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1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6" name="Group 8"/>
          <p:cNvGrpSpPr>
            <a:grpSpLocks/>
          </p:cNvGrpSpPr>
          <p:nvPr/>
        </p:nvGrpSpPr>
        <p:grpSpPr bwMode="auto">
          <a:xfrm flipH="1">
            <a:off x="9525" y="6534150"/>
            <a:ext cx="9134475" cy="227013"/>
            <a:chOff x="601" y="4128"/>
            <a:chExt cx="4713" cy="192"/>
          </a:xfrm>
        </p:grpSpPr>
        <p:sp>
          <p:nvSpPr>
            <p:cNvPr id="3098" name="Rectangle 9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9" name="Rectangle 10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 flipH="1">
            <a:off x="0" y="6530975"/>
            <a:ext cx="9134475" cy="227013"/>
            <a:chOff x="601" y="4128"/>
            <a:chExt cx="4713" cy="192"/>
          </a:xfrm>
        </p:grpSpPr>
        <p:sp>
          <p:nvSpPr>
            <p:cNvPr id="3096" name="Rectangle 12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7" name="Rectangle 13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8" name="Group 14"/>
          <p:cNvGrpSpPr>
            <a:grpSpLocks/>
          </p:cNvGrpSpPr>
          <p:nvPr/>
        </p:nvGrpSpPr>
        <p:grpSpPr bwMode="auto">
          <a:xfrm>
            <a:off x="1606550" y="139700"/>
            <a:ext cx="7537450" cy="714375"/>
            <a:chOff x="601" y="4128"/>
            <a:chExt cx="4713" cy="192"/>
          </a:xfrm>
        </p:grpSpPr>
        <p:sp>
          <p:nvSpPr>
            <p:cNvPr id="3094" name="Rectangle 15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5" name="Rectangle 16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84325" y="144463"/>
            <a:ext cx="7537450" cy="714375"/>
            <a:chOff x="601" y="4128"/>
            <a:chExt cx="4713" cy="192"/>
          </a:xfrm>
        </p:grpSpPr>
        <p:sp>
          <p:nvSpPr>
            <p:cNvPr id="3092" name="Rectangle 18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3" name="Rectangle 19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8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9829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400">
                <a:solidFill>
                  <a:prstClr val="black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30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prstClr val="black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0" y="855663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0" y="84138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3085" name="Picture 25" descr="Goldrattconsultinginternet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6"/>
          <a:stretch>
            <a:fillRect/>
          </a:stretch>
        </p:blipFill>
        <p:spPr bwMode="auto">
          <a:xfrm>
            <a:off x="9525" y="158750"/>
            <a:ext cx="15128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 flipH="1">
            <a:off x="9525" y="676275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 flipH="1">
            <a:off x="9525" y="647700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089" name="Rectangle 29"/>
          <p:cNvSpPr>
            <a:spLocks noChangeArrowheads="1"/>
          </p:cNvSpPr>
          <p:nvPr/>
        </p:nvSpPr>
        <p:spPr bwMode="auto">
          <a:xfrm>
            <a:off x="314325" y="6516688"/>
            <a:ext cx="1966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fld id="{C14D04B6-26F0-4D2A-83BC-213AAB8C6148}" type="datetime4">
              <a:rPr lang="en-US" sz="1200">
                <a:solidFill>
                  <a:srgbClr val="000000"/>
                </a:solidFill>
              </a:rPr>
              <a:pPr algn="l" rtl="0"/>
              <a:t>September 14, 2021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090" name="Rectangle 30"/>
          <p:cNvSpPr>
            <a:spLocks noChangeArrowheads="1"/>
          </p:cNvSpPr>
          <p:nvPr/>
        </p:nvSpPr>
        <p:spPr bwMode="auto">
          <a:xfrm>
            <a:off x="7169150" y="6516688"/>
            <a:ext cx="180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/>
            <a:r>
              <a:rPr lang="en-US" sz="1200">
                <a:solidFill>
                  <a:srgbClr val="000000"/>
                </a:solidFill>
              </a:rPr>
              <a:t>© Goldratt Consulting</a:t>
            </a:r>
          </a:p>
        </p:txBody>
      </p:sp>
      <p:sp>
        <p:nvSpPr>
          <p:cNvPr id="11983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38413" y="65039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400">
                <a:solidFill>
                  <a:prstClr val="black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EB9F61D5-B5B7-4465-97B3-6752E6713694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7" r:id="rId1"/>
    <p:sldLayoutId id="2147485708" r:id="rId2"/>
    <p:sldLayoutId id="2147485709" r:id="rId3"/>
    <p:sldLayoutId id="2147485710" r:id="rId4"/>
    <p:sldLayoutId id="2147485711" r:id="rId5"/>
    <p:sldLayoutId id="2147485712" r:id="rId6"/>
    <p:sldLayoutId id="2147485713" r:id="rId7"/>
    <p:sldLayoutId id="2147485714" r:id="rId8"/>
    <p:sldLayoutId id="2147485715" r:id="rId9"/>
    <p:sldLayoutId id="2147485716" r:id="rId10"/>
    <p:sldLayoutId id="2147485717" r:id="rId11"/>
    <p:sldLayoutId id="2147485718" r:id="rId12"/>
    <p:sldLayoutId id="2147485719" r:id="rId13"/>
    <p:sldLayoutId id="2147485720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SzPct val="7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589088" y="134938"/>
            <a:ext cx="7537450" cy="714375"/>
            <a:chOff x="601" y="4128"/>
            <a:chExt cx="4713" cy="192"/>
          </a:xfrm>
        </p:grpSpPr>
        <p:sp>
          <p:nvSpPr>
            <p:cNvPr id="4126" name="Rectangle 3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4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099" name="Group 5"/>
          <p:cNvGrpSpPr>
            <a:grpSpLocks/>
          </p:cNvGrpSpPr>
          <p:nvPr/>
        </p:nvGrpSpPr>
        <p:grpSpPr bwMode="auto">
          <a:xfrm flipH="1">
            <a:off x="-7938" y="6527800"/>
            <a:ext cx="9134476" cy="227013"/>
            <a:chOff x="601" y="4128"/>
            <a:chExt cx="4713" cy="192"/>
          </a:xfrm>
        </p:grpSpPr>
        <p:sp>
          <p:nvSpPr>
            <p:cNvPr id="4124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00" name="Group 8"/>
          <p:cNvGrpSpPr>
            <a:grpSpLocks/>
          </p:cNvGrpSpPr>
          <p:nvPr/>
        </p:nvGrpSpPr>
        <p:grpSpPr bwMode="auto">
          <a:xfrm flipH="1">
            <a:off x="9525" y="6534150"/>
            <a:ext cx="9134475" cy="227013"/>
            <a:chOff x="601" y="4128"/>
            <a:chExt cx="4713" cy="192"/>
          </a:xfrm>
        </p:grpSpPr>
        <p:sp>
          <p:nvSpPr>
            <p:cNvPr id="4122" name="Rectangle 9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0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 flipH="1">
            <a:off x="0" y="6530975"/>
            <a:ext cx="9134475" cy="227013"/>
            <a:chOff x="601" y="4128"/>
            <a:chExt cx="4713" cy="192"/>
          </a:xfrm>
        </p:grpSpPr>
        <p:sp>
          <p:nvSpPr>
            <p:cNvPr id="4120" name="Rectangle 12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3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02" name="Group 14"/>
          <p:cNvGrpSpPr>
            <a:grpSpLocks/>
          </p:cNvGrpSpPr>
          <p:nvPr/>
        </p:nvGrpSpPr>
        <p:grpSpPr bwMode="auto">
          <a:xfrm>
            <a:off x="1606550" y="139700"/>
            <a:ext cx="7537450" cy="714375"/>
            <a:chOff x="601" y="4128"/>
            <a:chExt cx="4713" cy="192"/>
          </a:xfrm>
        </p:grpSpPr>
        <p:sp>
          <p:nvSpPr>
            <p:cNvPr id="4118" name="Rectangle 15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6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84325" y="144463"/>
            <a:ext cx="7537450" cy="714375"/>
            <a:chOff x="601" y="4128"/>
            <a:chExt cx="4713" cy="192"/>
          </a:xfrm>
        </p:grpSpPr>
        <p:sp>
          <p:nvSpPr>
            <p:cNvPr id="4116" name="Rectangle 18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6D9EFF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9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9829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30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0" y="855663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0" y="84138"/>
            <a:ext cx="9134475" cy="587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4109" name="Picture 25" descr="Goldrattconsultinginternet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6"/>
          <a:stretch>
            <a:fillRect/>
          </a:stretch>
        </p:blipFill>
        <p:spPr bwMode="auto">
          <a:xfrm>
            <a:off x="9525" y="158750"/>
            <a:ext cx="15128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 flipH="1">
            <a:off x="9525" y="676275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 flipH="1">
            <a:off x="9525" y="6477000"/>
            <a:ext cx="9134475" cy="587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256E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113" name="Rectangle 29"/>
          <p:cNvSpPr>
            <a:spLocks noChangeArrowheads="1"/>
          </p:cNvSpPr>
          <p:nvPr/>
        </p:nvSpPr>
        <p:spPr bwMode="auto">
          <a:xfrm>
            <a:off x="314325" y="6516688"/>
            <a:ext cx="1966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fld id="{6AE42A2C-7537-44E9-B501-D108BCC37958}" type="datetime4">
              <a:rPr lang="en-US" sz="1200">
                <a:solidFill>
                  <a:srgbClr val="000000"/>
                </a:solidFill>
              </a:rPr>
              <a:pPr algn="l" rtl="0"/>
              <a:t>September 14, 2021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114" name="Rectangle 30"/>
          <p:cNvSpPr>
            <a:spLocks noChangeArrowheads="1"/>
          </p:cNvSpPr>
          <p:nvPr/>
        </p:nvSpPr>
        <p:spPr bwMode="auto">
          <a:xfrm>
            <a:off x="7169150" y="6516688"/>
            <a:ext cx="180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/>
            <a:r>
              <a:rPr lang="en-US" sz="1200">
                <a:solidFill>
                  <a:srgbClr val="000000"/>
                </a:solidFill>
              </a:rPr>
              <a:t>© Goldratt Consulting</a:t>
            </a:r>
          </a:p>
        </p:txBody>
      </p:sp>
      <p:sp>
        <p:nvSpPr>
          <p:cNvPr id="11983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38413" y="65039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-</a:t>
            </a:r>
            <a:fld id="{9917E4F5-1D7B-4767-9201-EFA9E78493CC}" type="slidenum">
              <a:rPr lang="en-US"/>
              <a:pPr>
                <a:defRPr/>
              </a:pPr>
              <a:t>‹#›</a:t>
            </a:fld>
            <a:r>
              <a:rPr lang="en-US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1" r:id="rId1"/>
    <p:sldLayoutId id="2147485722" r:id="rId2"/>
    <p:sldLayoutId id="2147485723" r:id="rId3"/>
    <p:sldLayoutId id="2147485724" r:id="rId4"/>
    <p:sldLayoutId id="2147485725" r:id="rId5"/>
    <p:sldLayoutId id="2147485726" r:id="rId6"/>
    <p:sldLayoutId id="2147485727" r:id="rId7"/>
    <p:sldLayoutId id="2147485728" r:id="rId8"/>
    <p:sldLayoutId id="2147485729" r:id="rId9"/>
    <p:sldLayoutId id="2147485730" r:id="rId10"/>
    <p:sldLayoutId id="2147485731" r:id="rId11"/>
    <p:sldLayoutId id="2147485732" r:id="rId12"/>
    <p:sldLayoutId id="2147485733" r:id="rId13"/>
    <p:sldLayoutId id="214748573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i="1">
          <a:solidFill>
            <a:srgbClr val="003366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SzPct val="7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1A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51A2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oldratt3D-blue"/>
          <p:cNvPicPr preferRelativeResize="0"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248400"/>
            <a:ext cx="138906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408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262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auto">
              <a:spcBef>
                <a:spcPct val="0"/>
              </a:spcBef>
              <a:spcAft>
                <a:spcPts val="0"/>
              </a:spcAft>
              <a:defRPr sz="1000" smtClean="0">
                <a:solidFill>
                  <a:srgbClr val="000000"/>
                </a:solidFill>
                <a:latin typeface="Verdana"/>
                <a:cs typeface="Arial"/>
              </a:defRPr>
            </a:lvl1pPr>
          </a:lstStyle>
          <a:p>
            <a:pPr>
              <a:defRPr/>
            </a:pPr>
            <a:fld id="{2E6934B1-A34F-4DC7-853A-476D4A51C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149" name="Group 14"/>
          <p:cNvGrpSpPr>
            <a:grpSpLocks/>
          </p:cNvGrpSpPr>
          <p:nvPr/>
        </p:nvGrpSpPr>
        <p:grpSpPr bwMode="auto">
          <a:xfrm>
            <a:off x="0" y="128588"/>
            <a:ext cx="9155113" cy="714375"/>
            <a:chOff x="0" y="81"/>
            <a:chExt cx="5767" cy="450"/>
          </a:xfrm>
        </p:grpSpPr>
        <p:sp>
          <p:nvSpPr>
            <p:cNvPr id="6155" name="Rectangle 6"/>
            <p:cNvSpPr>
              <a:spLocks noChangeArrowheads="1"/>
            </p:cNvSpPr>
            <p:nvPr userDrawn="1"/>
          </p:nvSpPr>
          <p:spPr bwMode="auto">
            <a:xfrm flipH="1">
              <a:off x="3529" y="81"/>
              <a:ext cx="22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156" name="Rectangle 7"/>
            <p:cNvSpPr>
              <a:spLocks noChangeArrowheads="1"/>
            </p:cNvSpPr>
            <p:nvPr userDrawn="1"/>
          </p:nvSpPr>
          <p:spPr bwMode="auto">
            <a:xfrm>
              <a:off x="0" y="81"/>
              <a:ext cx="3538" cy="450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rtl="0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7378700" y="6324600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>
                <a:solidFill>
                  <a:srgbClr val="1E4649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 flipH="1">
            <a:off x="-12700" y="6248400"/>
            <a:ext cx="91440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 flipH="1">
            <a:off x="0" y="6845300"/>
            <a:ext cx="91440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4" name="Picture 12"/>
          <p:cNvPicPr preferRelativeResize="0"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6319838"/>
            <a:ext cx="13239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36" r:id="rId1"/>
    <p:sldLayoutId id="2147485737" r:id="rId2"/>
    <p:sldLayoutId id="2147485738" r:id="rId3"/>
    <p:sldLayoutId id="2147485739" r:id="rId4"/>
    <p:sldLayoutId id="2147485740" r:id="rId5"/>
    <p:sldLayoutId id="2147485741" r:id="rId6"/>
    <p:sldLayoutId id="2147485742" r:id="rId7"/>
    <p:sldLayoutId id="2147485743" r:id="rId8"/>
    <p:sldLayoutId id="2147485744" r:id="rId9"/>
    <p:sldLayoutId id="2147485745" r:id="rId10"/>
    <p:sldLayoutId id="2147485746" r:id="rId11"/>
    <p:sldLayoutId id="2147485747" r:id="rId12"/>
    <p:sldLayoutId id="2147485748" r:id="rId13"/>
    <p:sldLayoutId id="2147485749" r:id="rId14"/>
    <p:sldLayoutId id="2147485750" r:id="rId15"/>
    <p:sldLayoutId id="2147485751" r:id="rId16"/>
    <p:sldLayoutId id="2147485752" r:id="rId17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ú"/>
        <a:defRPr sz="2800">
          <a:solidFill>
            <a:srgbClr val="333333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buChar char="-"/>
        <a:defRPr sz="2400">
          <a:solidFill>
            <a:srgbClr val="333333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rgbClr val="333333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rgbClr val="333333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rgbClr val="333333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rgbClr val="333333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IRL Buying Policy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7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62260" y="2517569"/>
            <a:ext cx="3562598" cy="1090579"/>
          </a:xfrm>
          <a:prstGeom prst="rect">
            <a:avLst/>
          </a:prstGeom>
          <a:solidFill>
            <a:schemeClr val="accent6"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Open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 for commercial bet (OTB)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40485" y="3796200"/>
            <a:ext cx="3562598" cy="96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Best Sellers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 4 weeks cover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240485" y="4878805"/>
            <a:ext cx="3562598" cy="1260738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Belly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2 weeks cover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40485" y="3218213"/>
            <a:ext cx="3562598" cy="401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Over cover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50385" y="1852550"/>
            <a:ext cx="3562598" cy="568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Hero Special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 approved budget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40485" y="2909454"/>
            <a:ext cx="3562598" cy="722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Over cover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858" y="5360354"/>
            <a:ext cx="27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Related directly to sales</a:t>
            </a:r>
          </a:p>
          <a:p>
            <a:pPr algn="l" rtl="0"/>
            <a:r>
              <a:rPr lang="en-US" dirty="0">
                <a:solidFill>
                  <a:srgbClr val="00B050"/>
                </a:solidFill>
              </a:rPr>
              <a:t>Managed by </a:t>
            </a:r>
            <a:r>
              <a:rPr lang="en-US" dirty="0" smtClean="0">
                <a:solidFill>
                  <a:srgbClr val="00B050"/>
                </a:solidFill>
              </a:rPr>
              <a:t>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8508" y="4135254"/>
            <a:ext cx="27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Related directly to sales</a:t>
            </a:r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Managed by </a:t>
            </a:r>
            <a:r>
              <a:rPr lang="en-US" dirty="0" smtClean="0">
                <a:solidFill>
                  <a:srgbClr val="00B050"/>
                </a:solidFill>
              </a:rPr>
              <a:t>System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8508" y="2739692"/>
            <a:ext cx="27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Related to the flow efficiency of the category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 bwMode="auto">
          <a:xfrm>
            <a:off x="1579419" y="2517569"/>
            <a:ext cx="391886" cy="1090579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508" y="1951936"/>
            <a:ext cx="27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Management call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688" y="2862803"/>
            <a:ext cx="154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% Budget (From </a:t>
            </a:r>
            <a:r>
              <a:rPr lang="en-US" sz="1400" dirty="0"/>
              <a:t>the overall stock)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125675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kern="0" dirty="0" smtClean="0"/>
              <a:t>The Stock Buckets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976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540924"/>
                  </p:ext>
                </p:extLst>
              </p:nvPr>
            </p:nvGraphicFramePr>
            <p:xfrm>
              <a:off x="95006" y="997528"/>
              <a:ext cx="8882740" cy="48421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6189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44631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9544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20042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629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Type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Indicator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Calculation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implication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23692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SKU over cover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SKU cover &gt;</a:t>
                          </a:r>
                          <a:r>
                            <a:rPr lang="en-US" sz="1200" baseline="0" dirty="0" smtClean="0"/>
                            <a:t> x weeks</a:t>
                          </a:r>
                        </a:p>
                        <a:p>
                          <a:pPr algn="ctr"/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X- Defined per class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𝑡𝑜𝑡𝑎𝑙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𝑠𝑘𝑢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𝑖𝑛𝑣𝑒𝑛𝑡𝑜𝑟𝑦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𝑠𝑘𝑢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𝑎𝑣𝑔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𝑤𝑒𝑒𝑘𝑙𝑦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𝑠𝑎𝑙𝑒𝑠</m:t>
                                    </m:r>
                                    <m:r>
                                      <a:rPr lang="en-US" sz="12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sz="12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 smtClean="0"/>
                            <a:t>Stop</a:t>
                          </a:r>
                          <a:r>
                            <a:rPr lang="en-US" sz="1200" baseline="0" dirty="0" smtClean="0"/>
                            <a:t> resupply as long the SKU is in Over cover</a:t>
                          </a: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baseline="0" dirty="0" smtClean="0"/>
                            <a:t>Kill open </a:t>
                          </a:r>
                          <a:r>
                            <a:rPr lang="en-US" sz="1200" baseline="0" dirty="0" err="1" smtClean="0"/>
                            <a:t>po’s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4132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DC</a:t>
                          </a:r>
                          <a:r>
                            <a:rPr lang="en-US" sz="1200" baseline="0" dirty="0" smtClean="0"/>
                            <a:t> Tail SKU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SKU is in over</a:t>
                          </a:r>
                          <a:r>
                            <a:rPr lang="en-US" sz="1200" baseline="0" dirty="0" smtClean="0"/>
                            <a:t> cover and SLM in 70% of the stores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SKU will not be bought again to DC</a:t>
                          </a:r>
                          <a:endParaRPr lang="en-US" sz="12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11172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Group not effective status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Group Not</a:t>
                          </a:r>
                          <a:r>
                            <a:rPr lang="en-US" sz="1200" baseline="0" dirty="0" smtClean="0"/>
                            <a:t> effective % &gt; Y %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𝑉𝑎𝑙𝑢𝑒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𝑜𝑓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𝑠𝑘𝑢𝑠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𝑜𝑣𝑒𝑟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𝑐𝑜𝑣𝑒𝑟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𝑎𝑛𝑑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𝐷𝐶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𝑇𝐴𝐼𝐿</m:t>
                                        </m:r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𝑠𝑡𝑜𝑐𝑘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𝑣𝑎𝑙𝑢𝑒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sz="1200" b="0" i="0" smtClean="0">
                                    <a:latin typeface="Cambria Math"/>
                                  </a:rPr>
                                  <m:t>∗100&gt;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1200" b="0" i="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 smtClean="0"/>
                            <a:t>Commercial</a:t>
                          </a:r>
                          <a:r>
                            <a:rPr lang="en-US" sz="1200" baseline="0" dirty="0" smtClean="0"/>
                            <a:t> bet are not allowed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11172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“Open to buy”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Allowed</a:t>
                          </a:r>
                          <a:r>
                            <a:rPr lang="en-US" sz="1200" baseline="0" dirty="0" smtClean="0"/>
                            <a:t> not effective stock &gt; 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Allowed</a:t>
                          </a:r>
                          <a:r>
                            <a:rPr lang="en-US" sz="1200" baseline="0" dirty="0" smtClean="0"/>
                            <a:t> not effective stock = % allowed *( total stock – </a:t>
                          </a:r>
                          <a:r>
                            <a:rPr lang="en-US" sz="1200" baseline="0" dirty="0" err="1" smtClean="0"/>
                            <a:t>s.s</a:t>
                          </a:r>
                          <a:r>
                            <a:rPr lang="en-US" sz="1200" baseline="0" dirty="0" smtClean="0"/>
                            <a:t>)</a:t>
                          </a:r>
                        </a:p>
                        <a:p>
                          <a:pPr algn="l"/>
                          <a:endParaRPr lang="en-US" sz="1200" baseline="0" dirty="0" smtClean="0"/>
                        </a:p>
                        <a:p>
                          <a:pPr algn="l"/>
                          <a:r>
                            <a:rPr lang="en-US" sz="1200" baseline="0" dirty="0" smtClean="0"/>
                            <a:t>Open to buy= allowed not effective stock – current not effective stock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 smtClean="0"/>
                            <a:t>The Allowed</a:t>
                          </a:r>
                          <a:r>
                            <a:rPr lang="en-US" sz="1200" baseline="0" dirty="0" smtClean="0"/>
                            <a:t> value for commercial bet</a:t>
                          </a:r>
                          <a:endParaRPr lang="en-US" sz="1200" dirty="0" smtClean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540924"/>
                  </p:ext>
                </p:extLst>
              </p:nvPr>
            </p:nvGraphicFramePr>
            <p:xfrm>
              <a:off x="95006" y="997528"/>
              <a:ext cx="8882740" cy="48421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61898"/>
                    <a:gridCol w="2446317"/>
                    <a:gridCol w="3954483"/>
                    <a:gridCol w="1520042"/>
                  </a:tblGrid>
                  <a:tr h="629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Type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Indicator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Calculation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implication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123692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SKU over cover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SKU cover &gt;</a:t>
                          </a:r>
                          <a:r>
                            <a:rPr lang="en-US" sz="1200" baseline="0" dirty="0" smtClean="0"/>
                            <a:t> x weeks</a:t>
                          </a:r>
                        </a:p>
                        <a:p>
                          <a:pPr algn="ctr"/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X- Defined per class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6287" t="-51232" r="-38367" b="-240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 smtClean="0"/>
                            <a:t>Stop</a:t>
                          </a:r>
                          <a:r>
                            <a:rPr lang="en-US" sz="1200" baseline="0" dirty="0" smtClean="0"/>
                            <a:t> resupply as long the SKU is in Over cover</a:t>
                          </a: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baseline="0" dirty="0" smtClean="0"/>
                            <a:t>Kill open </a:t>
                          </a:r>
                          <a:r>
                            <a:rPr lang="en-US" sz="1200" baseline="0" dirty="0" err="1" smtClean="0"/>
                            <a:t>po’s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74132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DC</a:t>
                          </a:r>
                          <a:r>
                            <a:rPr lang="en-US" sz="1200" baseline="0" dirty="0" smtClean="0"/>
                            <a:t> Tail SKU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SKU is in over</a:t>
                          </a:r>
                          <a:r>
                            <a:rPr lang="en-US" sz="1200" baseline="0" dirty="0" smtClean="0"/>
                            <a:t> cover and SLM in 70% of the stores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SKU will not be bought again to DC</a:t>
                          </a:r>
                          <a:endParaRPr lang="en-US" sz="12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11172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Group not effective status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Group Not</a:t>
                          </a:r>
                          <a:r>
                            <a:rPr lang="en-US" sz="1200" baseline="0" dirty="0" smtClean="0"/>
                            <a:t> effective % &gt; Y %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6287" t="-234426" r="-383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 smtClean="0"/>
                            <a:t>Commercial</a:t>
                          </a:r>
                          <a:r>
                            <a:rPr lang="en-US" sz="1200" baseline="0" dirty="0" smtClean="0"/>
                            <a:t> bet are not allowed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11172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“Open to buy”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Allowed</a:t>
                          </a:r>
                          <a:r>
                            <a:rPr lang="en-US" sz="1200" baseline="0" dirty="0" smtClean="0"/>
                            <a:t> not effective stock &gt; 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/>
                            <a:t>Allowed</a:t>
                          </a:r>
                          <a:r>
                            <a:rPr lang="en-US" sz="1200" baseline="0" dirty="0" smtClean="0"/>
                            <a:t> not effective stock = % allowed *( total stock – </a:t>
                          </a:r>
                          <a:r>
                            <a:rPr lang="en-US" sz="1200" baseline="0" dirty="0" err="1" smtClean="0"/>
                            <a:t>s.s</a:t>
                          </a:r>
                          <a:r>
                            <a:rPr lang="en-US" sz="1200" baseline="0" dirty="0" smtClean="0"/>
                            <a:t>)</a:t>
                          </a:r>
                        </a:p>
                        <a:p>
                          <a:pPr algn="l"/>
                          <a:endParaRPr lang="en-US" sz="1200" baseline="0" dirty="0" smtClean="0"/>
                        </a:p>
                        <a:p>
                          <a:pPr algn="l"/>
                          <a:r>
                            <a:rPr lang="en-US" sz="1200" baseline="0" dirty="0" smtClean="0"/>
                            <a:t>Open to buy= allowed not effective stock – current not effective stock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 smtClean="0"/>
                            <a:t>The Allowed</a:t>
                          </a:r>
                          <a:r>
                            <a:rPr lang="en-US" sz="1200" baseline="0" dirty="0" smtClean="0"/>
                            <a:t> value for commercial bet</a:t>
                          </a:r>
                          <a:endParaRPr lang="en-US" sz="1200" dirty="0" smtClean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31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7478795" y="2656984"/>
            <a:ext cx="1547228" cy="22082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Second pilot in lower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pb</a:t>
            </a:r>
            <a:endParaRPr lang="en-US" sz="1100" dirty="0" smtClean="0">
              <a:solidFill>
                <a:schemeClr val="tx1"/>
              </a:solidFill>
              <a:latin typeface="Verdana" pitchFamily="34" charset="0"/>
              <a:cs typeface="Arial" charset="0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Liquidate from pilot stores in a discount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If commercial bet, liquidate from wider range of stores in a discount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lang="en-US" sz="1100" dirty="0" smtClean="0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64" name="Rectangular Callout 163"/>
          <p:cNvSpPr/>
          <p:nvPr/>
        </p:nvSpPr>
        <p:spPr bwMode="auto">
          <a:xfrm>
            <a:off x="-54606" y="3624578"/>
            <a:ext cx="5428803" cy="1962076"/>
          </a:xfrm>
          <a:prstGeom prst="wedgeRectCallout">
            <a:avLst>
              <a:gd name="adj1" fmla="val -44608"/>
              <a:gd name="adj2" fmla="val -90536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Quantity allowed: the current open to buy budget</a:t>
            </a:r>
          </a:p>
          <a:p>
            <a:pPr marL="285750" lvl="1" indent="-285750" algn="l" rtl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/>
              <a:t>Open to </a:t>
            </a:r>
            <a:r>
              <a:rPr lang="en-US" dirty="0" smtClean="0"/>
              <a:t>buy budget </a:t>
            </a:r>
            <a:r>
              <a:rPr lang="en-US" dirty="0"/>
              <a:t>= </a:t>
            </a:r>
            <a:r>
              <a:rPr lang="en-US" dirty="0" smtClean="0"/>
              <a:t>allowed </a:t>
            </a:r>
            <a:r>
              <a:rPr lang="en-US" dirty="0"/>
              <a:t>Not Effective stock in </a:t>
            </a:r>
            <a:r>
              <a:rPr lang="en-US" dirty="0" smtClean="0"/>
              <a:t>- </a:t>
            </a:r>
            <a:r>
              <a:rPr lang="en-US" dirty="0"/>
              <a:t>current Not effective </a:t>
            </a:r>
            <a:r>
              <a:rPr lang="en-US" dirty="0" smtClean="0"/>
              <a:t>stock</a:t>
            </a:r>
          </a:p>
          <a:p>
            <a:pPr marL="285750" lvl="1" indent="-285750" algn="l" rtl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Allowed </a:t>
            </a:r>
            <a:r>
              <a:rPr lang="en-US" dirty="0"/>
              <a:t>Not Effective stock </a:t>
            </a:r>
            <a:r>
              <a:rPr lang="en-US" dirty="0" smtClean="0"/>
              <a:t>= % of allowed not effective stock * current stock (DC+ store- </a:t>
            </a:r>
            <a:r>
              <a:rPr lang="en-US" dirty="0" err="1" smtClean="0"/>
              <a:t>s.s</a:t>
            </a:r>
            <a:r>
              <a:rPr lang="en-US" dirty="0" smtClean="0"/>
              <a:t>)</a:t>
            </a: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7" name="Straight Arrow Connector 6"/>
          <p:cNvCxnSpPr>
            <a:stCxn id="67" idx="3"/>
            <a:endCxn id="79" idx="1"/>
          </p:cNvCxnSpPr>
          <p:nvPr/>
        </p:nvCxnSpPr>
        <p:spPr bwMode="auto">
          <a:xfrm>
            <a:off x="5581318" y="2330668"/>
            <a:ext cx="1910161" cy="39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1" idx="2"/>
            <a:endCxn id="134" idx="0"/>
          </p:cNvCxnSpPr>
          <p:nvPr/>
        </p:nvCxnSpPr>
        <p:spPr bwMode="auto">
          <a:xfrm>
            <a:off x="4704667" y="3899633"/>
            <a:ext cx="0" cy="10497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1848" y="4227454"/>
            <a:ext cx="140569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 smtClean="0"/>
              <a:t>“Go”</a:t>
            </a:r>
            <a:endParaRPr lang="en-US" sz="1200" kern="0" dirty="0"/>
          </a:p>
        </p:txBody>
      </p:sp>
      <p:cxnSp>
        <p:nvCxnSpPr>
          <p:cNvPr id="19" name="Straight Arrow Connector 18"/>
          <p:cNvCxnSpPr>
            <a:stCxn id="121" idx="3"/>
            <a:endCxn id="27" idx="1"/>
          </p:cNvCxnSpPr>
          <p:nvPr/>
        </p:nvCxnSpPr>
        <p:spPr bwMode="auto">
          <a:xfrm flipV="1">
            <a:off x="5189184" y="3761133"/>
            <a:ext cx="228961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12784" y="3622634"/>
            <a:ext cx="14094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 smtClean="0"/>
              <a:t>“No Go”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 bwMode="auto">
          <a:xfrm>
            <a:off x="635073" y="-7703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chemeClr val="bg1"/>
                </a:solidFill>
              </a:rPr>
              <a:t>New Product Buying</a:t>
            </a:r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438691" y="982623"/>
            <a:ext cx="2531952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New product available in the market</a:t>
            </a:r>
            <a:endParaRPr lang="en-US" sz="12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6108" y="2187990"/>
            <a:ext cx="144378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/>
              <a:t>Commercial bet</a:t>
            </a:r>
          </a:p>
        </p:txBody>
      </p:sp>
      <p:cxnSp>
        <p:nvCxnSpPr>
          <p:cNvPr id="29" name="Elbow Connector 28"/>
          <p:cNvCxnSpPr/>
          <p:nvPr/>
        </p:nvCxnSpPr>
        <p:spPr bwMode="auto">
          <a:xfrm>
            <a:off x="4749873" y="602731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937043" y="1579442"/>
            <a:ext cx="204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 smtClean="0"/>
              <a:t>Only if the group  Not Effective % is lower than permitted</a:t>
            </a:r>
            <a:endParaRPr lang="en-US" sz="1200" kern="0" dirty="0"/>
          </a:p>
        </p:txBody>
      </p:sp>
      <p:sp>
        <p:nvSpPr>
          <p:cNvPr id="79" name="TextBox 78"/>
          <p:cNvSpPr txBox="1"/>
          <p:nvPr/>
        </p:nvSpPr>
        <p:spPr>
          <a:xfrm>
            <a:off x="7491479" y="2196074"/>
            <a:ext cx="15218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/>
              <a:t>Buying for pilot</a:t>
            </a:r>
          </a:p>
        </p:txBody>
      </p:sp>
      <p:sp>
        <p:nvSpPr>
          <p:cNvPr id="67" name="Flowchart: Decision 66"/>
          <p:cNvSpPr/>
          <p:nvPr/>
        </p:nvSpPr>
        <p:spPr bwMode="auto">
          <a:xfrm>
            <a:off x="3828015" y="1826274"/>
            <a:ext cx="1753303" cy="1008787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Verdana" pitchFamily="34" charset="0"/>
                <a:cs typeface="Arial" charset="0"/>
              </a:rPr>
              <a:t>Excepted availability 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effectLst/>
                <a:latin typeface="Verdana" pitchFamily="34" charset="0"/>
                <a:cs typeface="Arial" charset="0"/>
              </a:rPr>
              <a:t> problem?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85" name="Straight Arrow Connector 84"/>
          <p:cNvCxnSpPr>
            <a:stCxn id="30" idx="2"/>
            <a:endCxn id="67" idx="0"/>
          </p:cNvCxnSpPr>
          <p:nvPr/>
        </p:nvCxnSpPr>
        <p:spPr bwMode="auto">
          <a:xfrm>
            <a:off x="4704667" y="1444288"/>
            <a:ext cx="0" cy="3819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7" idx="1"/>
            <a:endCxn id="34" idx="3"/>
          </p:cNvCxnSpPr>
          <p:nvPr/>
        </p:nvCxnSpPr>
        <p:spPr bwMode="auto">
          <a:xfrm flipH="1" flipV="1">
            <a:off x="1699892" y="2326490"/>
            <a:ext cx="2128123" cy="41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313025" y="2199865"/>
            <a:ext cx="140569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 smtClean="0"/>
              <a:t>YES</a:t>
            </a:r>
            <a:endParaRPr lang="en-US" sz="1200" kern="0" dirty="0"/>
          </a:p>
        </p:txBody>
      </p:sp>
      <p:sp>
        <p:nvSpPr>
          <p:cNvPr id="107" name="TextBox 106"/>
          <p:cNvSpPr txBox="1"/>
          <p:nvPr/>
        </p:nvSpPr>
        <p:spPr>
          <a:xfrm>
            <a:off x="5654590" y="2190965"/>
            <a:ext cx="140569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 smtClean="0"/>
              <a:t>NO</a:t>
            </a:r>
            <a:endParaRPr lang="en-US" sz="1200" kern="0" dirty="0"/>
          </a:p>
        </p:txBody>
      </p:sp>
      <p:cxnSp>
        <p:nvCxnSpPr>
          <p:cNvPr id="108" name="Straight Arrow Connector 107"/>
          <p:cNvCxnSpPr>
            <a:stCxn id="34" idx="2"/>
            <a:endCxn id="121" idx="0"/>
          </p:cNvCxnSpPr>
          <p:nvPr/>
        </p:nvCxnSpPr>
        <p:spPr bwMode="auto">
          <a:xfrm>
            <a:off x="978000" y="2464989"/>
            <a:ext cx="3726667" cy="11576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9" idx="2"/>
            <a:endCxn id="121" idx="0"/>
          </p:cNvCxnSpPr>
          <p:nvPr/>
        </p:nvCxnSpPr>
        <p:spPr bwMode="auto">
          <a:xfrm flipH="1">
            <a:off x="4704667" y="2473073"/>
            <a:ext cx="3547742" cy="11495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 bwMode="auto">
          <a:xfrm>
            <a:off x="4220150" y="3622634"/>
            <a:ext cx="969034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Pilot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438691" y="4949340"/>
            <a:ext cx="2531952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Buying for the first allocation</a:t>
            </a:r>
            <a:endParaRPr lang="en-US" sz="12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ular Callout 168"/>
              <p:cNvSpPr/>
              <p:nvPr/>
            </p:nvSpPr>
            <p:spPr bwMode="auto">
              <a:xfrm>
                <a:off x="2201978" y="2273185"/>
                <a:ext cx="6821611" cy="1549335"/>
              </a:xfrm>
              <a:prstGeom prst="wedgeRectCallout">
                <a:avLst>
                  <a:gd name="adj1" fmla="val 42466"/>
                  <a:gd name="adj2" fmla="val -122535"/>
                </a:avLst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indent="-285750" algn="l" defTabSz="914400" rtl="0" eaLnBrk="1" latinLnBrk="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 smtClean="0"/>
                  <a:t>Buying recommendation : NPI tool will suggest quantity for buying:</a:t>
                </a:r>
              </a:p>
              <a:p>
                <a:pPr marR="0" algn="l" defTabSz="914400" rtl="0" eaLnBrk="1" latinLnBrk="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tabLst/>
                </a:pPr>
                <a:r>
                  <a:rPr lang="en-US" dirty="0" smtClean="0"/>
                  <a:t> </a:t>
                </a:r>
                <a:endParaRPr lang="en-US" dirty="0"/>
              </a:p>
              <a:p>
                <a:pPr lvl="1" algn="l" rtl="0"/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/>
                              </a:rPr>
                              <m:t>∑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𝑎𝑣𝑔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𝑠𝑘𝑢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𝑚𝑜𝑛𝑡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𝑙𝑦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𝑠𝑎𝑙𝑒𝑠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𝑝𝑒𝑟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𝑠𝑡𝑜𝑟𝑒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\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𝐴𝐺</m:t>
                                </m:r>
                              </m:e>
                            </m:d>
                          </m:num>
                          <m:den>
                            <m:r>
                              <a:rPr lang="en-US" sz="1200" i="1">
                                <a:latin typeface="Cambria Math"/>
                              </a:rPr>
                              <m:t>30</m:t>
                            </m:r>
                          </m:den>
                        </m:f>
                        <m:r>
                          <a:rPr lang="en-US" sz="1200" i="1">
                            <a:latin typeface="Cambria Math"/>
                          </a:rPr>
                          <m:t>∗# </m:t>
                        </m:r>
                        <m:r>
                          <a:rPr lang="en-US" sz="1200" i="1">
                            <a:latin typeface="Cambria Math"/>
                          </a:rPr>
                          <m:t>𝑜𝑓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𝑝𝑖𝑙𝑜𝑡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𝑑𝑎𝑦𝑠</m:t>
                        </m:r>
                      </m:e>
                    </m:d>
                    <m:r>
                      <a:rPr lang="en-US" sz="1200" i="1">
                        <a:latin typeface="Cambria Math"/>
                      </a:rPr>
                      <m:t>+# </m:t>
                    </m:r>
                    <m:r>
                      <a:rPr lang="en-US" sz="1200" i="1">
                        <a:latin typeface="Cambria Math"/>
                      </a:rPr>
                      <m:t>𝑜𝑓</m:t>
                    </m:r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 i="1">
                        <a:latin typeface="Cambria Math"/>
                      </a:rPr>
                      <m:t>𝑠𝑡𝑜𝑟𝑒𝑠</m:t>
                    </m:r>
                    <m:r>
                      <a:rPr lang="en-US" sz="1200" i="1">
                        <a:latin typeface="Cambria Math"/>
                      </a:rPr>
                      <m:t>∗(</m:t>
                    </m:r>
                    <m:r>
                      <a:rPr lang="en-US" sz="1200" i="1">
                        <a:latin typeface="Cambria Math"/>
                      </a:rPr>
                      <m:t>𝑠</m:t>
                    </m:r>
                    <m:r>
                      <a:rPr lang="en-US" sz="1200" i="1">
                        <a:latin typeface="Cambria Math"/>
                      </a:rPr>
                      <m:t>.</m:t>
                    </m:r>
                    <m:r>
                      <a:rPr lang="en-US" sz="1200" i="1">
                        <a:latin typeface="Cambria Math"/>
                      </a:rPr>
                      <m:t>𝑠</m:t>
                    </m:r>
                    <m:r>
                      <a:rPr lang="en-US" sz="1200" i="1">
                        <a:latin typeface="Cambria Math"/>
                      </a:rPr>
                      <m:t>+</m:t>
                    </m:r>
                    <m:r>
                      <a:rPr lang="en-US" sz="1200" i="1">
                        <a:latin typeface="Cambria Math"/>
                      </a:rPr>
                      <m:t>𝑖𝑛𝑖𝑡𝑖𝑎𝑙</m:t>
                    </m:r>
                    <m:r>
                      <a:rPr lang="en-US" sz="1200" i="1">
                        <a:latin typeface="Cambria Math"/>
                      </a:rPr>
                      <m:t> </m:t>
                    </m:r>
                    <m:r>
                      <a:rPr lang="en-US" sz="1200" i="1">
                        <a:latin typeface="Cambria Math"/>
                      </a:rPr>
                      <m:t>𝑏𝑢𝑓𝑓𝑒𝑟</m:t>
                    </m:r>
                    <m:r>
                      <a:rPr lang="en-US" sz="1200" i="1">
                        <a:latin typeface="Cambria Math"/>
                      </a:rPr>
                      <m:t> ) 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9" name="Rectangular Callout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1978" y="2273185"/>
                <a:ext cx="6821611" cy="1549335"/>
              </a:xfrm>
              <a:prstGeom prst="wedgeRectCallout">
                <a:avLst>
                  <a:gd name="adj1" fmla="val 42466"/>
                  <a:gd name="adj2" fmla="val -122535"/>
                </a:avLst>
              </a:prstGeom>
              <a:blipFill rotWithShape="1">
                <a:blip r:embed="rId3"/>
                <a:stretch>
                  <a:fillRect l="-5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ular Callout 169"/>
              <p:cNvSpPr/>
              <p:nvPr/>
            </p:nvSpPr>
            <p:spPr bwMode="auto">
              <a:xfrm>
                <a:off x="-54606" y="1826274"/>
                <a:ext cx="8906461" cy="2234586"/>
              </a:xfrm>
              <a:prstGeom prst="wedgeRectCallout">
                <a:avLst>
                  <a:gd name="adj1" fmla="val -1122"/>
                  <a:gd name="adj2" fmla="val 59665"/>
                </a:avLst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indent="-285750" algn="l" defTabSz="914400" rtl="0" eaLnBrk="1" latinLnBrk="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 smtClean="0"/>
                  <a:t>Buying recommendation : the tool will suggest based on the ranging</a:t>
                </a:r>
              </a:p>
              <a:p>
                <a:pPr marR="0" algn="l" defTabSz="914400" rtl="0" eaLnBrk="1" latinLnBrk="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tabLst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latin typeface="Cambria Math"/>
                          </a:rPr>
                          <m:t>𝑡𝑎𝑟𝑔𝑒𝑡𝑒𝑑</m:t>
                        </m:r>
                        <m:r>
                          <a:rPr lang="en-US" sz="1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𝑠𝑡𝑜𝑟𝑒𝑠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  </m:t>
                        </m:r>
                      </m:sup>
                      <m:e>
                        <m:r>
                          <a:rPr lang="en-US" sz="1200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𝑎𝑣𝑔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𝑠𝑘𝑢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𝑤𝑒𝑒𝑘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𝑙𝑦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𝑠𝑎𝑙𝑒𝑠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𝑖𝑛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𝑡𝑎𝑟𝑔𝑒𝑡𝑒𝑑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𝑟𝑎𝑛𝑔𝑒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𝑠𝑡𝑜𝑟𝑒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𝐴𝐺</m:t>
                            </m:r>
                          </m:e>
                        </m:d>
                        <m:r>
                          <a:rPr lang="en-US" sz="1200" i="1">
                            <a:latin typeface="Cambria Math"/>
                          </a:rPr>
                          <m:t>∗{</m:t>
                        </m:r>
                        <m:r>
                          <a:rPr lang="en-US" sz="1200" i="1">
                            <a:latin typeface="Cambria Math"/>
                          </a:rPr>
                          <m:t>𝑎𝑣𝑔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𝑜𝑓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𝑝𝑖𝑙𝑜𝑡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𝑠𝑡𝑜𝑟𝑒𝑠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</m:e>
                    </m:nary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𝑝𝑖𝑙𝑜𝑡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𝑠𝑘𝑢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𝑠𝑎𝑙𝑒𝑠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𝑎𝑣𝑔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𝑠𝑘𝑢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𝑠𝑎𝑙𝑒𝑠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𝑖𝑛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𝑝𝑖𝑙𝑜𝑡</m:t>
                        </m:r>
                        <m:r>
                          <a:rPr lang="en-US" sz="1200" i="1">
                            <a:latin typeface="Cambria Math"/>
                          </a:rPr>
                          <m:t> </m:t>
                        </m:r>
                        <m:r>
                          <a:rPr lang="en-US" sz="1200" i="1">
                            <a:latin typeface="Cambria Math"/>
                          </a:rPr>
                          <m:t>𝑠𝑡𝑜𝑟𝑒</m:t>
                        </m:r>
                      </m:den>
                    </m:f>
                    <m:r>
                      <a:rPr lang="en-US" sz="1200" i="1">
                        <a:latin typeface="Cambria Math"/>
                      </a:rPr>
                      <m:t> )}</m:t>
                    </m:r>
                    <m:r>
                      <a:rPr lang="en-US" sz="1200" b="0" i="1" smtClean="0">
                        <a:latin typeface="Cambria Math"/>
                      </a:rPr>
                      <m:t>]</m:t>
                    </m:r>
                    <m:r>
                      <a:rPr lang="en-US" sz="1200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/>
                              </a:rPr>
                              <m:t>𝑐𝑜𝑒𝑣𝑒𝑟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𝑤𝑒𝑒𝑘𝑠</m:t>
                            </m:r>
                          </m:num>
                          <m:den>
                            <m:r>
                              <a:rPr lang="en-US" sz="12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12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1000" dirty="0"/>
                  <a:t>(# of stores *(initial buffer +</a:t>
                </a:r>
                <a:r>
                  <a:rPr lang="en-US" sz="1000" dirty="0" err="1"/>
                  <a:t>s.s</a:t>
                </a:r>
                <a:r>
                  <a:rPr lang="en-US" sz="1000" dirty="0" smtClean="0"/>
                  <a:t>)</a:t>
                </a:r>
              </a:p>
              <a:p>
                <a:pPr marR="0" algn="l" defTabSz="914400" rtl="0" eaLnBrk="1" latinLnBrk="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tabLst/>
                </a:pPr>
                <a:endParaRPr lang="en-US" sz="1000" dirty="0" smtClean="0"/>
              </a:p>
              <a:p>
                <a:pPr marR="0" algn="l" defTabSz="914400" rtl="0" eaLnBrk="1" latinLnBrk="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tabLst/>
                </a:pPr>
                <a:endParaRPr lang="en-US" sz="1000" dirty="0"/>
              </a:p>
              <a:p>
                <a:pPr marR="0" algn="l" defTabSz="914400" rtl="0" eaLnBrk="1" latinLnBrk="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tabLst/>
                </a:pPr>
                <a:endParaRPr lang="en-US" sz="1000" dirty="0" smtClean="0"/>
              </a:p>
              <a:p>
                <a:pPr marR="0" algn="l" defTabSz="914400" rtl="0" eaLnBrk="1" latinLnBrk="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tabLst/>
                </a:pPr>
                <a:endParaRPr lang="en-US" sz="1000" dirty="0"/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70" name="Rectangular Callout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4606" y="1826274"/>
                <a:ext cx="8906461" cy="2234586"/>
              </a:xfrm>
              <a:prstGeom prst="wedgeRectCallout">
                <a:avLst>
                  <a:gd name="adj1" fmla="val -1122"/>
                  <a:gd name="adj2" fmla="val 59665"/>
                </a:avLst>
              </a:prstGeom>
              <a:blipFill rotWithShape="1">
                <a:blip r:embed="rId4"/>
                <a:stretch>
                  <a:fillRect l="-1437" t="-124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3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4" grpId="0" animBg="1"/>
      <p:bldP spid="164" grpId="1" animBg="1"/>
      <p:bldP spid="15" grpId="0" animBg="1"/>
      <p:bldP spid="20" grpId="0" animBg="1"/>
      <p:bldP spid="34" grpId="0" animBg="1"/>
      <p:bldP spid="76" grpId="0"/>
      <p:bldP spid="79" grpId="0" animBg="1"/>
      <p:bldP spid="67" grpId="0" animBg="1"/>
      <p:bldP spid="105" grpId="0" animBg="1"/>
      <p:bldP spid="107" grpId="0" animBg="1"/>
      <p:bldP spid="121" grpId="0" animBg="1"/>
      <p:bldP spid="134" grpId="0" animBg="1"/>
      <p:bldP spid="169" grpId="0" animBg="1"/>
      <p:bldP spid="169" grpId="1" animBg="1"/>
      <p:bldP spid="1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cockpit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74404"/>
              </p:ext>
            </p:extLst>
          </p:nvPr>
        </p:nvGraphicFramePr>
        <p:xfrm>
          <a:off x="201881" y="980597"/>
          <a:ext cx="8942119" cy="26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22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62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75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97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16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0805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Category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Total</a:t>
                      </a:r>
                      <a:r>
                        <a:rPr lang="en-US" sz="1000" baseline="0" dirty="0" smtClean="0"/>
                        <a:t> Inventory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Group</a:t>
                      </a:r>
                      <a:r>
                        <a:rPr lang="en-US" sz="1000" baseline="0" dirty="0" smtClean="0"/>
                        <a:t> Not Effective %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 weeks Inventory</a:t>
                      </a:r>
                    </a:p>
                    <a:p>
                      <a:pPr algn="ctr"/>
                      <a:r>
                        <a:rPr lang="en-US" sz="1000" dirty="0" smtClean="0"/>
                        <a:t> Cash Flow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Open To Buy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Commercial</a:t>
                      </a:r>
                    </a:p>
                    <a:p>
                      <a:pPr algn="ctr"/>
                      <a:r>
                        <a:rPr lang="en-US" sz="1000" dirty="0" smtClean="0"/>
                        <a:t> Bet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NPI</a:t>
                      </a:r>
                    </a:p>
                    <a:p>
                      <a:pPr algn="ctr"/>
                      <a:r>
                        <a:rPr lang="en-US" sz="1000" dirty="0" smtClean="0"/>
                        <a:t>Buying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Resupply Buying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Hero</a:t>
                      </a:r>
                    </a:p>
                    <a:p>
                      <a:pPr algn="ctr"/>
                      <a:r>
                        <a:rPr lang="en-US" sz="1000" dirty="0" smtClean="0"/>
                        <a:t>Buying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3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Laptops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23%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-15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33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Phones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 bwMode="auto">
          <a:xfrm>
            <a:off x="4429497" y="4034818"/>
            <a:ext cx="938150" cy="638473"/>
          </a:xfrm>
          <a:prstGeom prst="wedgeRoundRectCallout">
            <a:avLst>
              <a:gd name="adj1" fmla="val -18611"/>
              <a:gd name="adj2" fmla="val -915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Beginning of the week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65175" y="4497955"/>
            <a:ext cx="2303812" cy="817245"/>
          </a:xfrm>
          <a:prstGeom prst="wedgeRoundRectCallout">
            <a:avLst>
              <a:gd name="adj1" fmla="val -18611"/>
              <a:gd name="adj2" fmla="val -915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Any amount which is higher than Symphony and NPI tool recommendation calculated in the Commercial bet</a:t>
            </a: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7083630" y="3117274"/>
            <a:ext cx="510640" cy="167442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 Buying-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847277"/>
              </p:ext>
            </p:extLst>
          </p:nvPr>
        </p:nvGraphicFramePr>
        <p:xfrm>
          <a:off x="-1" y="1022684"/>
          <a:ext cx="9059779" cy="5773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3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784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70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Type/</a:t>
                      </a:r>
                    </a:p>
                    <a:p>
                      <a:pPr algn="ctr"/>
                      <a:r>
                        <a:rPr lang="en-US" sz="1600" dirty="0" smtClean="0"/>
                        <a:t>point</a:t>
                      </a:r>
                      <a:r>
                        <a:rPr lang="en-US" sz="1600" baseline="0" dirty="0" smtClean="0"/>
                        <a:t> of decision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Commercial Bet (</a:t>
                      </a:r>
                      <a:r>
                        <a:rPr lang="en-US" sz="1600" dirty="0" err="1" smtClean="0"/>
                        <a:t>avl</a:t>
                      </a:r>
                      <a:r>
                        <a:rPr lang="en-US" sz="1600" dirty="0" smtClean="0"/>
                        <a:t> is an issue)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Hero/Fast</a:t>
                      </a:r>
                      <a:r>
                        <a:rPr lang="en-US" sz="1600" baseline="0" dirty="0" smtClean="0"/>
                        <a:t> Introduction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Regular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sku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Rollover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88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Buying logic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Buy quantity to protect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avl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Buy quantity to protect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avl</a:t>
                      </a:r>
                      <a:r>
                        <a:rPr lang="en-US" sz="1400" baseline="0" dirty="0" smtClean="0"/>
                        <a:t>  and allow fast expansion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Buy only</a:t>
                      </a:r>
                      <a:r>
                        <a:rPr lang="en-US" sz="1400" baseline="0" dirty="0" smtClean="0"/>
                        <a:t> for pilot based on given formula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Buy</a:t>
                      </a:r>
                      <a:r>
                        <a:rPr lang="en-US" sz="1400" baseline="0" dirty="0" smtClean="0"/>
                        <a:t> base on the old </a:t>
                      </a:r>
                      <a:r>
                        <a:rPr lang="en-US" sz="1400" baseline="0" dirty="0" err="1" smtClean="0"/>
                        <a:t>sku</a:t>
                      </a:r>
                      <a:r>
                        <a:rPr lang="en-US" sz="1400" baseline="0" dirty="0" smtClean="0"/>
                        <a:t> performance 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2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Limitation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DC Not Effective</a:t>
                      </a:r>
                      <a:r>
                        <a:rPr lang="en-US" sz="1400" baseline="0" dirty="0" smtClean="0"/>
                        <a:t> stock % &lt; X%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Management</a:t>
                      </a:r>
                      <a:r>
                        <a:rPr lang="en-US" sz="1400" baseline="0" dirty="0" smtClean="0"/>
                        <a:t> approval for budget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Has</a:t>
                      </a:r>
                      <a:r>
                        <a:rPr lang="en-US" sz="1400" baseline="0" dirty="0" smtClean="0"/>
                        <a:t> to be </a:t>
                      </a:r>
                      <a:r>
                        <a:rPr lang="en-US" sz="1400" dirty="0" smtClean="0"/>
                        <a:t>Similar </a:t>
                      </a:r>
                      <a:r>
                        <a:rPr lang="en-US" sz="1400" baseline="0" dirty="0" smtClean="0"/>
                        <a:t> the old </a:t>
                      </a:r>
                      <a:r>
                        <a:rPr lang="en-US" sz="1400" baseline="0" dirty="0" err="1" smtClean="0"/>
                        <a:t>sku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2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Introduction Process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NPI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Push</a:t>
                      </a:r>
                      <a:r>
                        <a:rPr lang="en-US" sz="1400" baseline="0" dirty="0" smtClean="0"/>
                        <a:t> ranging- within the flexibility limit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NPI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Rollover</a:t>
                      </a:r>
                      <a:r>
                        <a:rPr lang="en-US" sz="1400" baseline="0" dirty="0" smtClean="0"/>
                        <a:t> based on old </a:t>
                      </a:r>
                      <a:r>
                        <a:rPr lang="en-US" sz="1400" baseline="0" dirty="0" err="1" smtClean="0"/>
                        <a:t>sku</a:t>
                      </a:r>
                      <a:r>
                        <a:rPr lang="en-US" sz="1400" baseline="0" dirty="0" smtClean="0"/>
                        <a:t> Performance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200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If “No Go”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Second pilot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Range to # number of stores as SLM with significant discount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Second pilot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Liquidate from pilot stores with significant discount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1865516" y="2991656"/>
            <a:ext cx="3407125" cy="16158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latin typeface="Verdana" pitchFamily="34" charset="0"/>
                <a:cs typeface="Arial" charset="0"/>
              </a:rPr>
              <a:t>Buyers and management attention is directed to a limited number of cases that have the biggest </a:t>
            </a:r>
            <a:r>
              <a:rPr lang="en-US" dirty="0" smtClean="0">
                <a:latin typeface="Verdana" pitchFamily="34" charset="0"/>
                <a:cs typeface="Arial" charset="0"/>
              </a:rPr>
              <a:t>effect</a:t>
            </a:r>
          </a:p>
          <a:p>
            <a:pPr algn="l" rtl="0">
              <a:spcBef>
                <a:spcPct val="50000"/>
              </a:spcBef>
            </a:pPr>
            <a:endParaRPr lang="en-US" dirty="0">
              <a:latin typeface="Verdana" pitchFamily="34" charset="0"/>
              <a:cs typeface="Arial" charset="0"/>
            </a:endParaRPr>
          </a:p>
        </p:txBody>
      </p:sp>
      <p:sp>
        <p:nvSpPr>
          <p:cNvPr id="5" name="Left Brace 4"/>
          <p:cNvSpPr/>
          <p:nvPr/>
        </p:nvSpPr>
        <p:spPr bwMode="auto">
          <a:xfrm rot="16200000" flipV="1">
            <a:off x="3390522" y="1305462"/>
            <a:ext cx="487739" cy="3276498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62202" y="2991656"/>
            <a:ext cx="3407125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latin typeface="Verdana" pitchFamily="34" charset="0"/>
                <a:cs typeface="Arial" charset="0"/>
              </a:rPr>
              <a:t>All other cases are managed under clear rules</a:t>
            </a:r>
          </a:p>
        </p:txBody>
      </p:sp>
      <p:sp>
        <p:nvSpPr>
          <p:cNvPr id="11" name="Left Brace 10"/>
          <p:cNvSpPr/>
          <p:nvPr/>
        </p:nvSpPr>
        <p:spPr bwMode="auto">
          <a:xfrm rot="16200000" flipV="1">
            <a:off x="6907523" y="1154022"/>
            <a:ext cx="516485" cy="3608122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Conflict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218401" y="30480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 smtClean="0">
                <a:solidFill>
                  <a:srgbClr val="000000"/>
                </a:solidFill>
              </a:rPr>
              <a:t>Grow sales and Profitability faster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56801" y="463674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8" idx="3"/>
          </p:cNvCxnSpPr>
          <p:nvPr/>
        </p:nvCxnSpPr>
        <p:spPr>
          <a:xfrm flipH="1" flipV="1">
            <a:off x="2198401" y="3498000"/>
            <a:ext cx="458400" cy="158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171401" y="4419600"/>
            <a:ext cx="3743999" cy="13457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Buy more to protect availability 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Present </a:t>
            </a:r>
            <a:r>
              <a:rPr lang="en-US" sz="1400" dirty="0">
                <a:solidFill>
                  <a:srgbClr val="000000"/>
                </a:solidFill>
              </a:rPr>
              <a:t>m</a:t>
            </a:r>
            <a:r>
              <a:rPr lang="en-US" sz="1400" dirty="0" smtClean="0">
                <a:solidFill>
                  <a:srgbClr val="000000"/>
                </a:solidFill>
              </a:rPr>
              <a:t>ore Range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More NPI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1"/>
            <a:endCxn id="7" idx="3"/>
          </p:cNvCxnSpPr>
          <p:nvPr/>
        </p:nvCxnSpPr>
        <p:spPr>
          <a:xfrm flipH="1" flipV="1">
            <a:off x="4636801" y="5086740"/>
            <a:ext cx="534600" cy="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56801" y="16764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 smtClean="0">
                <a:solidFill>
                  <a:srgbClr val="000000"/>
                </a:solidFill>
              </a:rPr>
              <a:t>Protect Healthy Profitability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  <a:endCxn id="8" idx="3"/>
          </p:cNvCxnSpPr>
          <p:nvPr/>
        </p:nvCxnSpPr>
        <p:spPr>
          <a:xfrm flipH="1">
            <a:off x="2198401" y="2126400"/>
            <a:ext cx="458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171401" y="1462200"/>
            <a:ext cx="3743999" cy="13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Buy less to reduce liquidation risk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Limit the Range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Limit NPI risk</a:t>
            </a:r>
          </a:p>
        </p:txBody>
      </p:sp>
      <p:cxnSp>
        <p:nvCxnSpPr>
          <p:cNvPr id="10" name="Straight Arrow Connector 9"/>
          <p:cNvCxnSpPr>
            <a:stCxn id="4" idx="1"/>
            <a:endCxn id="6" idx="3"/>
          </p:cNvCxnSpPr>
          <p:nvPr/>
        </p:nvCxnSpPr>
        <p:spPr>
          <a:xfrm flipH="1" flipV="1">
            <a:off x="4636801" y="2126400"/>
            <a:ext cx="534600" cy="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Lightning Bolt 20"/>
          <p:cNvSpPr/>
          <p:nvPr/>
        </p:nvSpPr>
        <p:spPr>
          <a:xfrm>
            <a:off x="7000201" y="3276600"/>
            <a:ext cx="304800" cy="700644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0000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rot="16200000">
            <a:off x="7717240" y="3203748"/>
            <a:ext cx="1381799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59861" y="3365312"/>
            <a:ext cx="148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Stock is growing</a:t>
            </a:r>
            <a:endParaRPr lang="en-US" sz="1400" dirty="0"/>
          </a:p>
        </p:txBody>
      </p:sp>
      <p:sp>
        <p:nvSpPr>
          <p:cNvPr id="22" name="Curved Up Arrow 21"/>
          <p:cNvSpPr/>
          <p:nvPr/>
        </p:nvSpPr>
        <p:spPr>
          <a:xfrm rot="5400000">
            <a:off x="5024100" y="3245922"/>
            <a:ext cx="1381799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24023" y="3323138"/>
            <a:ext cx="148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are losing sales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96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Buying Challenge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413164" y="1068780"/>
            <a:ext cx="0" cy="45007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413164" y="5569528"/>
            <a:ext cx="654330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781" y="2698778"/>
            <a:ext cx="116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much to buy?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03169" y="162691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Known “Hero's”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180" y="1237767"/>
            <a:ext cx="1163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1" dirty="0" smtClean="0"/>
              <a:t>Risk of over stock &amp; liquidation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2820" y="4966476"/>
            <a:ext cx="1163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1" dirty="0" smtClean="0"/>
              <a:t>Risk </a:t>
            </a:r>
            <a:r>
              <a:rPr lang="en-US" sz="1100" b="1" dirty="0" smtClean="0"/>
              <a:t>of lost </a:t>
            </a:r>
            <a:r>
              <a:rPr lang="en-US" sz="1100" b="1" dirty="0" smtClean="0"/>
              <a:t>opportunity and shortages</a:t>
            </a:r>
            <a:endParaRPr lang="en-US" sz="1100" b="1" dirty="0"/>
          </a:p>
        </p:txBody>
      </p:sp>
      <p:sp>
        <p:nvSpPr>
          <p:cNvPr id="13" name="Oval 12"/>
          <p:cNvSpPr/>
          <p:nvPr/>
        </p:nvSpPr>
        <p:spPr bwMode="auto">
          <a:xfrm>
            <a:off x="2919351" y="243272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Best Sellers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439392" y="301619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Regular re supply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873831" y="4332911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Regular NPI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541818" y="1767707"/>
            <a:ext cx="1583377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Commercial Bet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33906" y="5690956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b="1" dirty="0" smtClean="0">
                <a:solidFill>
                  <a:srgbClr val="0070C0"/>
                </a:solidFill>
              </a:rPr>
              <a:t>The Risk Factor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620986" y="3678195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First Ranging</a:t>
            </a:r>
          </a:p>
        </p:txBody>
      </p:sp>
    </p:spTree>
    <p:extLst>
      <p:ext uri="{BB962C8B-B14F-4D97-AF65-F5344CB8AC3E}">
        <p14:creationId xmlns:p14="http://schemas.microsoft.com/office/powerpoint/2010/main" val="7013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make the decisions?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413164" y="1068780"/>
            <a:ext cx="0" cy="45007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413164" y="5569528"/>
            <a:ext cx="654330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753" y="2389886"/>
            <a:ext cx="116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How much to buy?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1603169" y="162691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Known “Hero's”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53" y="1020950"/>
            <a:ext cx="1163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>
                <a:solidFill>
                  <a:srgbClr val="FF0000"/>
                </a:solidFill>
              </a:rPr>
              <a:t>Risk of over stock &amp; liquidation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382" y="4985330"/>
            <a:ext cx="1163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>
                <a:solidFill>
                  <a:srgbClr val="FF0000"/>
                </a:solidFill>
              </a:rPr>
              <a:t>Risk lost opportunity and shortages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19351" y="243272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Best Sellers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439392" y="301619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Regular re supply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755079" y="4356931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Regular NPI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541818" y="1767707"/>
            <a:ext cx="1583377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Commercial Bet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1870" y="5606116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The Risk Factor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919351" y="1321032"/>
            <a:ext cx="845127" cy="408623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knowledge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016828" y="1977135"/>
            <a:ext cx="845127" cy="408623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Data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151911" y="2432729"/>
            <a:ext cx="845127" cy="408623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Data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620986" y="3678195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First Ranging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7861466" y="2873306"/>
            <a:ext cx="1213262" cy="1098173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knowledge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3366FF"/>
                </a:solidFill>
                <a:latin typeface="Verdana" pitchFamily="34" charset="0"/>
                <a:cs typeface="Arial" charset="0"/>
              </a:rPr>
              <a:t>Range Targets and commercial considerations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702631" y="2707303"/>
            <a:ext cx="845127" cy="715089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and Stores Data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921428" y="962226"/>
            <a:ext cx="1736789" cy="791706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knowledge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3366FF"/>
                </a:solidFill>
                <a:latin typeface="Verdana" pitchFamily="34" charset="0"/>
                <a:cs typeface="Arial" charset="0"/>
              </a:rPr>
              <a:t>Commercial and opportunity consideration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Current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decision needed to be taken per SKU, many times per SKU/Stores (2000X100=200,000)</a:t>
            </a:r>
          </a:p>
          <a:p>
            <a:r>
              <a:rPr lang="en-US" dirty="0" smtClean="0"/>
              <a:t>As a result, the majority of the management attention is allocated to operational decision </a:t>
            </a:r>
          </a:p>
          <a:p>
            <a:r>
              <a:rPr lang="en-US" dirty="0" smtClean="0"/>
              <a:t>The risk management is done per SKU and category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attention Focus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413164" y="1068780"/>
            <a:ext cx="0" cy="45007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413164" y="5569528"/>
            <a:ext cx="654330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 bwMode="auto">
          <a:xfrm>
            <a:off x="1603169" y="162691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Known “Hero's”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53" y="1020950"/>
            <a:ext cx="1163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>
                <a:solidFill>
                  <a:srgbClr val="FF0000"/>
                </a:solidFill>
              </a:rPr>
              <a:t>Risk of over stock &amp; liquidation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382" y="4985330"/>
            <a:ext cx="1163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>
                <a:solidFill>
                  <a:srgbClr val="FF0000"/>
                </a:solidFill>
              </a:rPr>
              <a:t>Risk lost opportunity and shortages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19351" y="243272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Best Sellers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439392" y="3016199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Regular re supply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7547758" y="4379420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Regular NPI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541818" y="1767707"/>
            <a:ext cx="1583377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Commercial Bet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1870" y="5606116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The Risk Factor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919351" y="1321032"/>
            <a:ext cx="845127" cy="408623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knowledge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016828" y="1977135"/>
            <a:ext cx="845127" cy="408623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Data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151911" y="2432729"/>
            <a:ext cx="845127" cy="408623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Data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620986" y="3678195"/>
            <a:ext cx="1425039" cy="6059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First Ranging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7861466" y="2873306"/>
            <a:ext cx="1213262" cy="1098173"/>
          </a:xfrm>
          <a:prstGeom prst="wedgeRoundRectCallout">
            <a:avLst>
              <a:gd name="adj1" fmla="val -36290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knowledge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3366FF"/>
                </a:solidFill>
                <a:latin typeface="Verdana" pitchFamily="34" charset="0"/>
                <a:cs typeface="Arial" charset="0"/>
              </a:rPr>
              <a:t>Range Targets and commercial considerations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623461" y="4382536"/>
            <a:ext cx="845127" cy="715089"/>
          </a:xfrm>
          <a:prstGeom prst="wedgeRoundRectCallout">
            <a:avLst>
              <a:gd name="adj1" fmla="val -66485"/>
              <a:gd name="adj2" fmla="val -6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and Stores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751" y="2700767"/>
            <a:ext cx="1294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Level of Management attention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603169" y="3422392"/>
            <a:ext cx="7094264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1904" y="2873306"/>
            <a:ext cx="96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>
                <a:solidFill>
                  <a:srgbClr val="CC3300"/>
                </a:solidFill>
              </a:rPr>
              <a:t>High attention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4808" y="3523732"/>
            <a:ext cx="112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>
                <a:solidFill>
                  <a:srgbClr val="CC3300"/>
                </a:solidFill>
              </a:rPr>
              <a:t>System managed, low attention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4808425" y="845006"/>
            <a:ext cx="1736789" cy="791706"/>
          </a:xfrm>
          <a:prstGeom prst="wedgeRoundRectCallout">
            <a:avLst>
              <a:gd name="adj1" fmla="val -7517"/>
              <a:gd name="adj2" fmla="val 8865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rPr>
              <a:t>Market knowledge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3366FF"/>
                </a:solidFill>
                <a:latin typeface="Verdana" pitchFamily="34" charset="0"/>
                <a:cs typeface="Arial" charset="0"/>
              </a:rPr>
              <a:t>Commercial and opportunity consideration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63552E-6 L -2.22222E-6 0.30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321E-6 L -0.00174 0.31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58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-0.06175 L -0.01718 -0.266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02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944E-6 L 0.00295 -0.245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2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8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Risk Management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3" y="1152921"/>
            <a:ext cx="8229600" cy="4525962"/>
          </a:xfrm>
        </p:spPr>
        <p:txBody>
          <a:bodyPr/>
          <a:lstStyle/>
          <a:p>
            <a:r>
              <a:rPr lang="en-US" dirty="0" smtClean="0"/>
              <a:t>We reasonable protect availability of Best Sellers (4-5 weeks cover)</a:t>
            </a:r>
          </a:p>
          <a:p>
            <a:r>
              <a:rPr lang="en-US" dirty="0" smtClean="0"/>
              <a:t>We protect the customer assortment </a:t>
            </a:r>
            <a:r>
              <a:rPr lang="en-US" dirty="0"/>
              <a:t>of the </a:t>
            </a:r>
            <a:r>
              <a:rPr lang="en-US" dirty="0" smtClean="0"/>
              <a:t>Belly, and short term availability (2 weeks cover)</a:t>
            </a:r>
          </a:p>
          <a:p>
            <a:r>
              <a:rPr lang="en-US" dirty="0" smtClean="0"/>
              <a:t>We protect availability of  Market “Hero's” as per Management Decision</a:t>
            </a:r>
          </a:p>
          <a:p>
            <a:r>
              <a:rPr lang="en-US" dirty="0" smtClean="0"/>
              <a:t>We must capture the unique market opportunities, and create derivative offering (High Risk - controlled budget Commercial bet)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NPI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3" y="1408113"/>
            <a:ext cx="8358282" cy="4525962"/>
          </a:xfrm>
        </p:spPr>
        <p:txBody>
          <a:bodyPr/>
          <a:lstStyle/>
          <a:p>
            <a:r>
              <a:rPr lang="en-US" dirty="0" smtClean="0"/>
              <a:t>Market demand – The range target reflect the traffic and needed assortment</a:t>
            </a:r>
          </a:p>
          <a:p>
            <a:r>
              <a:rPr lang="en-US" dirty="0" smtClean="0"/>
              <a:t>Vendors mix</a:t>
            </a:r>
          </a:p>
          <a:p>
            <a:pPr lvl="1"/>
            <a:r>
              <a:rPr lang="en-US" dirty="0" smtClean="0"/>
              <a:t>Market preference (Hero’s)</a:t>
            </a:r>
          </a:p>
          <a:p>
            <a:pPr lvl="1"/>
            <a:r>
              <a:rPr lang="en-US" dirty="0" smtClean="0"/>
              <a:t>Our vendors strategy (which vendor give us the best ROI and retaining margin)</a:t>
            </a:r>
          </a:p>
          <a:p>
            <a:pPr lvl="1"/>
            <a:r>
              <a:rPr lang="en-US" dirty="0" smtClean="0"/>
              <a:t>Strategic alliance and derivatives offering</a:t>
            </a:r>
          </a:p>
          <a:p>
            <a:r>
              <a:rPr lang="en-US" dirty="0" smtClean="0"/>
              <a:t>Croma Brand Leadership – New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are going to mange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3" y="1244337"/>
            <a:ext cx="8229600" cy="4525962"/>
          </a:xfrm>
        </p:spPr>
        <p:txBody>
          <a:bodyPr/>
          <a:lstStyle/>
          <a:p>
            <a:r>
              <a:rPr lang="en-US" dirty="0" smtClean="0"/>
              <a:t>Best Sellers and Belly coverage will be calculate and PO’s recommendations will be done by Symphony</a:t>
            </a:r>
          </a:p>
          <a:p>
            <a:r>
              <a:rPr lang="en-US" dirty="0" smtClean="0"/>
              <a:t>The stock which is Over Cover + SLM (Not Effective) will be calculated as a % from the overall Category stock</a:t>
            </a:r>
          </a:p>
          <a:p>
            <a:r>
              <a:rPr lang="en-US" dirty="0" smtClean="0"/>
              <a:t>Allowed Not Effective % - Actual Not Effective % =  OTB for Commercial Bet</a:t>
            </a:r>
          </a:p>
          <a:p>
            <a:r>
              <a:rPr lang="en-US" dirty="0" smtClean="0"/>
              <a:t>Hero special budget when needed – Management 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5efd1f28d6162701b28edc43b99f7b6b942d0fc"/>
</p:tagLst>
</file>

<file path=ppt/theme/theme1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3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99CC00"/>
      </a:folHlink>
    </a:clrScheme>
    <a:fontScheme name="1_Default Design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GC PowerPoint Theme">
  <a:themeElements>
    <a:clrScheme name="Custom 3">
      <a:dk1>
        <a:srgbClr val="000000"/>
      </a:dk1>
      <a:lt1>
        <a:srgbClr val="FFFFFF"/>
      </a:lt1>
      <a:dk2>
        <a:srgbClr val="2D2D8A"/>
      </a:dk2>
      <a:lt2>
        <a:srgbClr val="F2F2F2"/>
      </a:lt2>
      <a:accent1>
        <a:srgbClr val="BBE0E3"/>
      </a:accent1>
      <a:accent2>
        <a:srgbClr val="333399"/>
      </a:accent2>
      <a:accent3>
        <a:srgbClr val="CC9900"/>
      </a:accent3>
      <a:accent4>
        <a:srgbClr val="000000"/>
      </a:accent4>
      <a:accent5>
        <a:srgbClr val="C00000"/>
      </a:accent5>
      <a:accent6>
        <a:srgbClr val="99CC00"/>
      </a:accent6>
      <a:hlink>
        <a:srgbClr val="333399"/>
      </a:hlink>
      <a:folHlink>
        <a:srgbClr val="3C3C3C"/>
      </a:folHlink>
    </a:clrScheme>
    <a:fontScheme name="GC Template 3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3366FF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3366FF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GC Template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Template 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Template 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Template 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Template 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Template 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Template 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Template 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Template 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Template 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Template 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Template 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2D2D8A"/>
    </a:dk2>
    <a:lt2>
      <a:srgbClr val="F2F2F2"/>
    </a:lt2>
    <a:accent1>
      <a:srgbClr val="BBE0E3"/>
    </a:accent1>
    <a:accent2>
      <a:srgbClr val="333399"/>
    </a:accent2>
    <a:accent3>
      <a:srgbClr val="CC9900"/>
    </a:accent3>
    <a:accent4>
      <a:srgbClr val="000000"/>
    </a:accent4>
    <a:accent5>
      <a:srgbClr val="C00000"/>
    </a:accent5>
    <a:accent6>
      <a:srgbClr val="99CC00"/>
    </a:accent6>
    <a:hlink>
      <a:srgbClr val="333399"/>
    </a:hlink>
    <a:folHlink>
      <a:srgbClr val="3C3C3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6DC3B8025C5E418CA1A8AFC6A399C2" ma:contentTypeVersion="0" ma:contentTypeDescription="Create a new document." ma:contentTypeScope="" ma:versionID="cc205c9a7f623ee43225db534329b99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1A9F552-79B4-45EC-9734-1AC9ACA680D9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200661-BB6D-4979-9769-512A51F3D9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7BB23E-1691-4145-9A83-A67F993EAA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 Template</Template>
  <TotalTime>96880</TotalTime>
  <Words>1135</Words>
  <Application>Microsoft Office PowerPoint</Application>
  <PresentationFormat>On-screen Show (4:3)</PresentationFormat>
  <Paragraphs>226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Garamond</vt:lpstr>
      <vt:lpstr>Verdana</vt:lpstr>
      <vt:lpstr>Wingdings</vt:lpstr>
      <vt:lpstr>1_Default Design</vt:lpstr>
      <vt:lpstr>13_Default Design</vt:lpstr>
      <vt:lpstr>2_Default Design</vt:lpstr>
      <vt:lpstr>10_Default Design</vt:lpstr>
      <vt:lpstr>1_GC PowerPoint Theme</vt:lpstr>
      <vt:lpstr>IRL Buying Policy</vt:lpstr>
      <vt:lpstr>The Core Conflict</vt:lpstr>
      <vt:lpstr>The Buying Challenge</vt:lpstr>
      <vt:lpstr>How we make the decisions?</vt:lpstr>
      <vt:lpstr>The Current Reality</vt:lpstr>
      <vt:lpstr>Management attention Focus </vt:lpstr>
      <vt:lpstr>Global Risk Management Strategy</vt:lpstr>
      <vt:lpstr>NPI Consideration</vt:lpstr>
      <vt:lpstr>How we are going to mange</vt:lpstr>
      <vt:lpstr>PowerPoint Presentation</vt:lpstr>
      <vt:lpstr>Risk Management Tools</vt:lpstr>
      <vt:lpstr>PowerPoint Presentation</vt:lpstr>
      <vt:lpstr>Management cockpit</vt:lpstr>
      <vt:lpstr>New Product Buying- Summary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Goldratt House</dc:title>
  <dc:creator>Lisa Scheinkopf</dc:creator>
  <dc:description>Changed the order of some of the slides.
Put the "supplier exercise" earlier.
Added discussion on the video - what it takes to really have DCE, emphasizing the need to synchronize the organization around it, not just an offer made of air that any competitor can copy.</dc:description>
  <cp:lastModifiedBy>Windows User</cp:lastModifiedBy>
  <cp:revision>818</cp:revision>
  <dcterms:created xsi:type="dcterms:W3CDTF">2010-04-23T08:49:50Z</dcterms:created>
  <dcterms:modified xsi:type="dcterms:W3CDTF">2021-09-14T05:42:28Z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0x010100B06DC3B8025C5E418CA1A8AFC6A399C2</vt:lpwstr>
  </property>
</Properties>
</file>